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95"/>
  </p:notesMasterIdLst>
  <p:handoutMasterIdLst>
    <p:handoutMasterId r:id="rId96"/>
  </p:handoutMasterIdLst>
  <p:sldIdLst>
    <p:sldId id="434" r:id="rId2"/>
    <p:sldId id="436" r:id="rId3"/>
    <p:sldId id="437" r:id="rId4"/>
    <p:sldId id="438" r:id="rId5"/>
    <p:sldId id="408" r:id="rId6"/>
    <p:sldId id="409" r:id="rId7"/>
    <p:sldId id="410" r:id="rId8"/>
    <p:sldId id="411" r:id="rId9"/>
    <p:sldId id="412" r:id="rId10"/>
    <p:sldId id="413" r:id="rId11"/>
    <p:sldId id="414" r:id="rId12"/>
    <p:sldId id="415" r:id="rId13"/>
    <p:sldId id="439" r:id="rId14"/>
    <p:sldId id="369" r:id="rId15"/>
    <p:sldId id="370" r:id="rId16"/>
    <p:sldId id="371" r:id="rId17"/>
    <p:sldId id="372" r:id="rId18"/>
    <p:sldId id="373" r:id="rId19"/>
    <p:sldId id="374" r:id="rId20"/>
    <p:sldId id="375" r:id="rId21"/>
    <p:sldId id="376" r:id="rId22"/>
    <p:sldId id="377" r:id="rId23"/>
    <p:sldId id="440" r:id="rId24"/>
    <p:sldId id="329" r:id="rId25"/>
    <p:sldId id="343" r:id="rId26"/>
    <p:sldId id="284" r:id="rId27"/>
    <p:sldId id="277" r:id="rId28"/>
    <p:sldId id="286" r:id="rId29"/>
    <p:sldId id="345" r:id="rId30"/>
    <p:sldId id="290" r:id="rId31"/>
    <p:sldId id="287" r:id="rId32"/>
    <p:sldId id="346" r:id="rId33"/>
    <p:sldId id="291" r:id="rId34"/>
    <p:sldId id="293" r:id="rId35"/>
    <p:sldId id="441" r:id="rId36"/>
    <p:sldId id="379" r:id="rId37"/>
    <p:sldId id="380" r:id="rId38"/>
    <p:sldId id="381" r:id="rId39"/>
    <p:sldId id="382" r:id="rId40"/>
    <p:sldId id="383" r:id="rId41"/>
    <p:sldId id="384" r:id="rId42"/>
    <p:sldId id="385" r:id="rId43"/>
    <p:sldId id="386" r:id="rId44"/>
    <p:sldId id="387" r:id="rId45"/>
    <p:sldId id="388" r:id="rId46"/>
    <p:sldId id="389" r:id="rId47"/>
    <p:sldId id="390" r:id="rId48"/>
    <p:sldId id="391" r:id="rId49"/>
    <p:sldId id="442" r:id="rId50"/>
    <p:sldId id="443" r:id="rId51"/>
    <p:sldId id="451" r:id="rId52"/>
    <p:sldId id="452" r:id="rId53"/>
    <p:sldId id="453" r:id="rId54"/>
    <p:sldId id="454" r:id="rId55"/>
    <p:sldId id="455" r:id="rId56"/>
    <p:sldId id="456" r:id="rId57"/>
    <p:sldId id="457" r:id="rId58"/>
    <p:sldId id="458" r:id="rId59"/>
    <p:sldId id="459" r:id="rId60"/>
    <p:sldId id="460" r:id="rId61"/>
    <p:sldId id="445" r:id="rId62"/>
    <p:sldId id="294" r:id="rId63"/>
    <p:sldId id="416" r:id="rId64"/>
    <p:sldId id="417" r:id="rId65"/>
    <p:sldId id="418" r:id="rId66"/>
    <p:sldId id="419" r:id="rId67"/>
    <p:sldId id="420" r:id="rId68"/>
    <p:sldId id="421" r:id="rId69"/>
    <p:sldId id="422" r:id="rId70"/>
    <p:sldId id="433" r:id="rId71"/>
    <p:sldId id="425" r:id="rId72"/>
    <p:sldId id="426" r:id="rId73"/>
    <p:sldId id="427" r:id="rId74"/>
    <p:sldId id="428" r:id="rId75"/>
    <p:sldId id="429" r:id="rId76"/>
    <p:sldId id="430" r:id="rId77"/>
    <p:sldId id="431" r:id="rId78"/>
    <p:sldId id="446" r:id="rId79"/>
    <p:sldId id="406" r:id="rId80"/>
    <p:sldId id="407" r:id="rId81"/>
    <p:sldId id="396" r:id="rId82"/>
    <p:sldId id="397" r:id="rId83"/>
    <p:sldId id="450" r:id="rId84"/>
    <p:sldId id="398" r:id="rId85"/>
    <p:sldId id="395" r:id="rId86"/>
    <p:sldId id="399" r:id="rId87"/>
    <p:sldId id="400" r:id="rId88"/>
    <p:sldId id="402" r:id="rId89"/>
    <p:sldId id="403" r:id="rId90"/>
    <p:sldId id="404" r:id="rId91"/>
    <p:sldId id="405" r:id="rId92"/>
    <p:sldId id="447" r:id="rId93"/>
    <p:sldId id="448" r:id="rId94"/>
  </p:sldIdLst>
  <p:sldSz cx="9144000" cy="6858000" type="screen4x3"/>
  <p:notesSz cx="6799263" cy="9929813"/>
  <p:defaultTextStyle>
    <a:defPPr>
      <a:defRPr lang="fr-FR"/>
    </a:defPPr>
    <a:lvl1pPr algn="l" rtl="0" fontAlgn="base">
      <a:spcBef>
        <a:spcPct val="0"/>
      </a:spcBef>
      <a:spcAft>
        <a:spcPct val="0"/>
      </a:spcAft>
      <a:defRPr sz="3300" kern="1200">
        <a:solidFill>
          <a:srgbClr val="8F4369"/>
        </a:solidFill>
        <a:latin typeface="Arial" charset="0"/>
        <a:ea typeface="+mn-ea"/>
        <a:cs typeface="+mn-cs"/>
      </a:defRPr>
    </a:lvl1pPr>
    <a:lvl2pPr marL="457200" algn="l" rtl="0" fontAlgn="base">
      <a:spcBef>
        <a:spcPct val="0"/>
      </a:spcBef>
      <a:spcAft>
        <a:spcPct val="0"/>
      </a:spcAft>
      <a:defRPr sz="3300" kern="1200">
        <a:solidFill>
          <a:srgbClr val="8F4369"/>
        </a:solidFill>
        <a:latin typeface="Arial" charset="0"/>
        <a:ea typeface="+mn-ea"/>
        <a:cs typeface="+mn-cs"/>
      </a:defRPr>
    </a:lvl2pPr>
    <a:lvl3pPr marL="914400" algn="l" rtl="0" fontAlgn="base">
      <a:spcBef>
        <a:spcPct val="0"/>
      </a:spcBef>
      <a:spcAft>
        <a:spcPct val="0"/>
      </a:spcAft>
      <a:defRPr sz="3300" kern="1200">
        <a:solidFill>
          <a:srgbClr val="8F4369"/>
        </a:solidFill>
        <a:latin typeface="Arial" charset="0"/>
        <a:ea typeface="+mn-ea"/>
        <a:cs typeface="+mn-cs"/>
      </a:defRPr>
    </a:lvl3pPr>
    <a:lvl4pPr marL="1371600" algn="l" rtl="0" fontAlgn="base">
      <a:spcBef>
        <a:spcPct val="0"/>
      </a:spcBef>
      <a:spcAft>
        <a:spcPct val="0"/>
      </a:spcAft>
      <a:defRPr sz="3300" kern="1200">
        <a:solidFill>
          <a:srgbClr val="8F4369"/>
        </a:solidFill>
        <a:latin typeface="Arial" charset="0"/>
        <a:ea typeface="+mn-ea"/>
        <a:cs typeface="+mn-cs"/>
      </a:defRPr>
    </a:lvl4pPr>
    <a:lvl5pPr marL="1828800" algn="l" rtl="0" fontAlgn="base">
      <a:spcBef>
        <a:spcPct val="0"/>
      </a:spcBef>
      <a:spcAft>
        <a:spcPct val="0"/>
      </a:spcAft>
      <a:defRPr sz="3300" kern="1200">
        <a:solidFill>
          <a:srgbClr val="8F4369"/>
        </a:solidFill>
        <a:latin typeface="Arial" charset="0"/>
        <a:ea typeface="+mn-ea"/>
        <a:cs typeface="+mn-cs"/>
      </a:defRPr>
    </a:lvl5pPr>
    <a:lvl6pPr marL="2286000" algn="l" defTabSz="914400" rtl="0" eaLnBrk="1" latinLnBrk="0" hangingPunct="1">
      <a:defRPr sz="3300" kern="1200">
        <a:solidFill>
          <a:srgbClr val="8F4369"/>
        </a:solidFill>
        <a:latin typeface="Arial" charset="0"/>
        <a:ea typeface="+mn-ea"/>
        <a:cs typeface="+mn-cs"/>
      </a:defRPr>
    </a:lvl6pPr>
    <a:lvl7pPr marL="2743200" algn="l" defTabSz="914400" rtl="0" eaLnBrk="1" latinLnBrk="0" hangingPunct="1">
      <a:defRPr sz="3300" kern="1200">
        <a:solidFill>
          <a:srgbClr val="8F4369"/>
        </a:solidFill>
        <a:latin typeface="Arial" charset="0"/>
        <a:ea typeface="+mn-ea"/>
        <a:cs typeface="+mn-cs"/>
      </a:defRPr>
    </a:lvl7pPr>
    <a:lvl8pPr marL="3200400" algn="l" defTabSz="914400" rtl="0" eaLnBrk="1" latinLnBrk="0" hangingPunct="1">
      <a:defRPr sz="3300" kern="1200">
        <a:solidFill>
          <a:srgbClr val="8F4369"/>
        </a:solidFill>
        <a:latin typeface="Arial" charset="0"/>
        <a:ea typeface="+mn-ea"/>
        <a:cs typeface="+mn-cs"/>
      </a:defRPr>
    </a:lvl8pPr>
    <a:lvl9pPr marL="3657600" algn="l" defTabSz="914400" rtl="0" eaLnBrk="1" latinLnBrk="0" hangingPunct="1">
      <a:defRPr sz="3300" kern="1200">
        <a:solidFill>
          <a:srgbClr val="8F4369"/>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700"/>
    <a:srgbClr val="8F4369"/>
    <a:srgbClr val="808080"/>
    <a:srgbClr val="386B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654" autoAdjust="0"/>
  </p:normalViewPr>
  <p:slideViewPr>
    <p:cSldViewPr>
      <p:cViewPr>
        <p:scale>
          <a:sx n="107" d="100"/>
          <a:sy n="107" d="100"/>
        </p:scale>
        <p:origin x="-90" y="76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7" d="100"/>
          <a:sy n="107" d="100"/>
        </p:scale>
        <p:origin x="-402" y="-96"/>
      </p:cViewPr>
      <p:guideLst>
        <p:guide orient="horz" pos="3129"/>
        <p:guide pos="214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8" Type="http://schemas.openxmlformats.org/officeDocument/2006/relationships/slide" Target="slides/slide93.xml"/><Relationship Id="rId3" Type="http://schemas.openxmlformats.org/officeDocument/2006/relationships/slide" Target="slides/slide50.xml"/><Relationship Id="rId7" Type="http://schemas.openxmlformats.org/officeDocument/2006/relationships/slide" Target="slides/slide92.xml"/><Relationship Id="rId2" Type="http://schemas.openxmlformats.org/officeDocument/2006/relationships/slide" Target="slides/slide49.xml"/><Relationship Id="rId1" Type="http://schemas.openxmlformats.org/officeDocument/2006/relationships/slide" Target="slides/slide2.xml"/><Relationship Id="rId6" Type="http://schemas.openxmlformats.org/officeDocument/2006/relationships/slide" Target="slides/slide73.xml"/><Relationship Id="rId5" Type="http://schemas.openxmlformats.org/officeDocument/2006/relationships/slide" Target="slides/slide66.xml"/><Relationship Id="rId4" Type="http://schemas.openxmlformats.org/officeDocument/2006/relationships/slide" Target="slides/slide6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EC2F98-E0E5-4208-B3E0-664EE74EC927}" type="doc">
      <dgm:prSet loTypeId="urn:microsoft.com/office/officeart/2005/8/layout/hProcess11" loCatId="process" qsTypeId="urn:microsoft.com/office/officeart/2005/8/quickstyle/3d2" qsCatId="3D" csTypeId="urn:microsoft.com/office/officeart/2005/8/colors/accent1_2" csCatId="accent1" phldr="1"/>
      <dgm:spPr/>
      <dgm:t>
        <a:bodyPr/>
        <a:lstStyle/>
        <a:p>
          <a:endParaRPr lang="fr-FR"/>
        </a:p>
      </dgm:t>
    </dgm:pt>
    <dgm:pt modelId="{95949073-756D-490A-A930-C5ACFEDD3525}">
      <dgm:prSet custT="1"/>
      <dgm:spPr/>
      <dgm:t>
        <a:bodyPr anchor="ctr"/>
        <a:lstStyle/>
        <a:p>
          <a:pPr rtl="0"/>
          <a:r>
            <a:rPr lang="fr-FR" sz="1400" b="1" dirty="0" smtClean="0">
              <a:solidFill>
                <a:schemeClr val="tx2"/>
              </a:solidFill>
            </a:rPr>
            <a:t>Février 2014</a:t>
          </a:r>
          <a:r>
            <a:rPr lang="fr-FR" sz="1400" dirty="0" smtClean="0">
              <a:solidFill>
                <a:schemeClr val="tx2"/>
              </a:solidFill>
            </a:rPr>
            <a:t> : vote de la directive Omnibus II par le Parlement européen</a:t>
          </a:r>
          <a:endParaRPr lang="fr-FR" sz="1400" dirty="0">
            <a:solidFill>
              <a:schemeClr val="tx2"/>
            </a:solidFill>
          </a:endParaRPr>
        </a:p>
      </dgm:t>
    </dgm:pt>
    <dgm:pt modelId="{DA21461F-0672-4697-9441-761E177347C8}" type="parTrans" cxnId="{1D58582D-F845-44E7-A6EB-61367E5EB97C}">
      <dgm:prSet/>
      <dgm:spPr/>
      <dgm:t>
        <a:bodyPr/>
        <a:lstStyle/>
        <a:p>
          <a:endParaRPr lang="fr-FR"/>
        </a:p>
      </dgm:t>
    </dgm:pt>
    <dgm:pt modelId="{BC7C4912-E35F-47A5-8563-407EC46FE7E0}" type="sibTrans" cxnId="{1D58582D-F845-44E7-A6EB-61367E5EB97C}">
      <dgm:prSet/>
      <dgm:spPr/>
      <dgm:t>
        <a:bodyPr/>
        <a:lstStyle/>
        <a:p>
          <a:endParaRPr lang="fr-FR"/>
        </a:p>
      </dgm:t>
    </dgm:pt>
    <dgm:pt modelId="{D012C8A8-C173-4BEB-9815-28A85F6A2967}">
      <dgm:prSet custT="1"/>
      <dgm:spPr/>
      <dgm:t>
        <a:bodyPr anchor="ctr"/>
        <a:lstStyle/>
        <a:p>
          <a:pPr rtl="0"/>
          <a:r>
            <a:rPr lang="fr-FR" sz="1400" b="1" dirty="0" smtClean="0">
              <a:solidFill>
                <a:schemeClr val="tx2"/>
              </a:solidFill>
            </a:rPr>
            <a:t>Printemps 2014</a:t>
          </a:r>
          <a:r>
            <a:rPr lang="fr-FR" sz="1400" dirty="0" smtClean="0">
              <a:solidFill>
                <a:schemeClr val="tx2"/>
              </a:solidFill>
            </a:rPr>
            <a:t> : publication de la directive Omnibus II</a:t>
          </a:r>
          <a:endParaRPr lang="fr-FR" sz="1400" dirty="0">
            <a:solidFill>
              <a:schemeClr val="tx2"/>
            </a:solidFill>
          </a:endParaRPr>
        </a:p>
      </dgm:t>
    </dgm:pt>
    <dgm:pt modelId="{68FEF6F9-5C7F-4329-BE01-9AEEE31CE5DD}" type="parTrans" cxnId="{4AA210B1-9DEC-4A93-AC51-345915AA4419}">
      <dgm:prSet/>
      <dgm:spPr/>
      <dgm:t>
        <a:bodyPr/>
        <a:lstStyle/>
        <a:p>
          <a:endParaRPr lang="fr-FR"/>
        </a:p>
      </dgm:t>
    </dgm:pt>
    <dgm:pt modelId="{8962B8CF-1293-4BDF-A9F1-14EAC1D233DA}" type="sibTrans" cxnId="{4AA210B1-9DEC-4A93-AC51-345915AA4419}">
      <dgm:prSet/>
      <dgm:spPr/>
      <dgm:t>
        <a:bodyPr/>
        <a:lstStyle/>
        <a:p>
          <a:endParaRPr lang="fr-FR"/>
        </a:p>
      </dgm:t>
    </dgm:pt>
    <dgm:pt modelId="{37FC512D-CE50-4887-9B53-3A05884B5507}">
      <dgm:prSet custT="1"/>
      <dgm:spPr/>
      <dgm:t>
        <a:bodyPr anchor="ctr"/>
        <a:lstStyle/>
        <a:p>
          <a:pPr algn="ctr" rtl="0"/>
          <a:r>
            <a:rPr lang="fr-FR" sz="1300" b="1" dirty="0" smtClean="0">
              <a:solidFill>
                <a:schemeClr val="tx2"/>
              </a:solidFill>
            </a:rPr>
            <a:t>Août 2014</a:t>
          </a:r>
          <a:r>
            <a:rPr lang="fr-FR" sz="1300" dirty="0" smtClean="0">
              <a:solidFill>
                <a:schemeClr val="tx2"/>
              </a:solidFill>
            </a:rPr>
            <a:t> : adoption par la Commission européenne du projet de niveau 2 ; début de la période d’objection du Parlement européen et du Conseil </a:t>
          </a:r>
          <a:endParaRPr lang="fr-FR" sz="1300" dirty="0">
            <a:solidFill>
              <a:schemeClr val="tx2"/>
            </a:solidFill>
          </a:endParaRPr>
        </a:p>
      </dgm:t>
    </dgm:pt>
    <dgm:pt modelId="{21F6C652-7053-4679-85A1-012D3C841658}" type="parTrans" cxnId="{2BD4C240-E342-4255-AD8A-437888542A19}">
      <dgm:prSet/>
      <dgm:spPr/>
      <dgm:t>
        <a:bodyPr/>
        <a:lstStyle/>
        <a:p>
          <a:endParaRPr lang="fr-FR"/>
        </a:p>
      </dgm:t>
    </dgm:pt>
    <dgm:pt modelId="{4A5AD1CC-AA6B-4D88-97E6-3702E0EA02CB}" type="sibTrans" cxnId="{2BD4C240-E342-4255-AD8A-437888542A19}">
      <dgm:prSet/>
      <dgm:spPr/>
      <dgm:t>
        <a:bodyPr/>
        <a:lstStyle/>
        <a:p>
          <a:endParaRPr lang="fr-FR"/>
        </a:p>
      </dgm:t>
    </dgm:pt>
    <dgm:pt modelId="{D0F633AC-8C3B-484F-8C29-90862B19E656}" type="pres">
      <dgm:prSet presAssocID="{8CEC2F98-E0E5-4208-B3E0-664EE74EC927}" presName="Name0" presStyleCnt="0">
        <dgm:presLayoutVars>
          <dgm:dir/>
          <dgm:resizeHandles val="exact"/>
        </dgm:presLayoutVars>
      </dgm:prSet>
      <dgm:spPr/>
      <dgm:t>
        <a:bodyPr/>
        <a:lstStyle/>
        <a:p>
          <a:endParaRPr lang="fr-FR"/>
        </a:p>
      </dgm:t>
    </dgm:pt>
    <dgm:pt modelId="{244C1EB0-6FE7-46AC-ADA2-2CDC0B1F6549}" type="pres">
      <dgm:prSet presAssocID="{8CEC2F98-E0E5-4208-B3E0-664EE74EC927}" presName="arrow" presStyleLbl="bgShp" presStyleIdx="0" presStyleCnt="1"/>
      <dgm:spPr/>
    </dgm:pt>
    <dgm:pt modelId="{203C9278-89A9-48EC-8967-16212F327700}" type="pres">
      <dgm:prSet presAssocID="{8CEC2F98-E0E5-4208-B3E0-664EE74EC927}" presName="points" presStyleCnt="0"/>
      <dgm:spPr/>
    </dgm:pt>
    <dgm:pt modelId="{FFD7F835-0C4B-40B4-AA54-E1549C132108}" type="pres">
      <dgm:prSet presAssocID="{95949073-756D-490A-A930-C5ACFEDD3525}" presName="compositeA" presStyleCnt="0"/>
      <dgm:spPr/>
    </dgm:pt>
    <dgm:pt modelId="{B80C6392-CED8-44A5-AF4B-2246B198A320}" type="pres">
      <dgm:prSet presAssocID="{95949073-756D-490A-A930-C5ACFEDD3525}" presName="textA" presStyleLbl="revTx" presStyleIdx="0" presStyleCnt="3">
        <dgm:presLayoutVars>
          <dgm:bulletEnabled val="1"/>
        </dgm:presLayoutVars>
      </dgm:prSet>
      <dgm:spPr/>
      <dgm:t>
        <a:bodyPr/>
        <a:lstStyle/>
        <a:p>
          <a:endParaRPr lang="fr-FR"/>
        </a:p>
      </dgm:t>
    </dgm:pt>
    <dgm:pt modelId="{159F9F92-09B2-47BE-82B0-83DA53317D55}" type="pres">
      <dgm:prSet presAssocID="{95949073-756D-490A-A930-C5ACFEDD3525}" presName="circleA" presStyleLbl="node1" presStyleIdx="0" presStyleCnt="3"/>
      <dgm:spPr/>
    </dgm:pt>
    <dgm:pt modelId="{8B19610A-86B1-4DCE-A4A2-742DCCE3E005}" type="pres">
      <dgm:prSet presAssocID="{95949073-756D-490A-A930-C5ACFEDD3525}" presName="spaceA" presStyleCnt="0"/>
      <dgm:spPr/>
    </dgm:pt>
    <dgm:pt modelId="{09EED8BD-9285-4A9D-ACDB-C9B3EF2725DF}" type="pres">
      <dgm:prSet presAssocID="{BC7C4912-E35F-47A5-8563-407EC46FE7E0}" presName="space" presStyleCnt="0"/>
      <dgm:spPr/>
    </dgm:pt>
    <dgm:pt modelId="{21891BAE-417B-467E-8395-C0C45D05E6B9}" type="pres">
      <dgm:prSet presAssocID="{D012C8A8-C173-4BEB-9815-28A85F6A2967}" presName="compositeB" presStyleCnt="0"/>
      <dgm:spPr/>
    </dgm:pt>
    <dgm:pt modelId="{A77BEBC8-1D26-48EB-845A-D111D458D6AD}" type="pres">
      <dgm:prSet presAssocID="{D012C8A8-C173-4BEB-9815-28A85F6A2967}" presName="textB" presStyleLbl="revTx" presStyleIdx="1" presStyleCnt="3" custLinFactY="-43115" custLinFactNeighborX="3531" custLinFactNeighborY="-100000">
        <dgm:presLayoutVars>
          <dgm:bulletEnabled val="1"/>
        </dgm:presLayoutVars>
      </dgm:prSet>
      <dgm:spPr/>
      <dgm:t>
        <a:bodyPr/>
        <a:lstStyle/>
        <a:p>
          <a:endParaRPr lang="fr-FR"/>
        </a:p>
      </dgm:t>
    </dgm:pt>
    <dgm:pt modelId="{D7EFF8AF-9F26-49D0-B255-CB9191AEEDE1}" type="pres">
      <dgm:prSet presAssocID="{D012C8A8-C173-4BEB-9815-28A85F6A2967}" presName="circleB" presStyleLbl="node1" presStyleIdx="1" presStyleCnt="3"/>
      <dgm:spPr/>
    </dgm:pt>
    <dgm:pt modelId="{9B0D3033-3946-4807-AF6F-B7B8CC092393}" type="pres">
      <dgm:prSet presAssocID="{D012C8A8-C173-4BEB-9815-28A85F6A2967}" presName="spaceB" presStyleCnt="0"/>
      <dgm:spPr/>
    </dgm:pt>
    <dgm:pt modelId="{09E4C31D-40DA-4706-85F2-3C8633DF7E1A}" type="pres">
      <dgm:prSet presAssocID="{8962B8CF-1293-4BDF-A9F1-14EAC1D233DA}" presName="space" presStyleCnt="0"/>
      <dgm:spPr/>
    </dgm:pt>
    <dgm:pt modelId="{CA60450F-8CAB-4766-AFD7-7B6EA93779F6}" type="pres">
      <dgm:prSet presAssocID="{37FC512D-CE50-4887-9B53-3A05884B5507}" presName="compositeA" presStyleCnt="0"/>
      <dgm:spPr/>
    </dgm:pt>
    <dgm:pt modelId="{225959CD-F928-441C-B8F7-F724110713B6}" type="pres">
      <dgm:prSet presAssocID="{37FC512D-CE50-4887-9B53-3A05884B5507}" presName="textA" presStyleLbl="revTx" presStyleIdx="2" presStyleCnt="3">
        <dgm:presLayoutVars>
          <dgm:bulletEnabled val="1"/>
        </dgm:presLayoutVars>
      </dgm:prSet>
      <dgm:spPr/>
      <dgm:t>
        <a:bodyPr/>
        <a:lstStyle/>
        <a:p>
          <a:endParaRPr lang="fr-FR"/>
        </a:p>
      </dgm:t>
    </dgm:pt>
    <dgm:pt modelId="{8F1CD8FC-E94C-4A15-A2BB-5DCEBC5EE36E}" type="pres">
      <dgm:prSet presAssocID="{37FC512D-CE50-4887-9B53-3A05884B5507}" presName="circleA" presStyleLbl="node1" presStyleIdx="2" presStyleCnt="3"/>
      <dgm:spPr/>
    </dgm:pt>
    <dgm:pt modelId="{4F8C49CB-3C9F-4AC7-A5D6-BD7E9936FAFB}" type="pres">
      <dgm:prSet presAssocID="{37FC512D-CE50-4887-9B53-3A05884B5507}" presName="spaceA" presStyleCnt="0"/>
      <dgm:spPr/>
    </dgm:pt>
  </dgm:ptLst>
  <dgm:cxnLst>
    <dgm:cxn modelId="{DB664CCF-D31A-4A01-8B28-C083776B7EF7}" type="presOf" srcId="{37FC512D-CE50-4887-9B53-3A05884B5507}" destId="{225959CD-F928-441C-B8F7-F724110713B6}" srcOrd="0" destOrd="0" presId="urn:microsoft.com/office/officeart/2005/8/layout/hProcess11"/>
    <dgm:cxn modelId="{F4EDBDB7-F00F-4840-A3D6-CED3AB41C0D6}" type="presOf" srcId="{D012C8A8-C173-4BEB-9815-28A85F6A2967}" destId="{A77BEBC8-1D26-48EB-845A-D111D458D6AD}" srcOrd="0" destOrd="0" presId="urn:microsoft.com/office/officeart/2005/8/layout/hProcess11"/>
    <dgm:cxn modelId="{89BD048B-3066-43B8-B7F5-E53444BB386A}" type="presOf" srcId="{8CEC2F98-E0E5-4208-B3E0-664EE74EC927}" destId="{D0F633AC-8C3B-484F-8C29-90862B19E656}" srcOrd="0" destOrd="0" presId="urn:microsoft.com/office/officeart/2005/8/layout/hProcess11"/>
    <dgm:cxn modelId="{2BD4C240-E342-4255-AD8A-437888542A19}" srcId="{8CEC2F98-E0E5-4208-B3E0-664EE74EC927}" destId="{37FC512D-CE50-4887-9B53-3A05884B5507}" srcOrd="2" destOrd="0" parTransId="{21F6C652-7053-4679-85A1-012D3C841658}" sibTransId="{4A5AD1CC-AA6B-4D88-97E6-3702E0EA02CB}"/>
    <dgm:cxn modelId="{B40AE364-F9AE-4675-844B-7B87B62155CA}" type="presOf" srcId="{95949073-756D-490A-A930-C5ACFEDD3525}" destId="{B80C6392-CED8-44A5-AF4B-2246B198A320}" srcOrd="0" destOrd="0" presId="urn:microsoft.com/office/officeart/2005/8/layout/hProcess11"/>
    <dgm:cxn modelId="{4AA210B1-9DEC-4A93-AC51-345915AA4419}" srcId="{8CEC2F98-E0E5-4208-B3E0-664EE74EC927}" destId="{D012C8A8-C173-4BEB-9815-28A85F6A2967}" srcOrd="1" destOrd="0" parTransId="{68FEF6F9-5C7F-4329-BE01-9AEEE31CE5DD}" sibTransId="{8962B8CF-1293-4BDF-A9F1-14EAC1D233DA}"/>
    <dgm:cxn modelId="{1D58582D-F845-44E7-A6EB-61367E5EB97C}" srcId="{8CEC2F98-E0E5-4208-B3E0-664EE74EC927}" destId="{95949073-756D-490A-A930-C5ACFEDD3525}" srcOrd="0" destOrd="0" parTransId="{DA21461F-0672-4697-9441-761E177347C8}" sibTransId="{BC7C4912-E35F-47A5-8563-407EC46FE7E0}"/>
    <dgm:cxn modelId="{65AB2EB7-BB9A-4177-A5E9-EC5C376F31F0}" type="presParOf" srcId="{D0F633AC-8C3B-484F-8C29-90862B19E656}" destId="{244C1EB0-6FE7-46AC-ADA2-2CDC0B1F6549}" srcOrd="0" destOrd="0" presId="urn:microsoft.com/office/officeart/2005/8/layout/hProcess11"/>
    <dgm:cxn modelId="{B1394812-FDF4-4C3F-A00A-083AD7303AD0}" type="presParOf" srcId="{D0F633AC-8C3B-484F-8C29-90862B19E656}" destId="{203C9278-89A9-48EC-8967-16212F327700}" srcOrd="1" destOrd="0" presId="urn:microsoft.com/office/officeart/2005/8/layout/hProcess11"/>
    <dgm:cxn modelId="{3A19BD93-B579-45B2-924E-BF0B6B5E25B1}" type="presParOf" srcId="{203C9278-89A9-48EC-8967-16212F327700}" destId="{FFD7F835-0C4B-40B4-AA54-E1549C132108}" srcOrd="0" destOrd="0" presId="urn:microsoft.com/office/officeart/2005/8/layout/hProcess11"/>
    <dgm:cxn modelId="{CC3F7159-A95A-4707-B42E-14664DD634ED}" type="presParOf" srcId="{FFD7F835-0C4B-40B4-AA54-E1549C132108}" destId="{B80C6392-CED8-44A5-AF4B-2246B198A320}" srcOrd="0" destOrd="0" presId="urn:microsoft.com/office/officeart/2005/8/layout/hProcess11"/>
    <dgm:cxn modelId="{E267074E-D3B1-4FC7-BD1B-19D64923395B}" type="presParOf" srcId="{FFD7F835-0C4B-40B4-AA54-E1549C132108}" destId="{159F9F92-09B2-47BE-82B0-83DA53317D55}" srcOrd="1" destOrd="0" presId="urn:microsoft.com/office/officeart/2005/8/layout/hProcess11"/>
    <dgm:cxn modelId="{9B6BB483-3B34-4828-8682-BA3431195C00}" type="presParOf" srcId="{FFD7F835-0C4B-40B4-AA54-E1549C132108}" destId="{8B19610A-86B1-4DCE-A4A2-742DCCE3E005}" srcOrd="2" destOrd="0" presId="urn:microsoft.com/office/officeart/2005/8/layout/hProcess11"/>
    <dgm:cxn modelId="{5C44E8BD-E986-41A7-AB02-FC74E0C4AA0A}" type="presParOf" srcId="{203C9278-89A9-48EC-8967-16212F327700}" destId="{09EED8BD-9285-4A9D-ACDB-C9B3EF2725DF}" srcOrd="1" destOrd="0" presId="urn:microsoft.com/office/officeart/2005/8/layout/hProcess11"/>
    <dgm:cxn modelId="{69DD2AB5-11D5-4064-A358-F397E1A77781}" type="presParOf" srcId="{203C9278-89A9-48EC-8967-16212F327700}" destId="{21891BAE-417B-467E-8395-C0C45D05E6B9}" srcOrd="2" destOrd="0" presId="urn:microsoft.com/office/officeart/2005/8/layout/hProcess11"/>
    <dgm:cxn modelId="{05534A02-4AAE-47B8-BF36-DA7CB31DB833}" type="presParOf" srcId="{21891BAE-417B-467E-8395-C0C45D05E6B9}" destId="{A77BEBC8-1D26-48EB-845A-D111D458D6AD}" srcOrd="0" destOrd="0" presId="urn:microsoft.com/office/officeart/2005/8/layout/hProcess11"/>
    <dgm:cxn modelId="{5E7C10B9-7FA6-4312-93F2-4E8F4FBAB21B}" type="presParOf" srcId="{21891BAE-417B-467E-8395-C0C45D05E6B9}" destId="{D7EFF8AF-9F26-49D0-B255-CB9191AEEDE1}" srcOrd="1" destOrd="0" presId="urn:microsoft.com/office/officeart/2005/8/layout/hProcess11"/>
    <dgm:cxn modelId="{6BFA7615-1864-4547-BF86-0D0890E5B69A}" type="presParOf" srcId="{21891BAE-417B-467E-8395-C0C45D05E6B9}" destId="{9B0D3033-3946-4807-AF6F-B7B8CC092393}" srcOrd="2" destOrd="0" presId="urn:microsoft.com/office/officeart/2005/8/layout/hProcess11"/>
    <dgm:cxn modelId="{010BDFFA-3082-400C-AEFA-68DEE13C125E}" type="presParOf" srcId="{203C9278-89A9-48EC-8967-16212F327700}" destId="{09E4C31D-40DA-4706-85F2-3C8633DF7E1A}" srcOrd="3" destOrd="0" presId="urn:microsoft.com/office/officeart/2005/8/layout/hProcess11"/>
    <dgm:cxn modelId="{A4F59BF0-5479-4BA2-973B-5DDFBFA5B60B}" type="presParOf" srcId="{203C9278-89A9-48EC-8967-16212F327700}" destId="{CA60450F-8CAB-4766-AFD7-7B6EA93779F6}" srcOrd="4" destOrd="0" presId="urn:microsoft.com/office/officeart/2005/8/layout/hProcess11"/>
    <dgm:cxn modelId="{D172B669-ECB7-4874-8476-818E1A6806F9}" type="presParOf" srcId="{CA60450F-8CAB-4766-AFD7-7B6EA93779F6}" destId="{225959CD-F928-441C-B8F7-F724110713B6}" srcOrd="0" destOrd="0" presId="urn:microsoft.com/office/officeart/2005/8/layout/hProcess11"/>
    <dgm:cxn modelId="{153CDF2B-4650-4EE5-A193-C52D4C54A9DB}" type="presParOf" srcId="{CA60450F-8CAB-4766-AFD7-7B6EA93779F6}" destId="{8F1CD8FC-E94C-4A15-A2BB-5DCEBC5EE36E}" srcOrd="1" destOrd="0" presId="urn:microsoft.com/office/officeart/2005/8/layout/hProcess11"/>
    <dgm:cxn modelId="{A9BF35AA-018D-4BF3-8FB9-6334796BA2C8}" type="presParOf" srcId="{CA60450F-8CAB-4766-AFD7-7B6EA93779F6}" destId="{4F8C49CB-3C9F-4AC7-A5D6-BD7E9936FAFB}"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95553C-3BD7-4EA9-A56D-879E3623241F}" type="doc">
      <dgm:prSet loTypeId="urn:microsoft.com/office/officeart/2005/8/layout/hProcess11" loCatId="process" qsTypeId="urn:microsoft.com/office/officeart/2005/8/quickstyle/3d2" qsCatId="3D" csTypeId="urn:microsoft.com/office/officeart/2005/8/colors/accent2_2" csCatId="accent2" phldr="1"/>
      <dgm:spPr/>
      <dgm:t>
        <a:bodyPr/>
        <a:lstStyle/>
        <a:p>
          <a:endParaRPr lang="fr-FR"/>
        </a:p>
      </dgm:t>
    </dgm:pt>
    <dgm:pt modelId="{D568E936-3BC8-4FBD-9F67-4556910321E1}">
      <dgm:prSet custT="1"/>
      <dgm:spPr/>
      <dgm:t>
        <a:bodyPr anchor="b"/>
        <a:lstStyle/>
        <a:p>
          <a:pPr rtl="0"/>
          <a:r>
            <a:rPr lang="fr-FR" sz="1400" b="1" dirty="0" smtClean="0">
              <a:solidFill>
                <a:schemeClr val="accent2"/>
              </a:solidFill>
            </a:rPr>
            <a:t>Février 2015 au plus tard</a:t>
          </a:r>
          <a:r>
            <a:rPr lang="fr-FR" sz="1400" dirty="0" smtClean="0">
              <a:solidFill>
                <a:schemeClr val="accent2"/>
              </a:solidFill>
            </a:rPr>
            <a:t> : fin de la période d’objection du niveau 2</a:t>
          </a:r>
          <a:endParaRPr lang="fr-FR" sz="1400" dirty="0">
            <a:solidFill>
              <a:schemeClr val="accent2"/>
            </a:solidFill>
          </a:endParaRPr>
        </a:p>
      </dgm:t>
    </dgm:pt>
    <dgm:pt modelId="{DB159B49-620A-4F1B-B02F-79A093CF2A01}" type="parTrans" cxnId="{8EC984DF-0C93-4240-BF65-54783F68EB3A}">
      <dgm:prSet/>
      <dgm:spPr/>
      <dgm:t>
        <a:bodyPr/>
        <a:lstStyle/>
        <a:p>
          <a:endParaRPr lang="fr-FR"/>
        </a:p>
      </dgm:t>
    </dgm:pt>
    <dgm:pt modelId="{BF8DD5B2-2AAC-4D2F-9A9D-65DDB649A8A7}" type="sibTrans" cxnId="{8EC984DF-0C93-4240-BF65-54783F68EB3A}">
      <dgm:prSet/>
      <dgm:spPr/>
      <dgm:t>
        <a:bodyPr/>
        <a:lstStyle/>
        <a:p>
          <a:endParaRPr lang="fr-FR"/>
        </a:p>
      </dgm:t>
    </dgm:pt>
    <dgm:pt modelId="{3B2DFBF8-19A9-4FAF-A53C-F0A7BCDD5FD7}">
      <dgm:prSet custT="1"/>
      <dgm:spPr/>
      <dgm:t>
        <a:bodyPr anchor="t"/>
        <a:lstStyle/>
        <a:p>
          <a:pPr rtl="0"/>
          <a:r>
            <a:rPr lang="fr-FR" sz="1350" b="1" dirty="0" smtClean="0">
              <a:solidFill>
                <a:schemeClr val="accent2"/>
              </a:solidFill>
            </a:rPr>
            <a:t>31 mars 2015</a:t>
          </a:r>
          <a:r>
            <a:rPr lang="fr-FR" sz="1350" dirty="0" smtClean="0">
              <a:solidFill>
                <a:schemeClr val="accent2"/>
              </a:solidFill>
            </a:rPr>
            <a:t> : fin de la période de transposition de la directive Solvabilité II</a:t>
          </a:r>
          <a:endParaRPr lang="fr-FR" sz="1350" dirty="0">
            <a:solidFill>
              <a:schemeClr val="accent2"/>
            </a:solidFill>
          </a:endParaRPr>
        </a:p>
      </dgm:t>
    </dgm:pt>
    <dgm:pt modelId="{CB23BA29-09D5-442B-98D5-DFFA1E0CAA94}" type="parTrans" cxnId="{286B3B35-8CD3-45FF-BA3D-3525154C3552}">
      <dgm:prSet/>
      <dgm:spPr/>
      <dgm:t>
        <a:bodyPr/>
        <a:lstStyle/>
        <a:p>
          <a:endParaRPr lang="fr-FR"/>
        </a:p>
      </dgm:t>
    </dgm:pt>
    <dgm:pt modelId="{7C79E312-FBC3-4BEA-A345-FACA7EEE04A9}" type="sibTrans" cxnId="{286B3B35-8CD3-45FF-BA3D-3525154C3552}">
      <dgm:prSet/>
      <dgm:spPr/>
      <dgm:t>
        <a:bodyPr/>
        <a:lstStyle/>
        <a:p>
          <a:endParaRPr lang="fr-FR"/>
        </a:p>
      </dgm:t>
    </dgm:pt>
    <dgm:pt modelId="{DF67B6AB-0C49-4DA7-B730-A18E868C018D}">
      <dgm:prSet custT="1"/>
      <dgm:spPr/>
      <dgm:t>
        <a:bodyPr anchor="b"/>
        <a:lstStyle/>
        <a:p>
          <a:pPr rtl="0"/>
          <a:r>
            <a:rPr lang="fr-FR" sz="1400" b="1" dirty="0" smtClean="0">
              <a:solidFill>
                <a:schemeClr val="accent2"/>
              </a:solidFill>
            </a:rPr>
            <a:t>1</a:t>
          </a:r>
          <a:r>
            <a:rPr lang="fr-FR" sz="1400" b="1" baseline="30000" dirty="0" smtClean="0">
              <a:solidFill>
                <a:schemeClr val="accent2"/>
              </a:solidFill>
            </a:rPr>
            <a:t>er</a:t>
          </a:r>
          <a:r>
            <a:rPr lang="fr-FR" sz="1400" b="1" dirty="0" smtClean="0">
              <a:solidFill>
                <a:schemeClr val="accent2"/>
              </a:solidFill>
            </a:rPr>
            <a:t> avril 2015</a:t>
          </a:r>
          <a:r>
            <a:rPr lang="fr-FR" sz="1400" dirty="0" smtClean="0">
              <a:solidFill>
                <a:schemeClr val="accent2"/>
              </a:solidFill>
            </a:rPr>
            <a:t> : début de certaines procédures d’approbation (modèles internes, …)</a:t>
          </a:r>
          <a:endParaRPr lang="fr-FR" sz="1400" dirty="0">
            <a:solidFill>
              <a:schemeClr val="accent2"/>
            </a:solidFill>
          </a:endParaRPr>
        </a:p>
      </dgm:t>
    </dgm:pt>
    <dgm:pt modelId="{76593B55-2180-4226-ADA6-121D93675043}" type="parTrans" cxnId="{F56841BE-C0F1-429C-9EE5-BD4A08E8F3DD}">
      <dgm:prSet/>
      <dgm:spPr/>
      <dgm:t>
        <a:bodyPr/>
        <a:lstStyle/>
        <a:p>
          <a:endParaRPr lang="fr-FR"/>
        </a:p>
      </dgm:t>
    </dgm:pt>
    <dgm:pt modelId="{249937DF-7771-4014-8388-C6763B243364}" type="sibTrans" cxnId="{F56841BE-C0F1-429C-9EE5-BD4A08E8F3DD}">
      <dgm:prSet/>
      <dgm:spPr/>
      <dgm:t>
        <a:bodyPr/>
        <a:lstStyle/>
        <a:p>
          <a:endParaRPr lang="fr-FR"/>
        </a:p>
      </dgm:t>
    </dgm:pt>
    <dgm:pt modelId="{419721BA-1E99-4F5E-B491-44907CBED330}">
      <dgm:prSet custT="1"/>
      <dgm:spPr/>
      <dgm:t>
        <a:bodyPr anchor="b"/>
        <a:lstStyle/>
        <a:p>
          <a:pPr rtl="0"/>
          <a:r>
            <a:rPr lang="fr-FR" sz="1400" b="1" dirty="0" smtClean="0">
              <a:solidFill>
                <a:schemeClr val="accent2"/>
              </a:solidFill>
            </a:rPr>
            <a:t>Courant 2015 : </a:t>
          </a:r>
          <a:r>
            <a:rPr lang="fr-FR" sz="1400" dirty="0" smtClean="0">
              <a:solidFill>
                <a:schemeClr val="accent2"/>
              </a:solidFill>
            </a:rPr>
            <a:t>séquences d’adoption par la Commission des textes de niveau 3</a:t>
          </a:r>
          <a:endParaRPr lang="fr-FR" sz="1400" dirty="0">
            <a:solidFill>
              <a:schemeClr val="accent2"/>
            </a:solidFill>
          </a:endParaRPr>
        </a:p>
      </dgm:t>
    </dgm:pt>
    <dgm:pt modelId="{27ADBA3B-2682-45A7-A188-C7AC60F0BAED}" type="parTrans" cxnId="{45BFEB7B-7AAF-4972-941E-9E092C6364E8}">
      <dgm:prSet/>
      <dgm:spPr/>
      <dgm:t>
        <a:bodyPr/>
        <a:lstStyle/>
        <a:p>
          <a:endParaRPr lang="fr-FR"/>
        </a:p>
      </dgm:t>
    </dgm:pt>
    <dgm:pt modelId="{7387DD3F-4521-465D-9474-8CC5AAF8024C}" type="sibTrans" cxnId="{45BFEB7B-7AAF-4972-941E-9E092C6364E8}">
      <dgm:prSet/>
      <dgm:spPr/>
      <dgm:t>
        <a:bodyPr/>
        <a:lstStyle/>
        <a:p>
          <a:endParaRPr lang="fr-FR"/>
        </a:p>
      </dgm:t>
    </dgm:pt>
    <dgm:pt modelId="{D38344CF-D93D-4F06-8CAD-95F588ADCC4B}">
      <dgm:prSet custT="1"/>
      <dgm:spPr/>
      <dgm:t>
        <a:bodyPr anchor="b"/>
        <a:lstStyle/>
        <a:p>
          <a:pPr rtl="0"/>
          <a:r>
            <a:rPr lang="fr-FR" sz="1400" b="1" dirty="0" smtClean="0">
              <a:solidFill>
                <a:schemeClr val="accent2"/>
              </a:solidFill>
            </a:rPr>
            <a:t>1</a:t>
          </a:r>
          <a:r>
            <a:rPr lang="fr-FR" sz="1400" b="1" baseline="30000" dirty="0" smtClean="0">
              <a:solidFill>
                <a:schemeClr val="accent2"/>
              </a:solidFill>
            </a:rPr>
            <a:t>er</a:t>
          </a:r>
          <a:r>
            <a:rPr lang="fr-FR" sz="1400" b="1" dirty="0" smtClean="0">
              <a:solidFill>
                <a:schemeClr val="accent2"/>
              </a:solidFill>
            </a:rPr>
            <a:t> janvier 2016 : entrée en application du régime Solvabilité II</a:t>
          </a:r>
          <a:endParaRPr lang="fr-FR" sz="1400" b="1" dirty="0">
            <a:solidFill>
              <a:schemeClr val="accent2"/>
            </a:solidFill>
          </a:endParaRPr>
        </a:p>
      </dgm:t>
    </dgm:pt>
    <dgm:pt modelId="{BCAC1D01-0553-4D46-89E1-C7A814169108}" type="parTrans" cxnId="{E5CC2C4D-DDEB-4B75-9399-CC18E8A759DB}">
      <dgm:prSet/>
      <dgm:spPr/>
      <dgm:t>
        <a:bodyPr/>
        <a:lstStyle/>
        <a:p>
          <a:endParaRPr lang="fr-FR"/>
        </a:p>
      </dgm:t>
    </dgm:pt>
    <dgm:pt modelId="{386F823E-B350-454D-9EAC-D9CFAC57BB4C}" type="sibTrans" cxnId="{E5CC2C4D-DDEB-4B75-9399-CC18E8A759DB}">
      <dgm:prSet/>
      <dgm:spPr/>
      <dgm:t>
        <a:bodyPr/>
        <a:lstStyle/>
        <a:p>
          <a:endParaRPr lang="fr-FR"/>
        </a:p>
      </dgm:t>
    </dgm:pt>
    <dgm:pt modelId="{220AD4D5-1DAE-465A-AC00-5FB19CD3A088}" type="pres">
      <dgm:prSet presAssocID="{3095553C-3BD7-4EA9-A56D-879E3623241F}" presName="Name0" presStyleCnt="0">
        <dgm:presLayoutVars>
          <dgm:dir/>
          <dgm:resizeHandles val="exact"/>
        </dgm:presLayoutVars>
      </dgm:prSet>
      <dgm:spPr/>
      <dgm:t>
        <a:bodyPr/>
        <a:lstStyle/>
        <a:p>
          <a:endParaRPr lang="fr-FR"/>
        </a:p>
      </dgm:t>
    </dgm:pt>
    <dgm:pt modelId="{44BBB157-2F3C-403F-8DA0-0DED491BC292}" type="pres">
      <dgm:prSet presAssocID="{3095553C-3BD7-4EA9-A56D-879E3623241F}" presName="arrow" presStyleLbl="bgShp" presStyleIdx="0" presStyleCnt="1"/>
      <dgm:spPr/>
    </dgm:pt>
    <dgm:pt modelId="{9DF222A3-8413-44EF-92C9-37F078FF2DBD}" type="pres">
      <dgm:prSet presAssocID="{3095553C-3BD7-4EA9-A56D-879E3623241F}" presName="points" presStyleCnt="0"/>
      <dgm:spPr/>
    </dgm:pt>
    <dgm:pt modelId="{38EDFFEF-5E78-4A74-B053-7F228F121C8C}" type="pres">
      <dgm:prSet presAssocID="{D568E936-3BC8-4FBD-9F67-4556910321E1}" presName="compositeA" presStyleCnt="0"/>
      <dgm:spPr/>
    </dgm:pt>
    <dgm:pt modelId="{E821304D-7B21-4B27-BBEB-AD79BE2E7572}" type="pres">
      <dgm:prSet presAssocID="{D568E936-3BC8-4FBD-9F67-4556910321E1}" presName="textA" presStyleLbl="revTx" presStyleIdx="0" presStyleCnt="5" custScaleX="230470">
        <dgm:presLayoutVars>
          <dgm:bulletEnabled val="1"/>
        </dgm:presLayoutVars>
      </dgm:prSet>
      <dgm:spPr/>
      <dgm:t>
        <a:bodyPr/>
        <a:lstStyle/>
        <a:p>
          <a:endParaRPr lang="fr-FR"/>
        </a:p>
      </dgm:t>
    </dgm:pt>
    <dgm:pt modelId="{2B04058A-8D13-475E-829B-6DD3676952B4}" type="pres">
      <dgm:prSet presAssocID="{D568E936-3BC8-4FBD-9F67-4556910321E1}" presName="circleA" presStyleLbl="node1" presStyleIdx="0" presStyleCnt="5"/>
      <dgm:spPr/>
    </dgm:pt>
    <dgm:pt modelId="{ADB5CB01-22C0-4BB0-BBC8-30E97AEBC09F}" type="pres">
      <dgm:prSet presAssocID="{D568E936-3BC8-4FBD-9F67-4556910321E1}" presName="spaceA" presStyleCnt="0"/>
      <dgm:spPr/>
    </dgm:pt>
    <dgm:pt modelId="{A329DFD4-3056-4E72-ACCB-268F855CE0CE}" type="pres">
      <dgm:prSet presAssocID="{BF8DD5B2-2AAC-4D2F-9A9D-65DDB649A8A7}" presName="space" presStyleCnt="0"/>
      <dgm:spPr/>
    </dgm:pt>
    <dgm:pt modelId="{BF0C04AF-CC02-4CCD-A005-8710212600AB}" type="pres">
      <dgm:prSet presAssocID="{3B2DFBF8-19A9-4FAF-A53C-F0A7BCDD5FD7}" presName="compositeB" presStyleCnt="0"/>
      <dgm:spPr/>
    </dgm:pt>
    <dgm:pt modelId="{4C1BA4D1-ABD8-4053-9629-279C8033CE66}" type="pres">
      <dgm:prSet presAssocID="{3B2DFBF8-19A9-4FAF-A53C-F0A7BCDD5FD7}" presName="textB" presStyleLbl="revTx" presStyleIdx="1" presStyleCnt="5" custScaleX="246246" custScaleY="42981" custLinFactY="-98750" custLinFactNeighborY="-100000">
        <dgm:presLayoutVars>
          <dgm:bulletEnabled val="1"/>
        </dgm:presLayoutVars>
      </dgm:prSet>
      <dgm:spPr/>
      <dgm:t>
        <a:bodyPr/>
        <a:lstStyle/>
        <a:p>
          <a:endParaRPr lang="fr-FR"/>
        </a:p>
      </dgm:t>
    </dgm:pt>
    <dgm:pt modelId="{F12DCA54-0CFB-41ED-A6AB-EB83562CABBA}" type="pres">
      <dgm:prSet presAssocID="{3B2DFBF8-19A9-4FAF-A53C-F0A7BCDD5FD7}" presName="circleB" presStyleLbl="node1" presStyleIdx="1" presStyleCnt="5" custLinFactNeighborY="-52066"/>
      <dgm:spPr/>
    </dgm:pt>
    <dgm:pt modelId="{FF259458-D7C2-4113-9FBB-873E03727E4B}" type="pres">
      <dgm:prSet presAssocID="{3B2DFBF8-19A9-4FAF-A53C-F0A7BCDD5FD7}" presName="spaceB" presStyleCnt="0"/>
      <dgm:spPr/>
    </dgm:pt>
    <dgm:pt modelId="{DE7FCF3A-38B3-4075-94A1-5B1859D3EEF9}" type="pres">
      <dgm:prSet presAssocID="{7C79E312-FBC3-4BEA-A345-FACA7EEE04A9}" presName="space" presStyleCnt="0"/>
      <dgm:spPr/>
    </dgm:pt>
    <dgm:pt modelId="{A871F165-F758-42DE-B808-5E8616C90339}" type="pres">
      <dgm:prSet presAssocID="{DF67B6AB-0C49-4DA7-B730-A18E868C018D}" presName="compositeA" presStyleCnt="0"/>
      <dgm:spPr/>
    </dgm:pt>
    <dgm:pt modelId="{4120B5AE-9208-4AAB-91F3-21A8661F1DF0}" type="pres">
      <dgm:prSet presAssocID="{DF67B6AB-0C49-4DA7-B730-A18E868C018D}" presName="textA" presStyleLbl="revTx" presStyleIdx="2" presStyleCnt="5" custScaleX="334647">
        <dgm:presLayoutVars>
          <dgm:bulletEnabled val="1"/>
        </dgm:presLayoutVars>
      </dgm:prSet>
      <dgm:spPr/>
      <dgm:t>
        <a:bodyPr/>
        <a:lstStyle/>
        <a:p>
          <a:endParaRPr lang="fr-FR"/>
        </a:p>
      </dgm:t>
    </dgm:pt>
    <dgm:pt modelId="{DCF819CD-4FA5-4ADA-A202-8B716AECA6E0}" type="pres">
      <dgm:prSet presAssocID="{DF67B6AB-0C49-4DA7-B730-A18E868C018D}" presName="circleA" presStyleLbl="node1" presStyleIdx="2" presStyleCnt="5"/>
      <dgm:spPr/>
    </dgm:pt>
    <dgm:pt modelId="{578EDD1F-1A74-4CBD-9DB0-CBE7E674BCFE}" type="pres">
      <dgm:prSet presAssocID="{DF67B6AB-0C49-4DA7-B730-A18E868C018D}" presName="spaceA" presStyleCnt="0"/>
      <dgm:spPr/>
    </dgm:pt>
    <dgm:pt modelId="{26495147-B768-4BBC-94D1-963CA8D4EE47}" type="pres">
      <dgm:prSet presAssocID="{249937DF-7771-4014-8388-C6763B243364}" presName="space" presStyleCnt="0"/>
      <dgm:spPr/>
    </dgm:pt>
    <dgm:pt modelId="{07C237F4-8A64-45C9-8EC9-42E32464726F}" type="pres">
      <dgm:prSet presAssocID="{419721BA-1E99-4F5E-B491-44907CBED330}" presName="compositeB" presStyleCnt="0"/>
      <dgm:spPr/>
    </dgm:pt>
    <dgm:pt modelId="{3464C129-1AF0-4D31-9DA8-4D2237AB0085}" type="pres">
      <dgm:prSet presAssocID="{419721BA-1E99-4F5E-B491-44907CBED330}" presName="textB" presStyleLbl="revTx" presStyleIdx="3" presStyleCnt="5" custScaleX="289699" custLinFactY="-50000" custLinFactNeighborX="767" custLinFactNeighborY="-100000">
        <dgm:presLayoutVars>
          <dgm:bulletEnabled val="1"/>
        </dgm:presLayoutVars>
      </dgm:prSet>
      <dgm:spPr/>
      <dgm:t>
        <a:bodyPr/>
        <a:lstStyle/>
        <a:p>
          <a:endParaRPr lang="fr-FR"/>
        </a:p>
      </dgm:t>
    </dgm:pt>
    <dgm:pt modelId="{BB172251-8B8A-4768-87B7-2F838EBCEEAA}" type="pres">
      <dgm:prSet presAssocID="{419721BA-1E99-4F5E-B491-44907CBED330}" presName="circleB" presStyleLbl="node1" presStyleIdx="3" presStyleCnt="5"/>
      <dgm:spPr/>
    </dgm:pt>
    <dgm:pt modelId="{F19A3A08-3E14-4254-A77D-0B7F8371D069}" type="pres">
      <dgm:prSet presAssocID="{419721BA-1E99-4F5E-B491-44907CBED330}" presName="spaceB" presStyleCnt="0"/>
      <dgm:spPr/>
    </dgm:pt>
    <dgm:pt modelId="{53C3A0A4-020A-434A-AC5A-B9BC87CD46CA}" type="pres">
      <dgm:prSet presAssocID="{7387DD3F-4521-465D-9474-8CC5AAF8024C}" presName="space" presStyleCnt="0"/>
      <dgm:spPr/>
    </dgm:pt>
    <dgm:pt modelId="{394A3B7E-8540-4665-8BCE-1088385E3E82}" type="pres">
      <dgm:prSet presAssocID="{D38344CF-D93D-4F06-8CAD-95F588ADCC4B}" presName="compositeA" presStyleCnt="0"/>
      <dgm:spPr/>
    </dgm:pt>
    <dgm:pt modelId="{903D63EF-10C2-4E68-8C1D-AA8229B494C3}" type="pres">
      <dgm:prSet presAssocID="{D38344CF-D93D-4F06-8CAD-95F588ADCC4B}" presName="textA" presStyleLbl="revTx" presStyleIdx="4" presStyleCnt="5" custScaleX="213887">
        <dgm:presLayoutVars>
          <dgm:bulletEnabled val="1"/>
        </dgm:presLayoutVars>
      </dgm:prSet>
      <dgm:spPr/>
      <dgm:t>
        <a:bodyPr/>
        <a:lstStyle/>
        <a:p>
          <a:endParaRPr lang="fr-FR"/>
        </a:p>
      </dgm:t>
    </dgm:pt>
    <dgm:pt modelId="{EC2EB7EF-980E-4BBE-A196-ADC502852CEE}" type="pres">
      <dgm:prSet presAssocID="{D38344CF-D93D-4F06-8CAD-95F588ADCC4B}" presName="circleA" presStyleLbl="node1" presStyleIdx="4" presStyleCnt="5"/>
      <dgm:spPr/>
    </dgm:pt>
    <dgm:pt modelId="{9286FE63-EC78-4009-BE87-CD3D7DE7F540}" type="pres">
      <dgm:prSet presAssocID="{D38344CF-D93D-4F06-8CAD-95F588ADCC4B}" presName="spaceA" presStyleCnt="0"/>
      <dgm:spPr/>
    </dgm:pt>
  </dgm:ptLst>
  <dgm:cxnLst>
    <dgm:cxn modelId="{45BFEB7B-7AAF-4972-941E-9E092C6364E8}" srcId="{3095553C-3BD7-4EA9-A56D-879E3623241F}" destId="{419721BA-1E99-4F5E-B491-44907CBED330}" srcOrd="3" destOrd="0" parTransId="{27ADBA3B-2682-45A7-A188-C7AC60F0BAED}" sibTransId="{7387DD3F-4521-465D-9474-8CC5AAF8024C}"/>
    <dgm:cxn modelId="{286B3B35-8CD3-45FF-BA3D-3525154C3552}" srcId="{3095553C-3BD7-4EA9-A56D-879E3623241F}" destId="{3B2DFBF8-19A9-4FAF-A53C-F0A7BCDD5FD7}" srcOrd="1" destOrd="0" parTransId="{CB23BA29-09D5-442B-98D5-DFFA1E0CAA94}" sibTransId="{7C79E312-FBC3-4BEA-A345-FACA7EEE04A9}"/>
    <dgm:cxn modelId="{12E9C517-6013-4D0F-8C9D-5EF1B5F8A97F}" type="presOf" srcId="{DF67B6AB-0C49-4DA7-B730-A18E868C018D}" destId="{4120B5AE-9208-4AAB-91F3-21A8661F1DF0}" srcOrd="0" destOrd="0" presId="urn:microsoft.com/office/officeart/2005/8/layout/hProcess11"/>
    <dgm:cxn modelId="{11A167C7-9076-4F2E-B9DC-B170F4B06C36}" type="presOf" srcId="{3095553C-3BD7-4EA9-A56D-879E3623241F}" destId="{220AD4D5-1DAE-465A-AC00-5FB19CD3A088}" srcOrd="0" destOrd="0" presId="urn:microsoft.com/office/officeart/2005/8/layout/hProcess11"/>
    <dgm:cxn modelId="{CC28BE89-D618-4384-9485-68A4557D7ECB}" type="presOf" srcId="{419721BA-1E99-4F5E-B491-44907CBED330}" destId="{3464C129-1AF0-4D31-9DA8-4D2237AB0085}" srcOrd="0" destOrd="0" presId="urn:microsoft.com/office/officeart/2005/8/layout/hProcess11"/>
    <dgm:cxn modelId="{F56841BE-C0F1-429C-9EE5-BD4A08E8F3DD}" srcId="{3095553C-3BD7-4EA9-A56D-879E3623241F}" destId="{DF67B6AB-0C49-4DA7-B730-A18E868C018D}" srcOrd="2" destOrd="0" parTransId="{76593B55-2180-4226-ADA6-121D93675043}" sibTransId="{249937DF-7771-4014-8388-C6763B243364}"/>
    <dgm:cxn modelId="{813A7C4A-7BA1-4FA2-ABB0-AA4CFA3A06D2}" type="presOf" srcId="{3B2DFBF8-19A9-4FAF-A53C-F0A7BCDD5FD7}" destId="{4C1BA4D1-ABD8-4053-9629-279C8033CE66}" srcOrd="0" destOrd="0" presId="urn:microsoft.com/office/officeart/2005/8/layout/hProcess11"/>
    <dgm:cxn modelId="{5255938F-F530-4808-9F7B-3286209A4604}" type="presOf" srcId="{D38344CF-D93D-4F06-8CAD-95F588ADCC4B}" destId="{903D63EF-10C2-4E68-8C1D-AA8229B494C3}" srcOrd="0" destOrd="0" presId="urn:microsoft.com/office/officeart/2005/8/layout/hProcess11"/>
    <dgm:cxn modelId="{8EC984DF-0C93-4240-BF65-54783F68EB3A}" srcId="{3095553C-3BD7-4EA9-A56D-879E3623241F}" destId="{D568E936-3BC8-4FBD-9F67-4556910321E1}" srcOrd="0" destOrd="0" parTransId="{DB159B49-620A-4F1B-B02F-79A093CF2A01}" sibTransId="{BF8DD5B2-2AAC-4D2F-9A9D-65DDB649A8A7}"/>
    <dgm:cxn modelId="{86A80AD2-A201-41BE-A8DD-A6374567C38F}" type="presOf" srcId="{D568E936-3BC8-4FBD-9F67-4556910321E1}" destId="{E821304D-7B21-4B27-BBEB-AD79BE2E7572}" srcOrd="0" destOrd="0" presId="urn:microsoft.com/office/officeart/2005/8/layout/hProcess11"/>
    <dgm:cxn modelId="{E5CC2C4D-DDEB-4B75-9399-CC18E8A759DB}" srcId="{3095553C-3BD7-4EA9-A56D-879E3623241F}" destId="{D38344CF-D93D-4F06-8CAD-95F588ADCC4B}" srcOrd="4" destOrd="0" parTransId="{BCAC1D01-0553-4D46-89E1-C7A814169108}" sibTransId="{386F823E-B350-454D-9EAC-D9CFAC57BB4C}"/>
    <dgm:cxn modelId="{CA1C3098-6B65-4420-9A1C-2A3B8F7BEED3}" type="presParOf" srcId="{220AD4D5-1DAE-465A-AC00-5FB19CD3A088}" destId="{44BBB157-2F3C-403F-8DA0-0DED491BC292}" srcOrd="0" destOrd="0" presId="urn:microsoft.com/office/officeart/2005/8/layout/hProcess11"/>
    <dgm:cxn modelId="{B6EEF621-83CD-4F94-9796-AF20E6CD0453}" type="presParOf" srcId="{220AD4D5-1DAE-465A-AC00-5FB19CD3A088}" destId="{9DF222A3-8413-44EF-92C9-37F078FF2DBD}" srcOrd="1" destOrd="0" presId="urn:microsoft.com/office/officeart/2005/8/layout/hProcess11"/>
    <dgm:cxn modelId="{786A5565-4DA1-45BA-AE24-E56D293E0E9C}" type="presParOf" srcId="{9DF222A3-8413-44EF-92C9-37F078FF2DBD}" destId="{38EDFFEF-5E78-4A74-B053-7F228F121C8C}" srcOrd="0" destOrd="0" presId="urn:microsoft.com/office/officeart/2005/8/layout/hProcess11"/>
    <dgm:cxn modelId="{9201897E-8CFC-4ADC-B24B-DDC166F5CBA0}" type="presParOf" srcId="{38EDFFEF-5E78-4A74-B053-7F228F121C8C}" destId="{E821304D-7B21-4B27-BBEB-AD79BE2E7572}" srcOrd="0" destOrd="0" presId="urn:microsoft.com/office/officeart/2005/8/layout/hProcess11"/>
    <dgm:cxn modelId="{E5424330-6644-4115-931F-ADC6D81793D4}" type="presParOf" srcId="{38EDFFEF-5E78-4A74-B053-7F228F121C8C}" destId="{2B04058A-8D13-475E-829B-6DD3676952B4}" srcOrd="1" destOrd="0" presId="urn:microsoft.com/office/officeart/2005/8/layout/hProcess11"/>
    <dgm:cxn modelId="{C9C6E4BF-C49F-448E-9479-6E218E985904}" type="presParOf" srcId="{38EDFFEF-5E78-4A74-B053-7F228F121C8C}" destId="{ADB5CB01-22C0-4BB0-BBC8-30E97AEBC09F}" srcOrd="2" destOrd="0" presId="urn:microsoft.com/office/officeart/2005/8/layout/hProcess11"/>
    <dgm:cxn modelId="{15D36B2C-69AD-4F38-AA13-0722B0D8D033}" type="presParOf" srcId="{9DF222A3-8413-44EF-92C9-37F078FF2DBD}" destId="{A329DFD4-3056-4E72-ACCB-268F855CE0CE}" srcOrd="1" destOrd="0" presId="urn:microsoft.com/office/officeart/2005/8/layout/hProcess11"/>
    <dgm:cxn modelId="{65A8D0A2-C861-4FD9-B0AB-0D28C18516F6}" type="presParOf" srcId="{9DF222A3-8413-44EF-92C9-37F078FF2DBD}" destId="{BF0C04AF-CC02-4CCD-A005-8710212600AB}" srcOrd="2" destOrd="0" presId="urn:microsoft.com/office/officeart/2005/8/layout/hProcess11"/>
    <dgm:cxn modelId="{71D59678-741A-4182-94BB-5F8449A8295B}" type="presParOf" srcId="{BF0C04AF-CC02-4CCD-A005-8710212600AB}" destId="{4C1BA4D1-ABD8-4053-9629-279C8033CE66}" srcOrd="0" destOrd="0" presId="urn:microsoft.com/office/officeart/2005/8/layout/hProcess11"/>
    <dgm:cxn modelId="{280A766B-C9FD-44AC-8DF8-EE283109F1BA}" type="presParOf" srcId="{BF0C04AF-CC02-4CCD-A005-8710212600AB}" destId="{F12DCA54-0CFB-41ED-A6AB-EB83562CABBA}" srcOrd="1" destOrd="0" presId="urn:microsoft.com/office/officeart/2005/8/layout/hProcess11"/>
    <dgm:cxn modelId="{34813D53-16DF-444F-9858-77A55D5DBABE}" type="presParOf" srcId="{BF0C04AF-CC02-4CCD-A005-8710212600AB}" destId="{FF259458-D7C2-4113-9FBB-873E03727E4B}" srcOrd="2" destOrd="0" presId="urn:microsoft.com/office/officeart/2005/8/layout/hProcess11"/>
    <dgm:cxn modelId="{86372C9A-4EB8-4DDC-937D-63527D610332}" type="presParOf" srcId="{9DF222A3-8413-44EF-92C9-37F078FF2DBD}" destId="{DE7FCF3A-38B3-4075-94A1-5B1859D3EEF9}" srcOrd="3" destOrd="0" presId="urn:microsoft.com/office/officeart/2005/8/layout/hProcess11"/>
    <dgm:cxn modelId="{85CFD596-15C7-4958-86AE-13D97DC6031E}" type="presParOf" srcId="{9DF222A3-8413-44EF-92C9-37F078FF2DBD}" destId="{A871F165-F758-42DE-B808-5E8616C90339}" srcOrd="4" destOrd="0" presId="urn:microsoft.com/office/officeart/2005/8/layout/hProcess11"/>
    <dgm:cxn modelId="{00843269-98B6-480D-9B71-F3D814E30581}" type="presParOf" srcId="{A871F165-F758-42DE-B808-5E8616C90339}" destId="{4120B5AE-9208-4AAB-91F3-21A8661F1DF0}" srcOrd="0" destOrd="0" presId="urn:microsoft.com/office/officeart/2005/8/layout/hProcess11"/>
    <dgm:cxn modelId="{4B7C4E31-306C-45EB-82C0-CDC0FBDA5A98}" type="presParOf" srcId="{A871F165-F758-42DE-B808-5E8616C90339}" destId="{DCF819CD-4FA5-4ADA-A202-8B716AECA6E0}" srcOrd="1" destOrd="0" presId="urn:microsoft.com/office/officeart/2005/8/layout/hProcess11"/>
    <dgm:cxn modelId="{D930FC9F-96ED-4077-B268-8DF7B10A679D}" type="presParOf" srcId="{A871F165-F758-42DE-B808-5E8616C90339}" destId="{578EDD1F-1A74-4CBD-9DB0-CBE7E674BCFE}" srcOrd="2" destOrd="0" presId="urn:microsoft.com/office/officeart/2005/8/layout/hProcess11"/>
    <dgm:cxn modelId="{D953292A-AA17-46C9-91A8-08D8E0879020}" type="presParOf" srcId="{9DF222A3-8413-44EF-92C9-37F078FF2DBD}" destId="{26495147-B768-4BBC-94D1-963CA8D4EE47}" srcOrd="5" destOrd="0" presId="urn:microsoft.com/office/officeart/2005/8/layout/hProcess11"/>
    <dgm:cxn modelId="{DAA789BA-1CE1-4B80-8628-BC0BF93921CD}" type="presParOf" srcId="{9DF222A3-8413-44EF-92C9-37F078FF2DBD}" destId="{07C237F4-8A64-45C9-8EC9-42E32464726F}" srcOrd="6" destOrd="0" presId="urn:microsoft.com/office/officeart/2005/8/layout/hProcess11"/>
    <dgm:cxn modelId="{A009513E-AF0D-45E8-B0AF-36F9E509074D}" type="presParOf" srcId="{07C237F4-8A64-45C9-8EC9-42E32464726F}" destId="{3464C129-1AF0-4D31-9DA8-4D2237AB0085}" srcOrd="0" destOrd="0" presId="urn:microsoft.com/office/officeart/2005/8/layout/hProcess11"/>
    <dgm:cxn modelId="{FCD17954-5AB1-4036-9408-35C4E3F7F871}" type="presParOf" srcId="{07C237F4-8A64-45C9-8EC9-42E32464726F}" destId="{BB172251-8B8A-4768-87B7-2F838EBCEEAA}" srcOrd="1" destOrd="0" presId="urn:microsoft.com/office/officeart/2005/8/layout/hProcess11"/>
    <dgm:cxn modelId="{4BD78608-ABB7-4F6A-8D89-37FE3349D330}" type="presParOf" srcId="{07C237F4-8A64-45C9-8EC9-42E32464726F}" destId="{F19A3A08-3E14-4254-A77D-0B7F8371D069}" srcOrd="2" destOrd="0" presId="urn:microsoft.com/office/officeart/2005/8/layout/hProcess11"/>
    <dgm:cxn modelId="{D1DC1F75-0CAD-4A1F-9372-8B9B1E9FFE01}" type="presParOf" srcId="{9DF222A3-8413-44EF-92C9-37F078FF2DBD}" destId="{53C3A0A4-020A-434A-AC5A-B9BC87CD46CA}" srcOrd="7" destOrd="0" presId="urn:microsoft.com/office/officeart/2005/8/layout/hProcess11"/>
    <dgm:cxn modelId="{A04BFD90-DD7B-44B3-A8A9-485E3924F33E}" type="presParOf" srcId="{9DF222A3-8413-44EF-92C9-37F078FF2DBD}" destId="{394A3B7E-8540-4665-8BCE-1088385E3E82}" srcOrd="8" destOrd="0" presId="urn:microsoft.com/office/officeart/2005/8/layout/hProcess11"/>
    <dgm:cxn modelId="{3429E182-BD85-4987-B743-17EAB7A6F268}" type="presParOf" srcId="{394A3B7E-8540-4665-8BCE-1088385E3E82}" destId="{903D63EF-10C2-4E68-8C1D-AA8229B494C3}" srcOrd="0" destOrd="0" presId="urn:microsoft.com/office/officeart/2005/8/layout/hProcess11"/>
    <dgm:cxn modelId="{2D26765D-FB51-4381-A1A1-5E7148ADE092}" type="presParOf" srcId="{394A3B7E-8540-4665-8BCE-1088385E3E82}" destId="{EC2EB7EF-980E-4BBE-A196-ADC502852CEE}" srcOrd="1" destOrd="0" presId="urn:microsoft.com/office/officeart/2005/8/layout/hProcess11"/>
    <dgm:cxn modelId="{4E7FE757-046C-4B2A-BDB0-843E79939845}" type="presParOf" srcId="{394A3B7E-8540-4665-8BCE-1088385E3E82}" destId="{9286FE63-EC78-4009-BE87-CD3D7DE7F540}" srcOrd="2" destOrd="0" presId="urn:microsoft.com/office/officeart/2005/8/layout/hProcess1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931D52-1680-4634-A8B6-6BC253A7B5DB}" type="doc">
      <dgm:prSet loTypeId="urn:microsoft.com/office/officeart/2005/8/layout/hProcess11" loCatId="process" qsTypeId="urn:microsoft.com/office/officeart/2005/8/quickstyle/3d2" qsCatId="3D" csTypeId="urn:microsoft.com/office/officeart/2005/8/colors/accent3_2" csCatId="accent3" phldr="1"/>
      <dgm:spPr/>
      <dgm:t>
        <a:bodyPr/>
        <a:lstStyle/>
        <a:p>
          <a:endParaRPr lang="fr-FR"/>
        </a:p>
      </dgm:t>
    </dgm:pt>
    <dgm:pt modelId="{DB2173BD-EDF1-4225-A30D-BB53403CD473}">
      <dgm:prSet custT="1"/>
      <dgm:spPr/>
      <dgm:t>
        <a:bodyPr anchor="ctr"/>
        <a:lstStyle/>
        <a:p>
          <a:pPr rtl="0"/>
          <a:r>
            <a:rPr lang="fr-FR" sz="1400" b="1" dirty="0" smtClean="0">
              <a:solidFill>
                <a:schemeClr val="accent3">
                  <a:lumMod val="75000"/>
                </a:schemeClr>
              </a:solidFill>
            </a:rPr>
            <a:t>13 novembre 2013 </a:t>
          </a:r>
          <a:r>
            <a:rPr lang="fr-FR" sz="1400" b="0" dirty="0" smtClean="0">
              <a:solidFill>
                <a:schemeClr val="accent3">
                  <a:lumMod val="75000"/>
                </a:schemeClr>
              </a:solidFill>
            </a:rPr>
            <a:t>: accord au trilogue</a:t>
          </a:r>
          <a:endParaRPr lang="fr-FR" sz="1400" b="0" dirty="0">
            <a:solidFill>
              <a:schemeClr val="accent3">
                <a:lumMod val="75000"/>
              </a:schemeClr>
            </a:solidFill>
          </a:endParaRPr>
        </a:p>
      </dgm:t>
    </dgm:pt>
    <dgm:pt modelId="{43FCAA57-B8BE-475A-99CF-BD23B5B52B66}" type="parTrans" cxnId="{134E9687-0AE5-4650-B7FD-707B3875A65E}">
      <dgm:prSet/>
      <dgm:spPr/>
      <dgm:t>
        <a:bodyPr/>
        <a:lstStyle/>
        <a:p>
          <a:endParaRPr lang="fr-FR"/>
        </a:p>
      </dgm:t>
    </dgm:pt>
    <dgm:pt modelId="{2B64B2F7-3A75-4FFC-9DED-0B74A5D61C5C}" type="sibTrans" cxnId="{134E9687-0AE5-4650-B7FD-707B3875A65E}">
      <dgm:prSet/>
      <dgm:spPr/>
      <dgm:t>
        <a:bodyPr/>
        <a:lstStyle/>
        <a:p>
          <a:endParaRPr lang="fr-FR"/>
        </a:p>
      </dgm:t>
    </dgm:pt>
    <dgm:pt modelId="{E6AC11EA-6369-4C49-8568-F0B90262A76C}">
      <dgm:prSet custT="1"/>
      <dgm:spPr/>
      <dgm:t>
        <a:bodyPr anchor="ctr"/>
        <a:lstStyle/>
        <a:p>
          <a:pPr rtl="0"/>
          <a:r>
            <a:rPr lang="fr-FR" sz="1400" b="1" dirty="0" smtClean="0">
              <a:solidFill>
                <a:schemeClr val="accent3">
                  <a:lumMod val="75000"/>
                </a:schemeClr>
              </a:solidFill>
            </a:rPr>
            <a:t>Décembre 2013 </a:t>
          </a:r>
          <a:r>
            <a:rPr lang="fr-FR" sz="1400" dirty="0" smtClean="0">
              <a:solidFill>
                <a:schemeClr val="accent3">
                  <a:lumMod val="75000"/>
                </a:schemeClr>
              </a:solidFill>
            </a:rPr>
            <a:t>: r</a:t>
          </a:r>
          <a:r>
            <a:rPr lang="fr-FR" sz="1400" b="0" dirty="0" smtClean="0">
              <a:solidFill>
                <a:schemeClr val="accent3">
                  <a:lumMod val="75000"/>
                </a:schemeClr>
              </a:solidFill>
            </a:rPr>
            <a:t>eprise des travaux sur le niveau 2</a:t>
          </a:r>
          <a:endParaRPr lang="fr-FR" sz="1400" dirty="0">
            <a:solidFill>
              <a:schemeClr val="accent3">
                <a:lumMod val="75000"/>
              </a:schemeClr>
            </a:solidFill>
          </a:endParaRPr>
        </a:p>
      </dgm:t>
    </dgm:pt>
    <dgm:pt modelId="{A71501BF-1716-4534-B88F-7EF1DFFAC27D}" type="parTrans" cxnId="{5847D0BD-E0F2-4F0C-B611-76AC27F7312F}">
      <dgm:prSet/>
      <dgm:spPr/>
      <dgm:t>
        <a:bodyPr/>
        <a:lstStyle/>
        <a:p>
          <a:endParaRPr lang="fr-FR"/>
        </a:p>
      </dgm:t>
    </dgm:pt>
    <dgm:pt modelId="{0469E1C5-7A1D-4B3F-8478-5D2D737B4E16}" type="sibTrans" cxnId="{5847D0BD-E0F2-4F0C-B611-76AC27F7312F}">
      <dgm:prSet/>
      <dgm:spPr/>
      <dgm:t>
        <a:bodyPr/>
        <a:lstStyle/>
        <a:p>
          <a:endParaRPr lang="fr-FR"/>
        </a:p>
      </dgm:t>
    </dgm:pt>
    <dgm:pt modelId="{A027872B-8873-4BF2-9E53-2ED544FEFECD}" type="pres">
      <dgm:prSet presAssocID="{9D931D52-1680-4634-A8B6-6BC253A7B5DB}" presName="Name0" presStyleCnt="0">
        <dgm:presLayoutVars>
          <dgm:dir/>
          <dgm:resizeHandles val="exact"/>
        </dgm:presLayoutVars>
      </dgm:prSet>
      <dgm:spPr/>
      <dgm:t>
        <a:bodyPr/>
        <a:lstStyle/>
        <a:p>
          <a:endParaRPr lang="fr-FR"/>
        </a:p>
      </dgm:t>
    </dgm:pt>
    <dgm:pt modelId="{0AB85DC3-8F56-448C-89D8-840AE5BB19B6}" type="pres">
      <dgm:prSet presAssocID="{9D931D52-1680-4634-A8B6-6BC253A7B5DB}" presName="arrow" presStyleLbl="bgShp" presStyleIdx="0" presStyleCnt="1"/>
      <dgm:spPr/>
    </dgm:pt>
    <dgm:pt modelId="{E8B5A68B-8BF2-410F-8394-F0031E5574CA}" type="pres">
      <dgm:prSet presAssocID="{9D931D52-1680-4634-A8B6-6BC253A7B5DB}" presName="points" presStyleCnt="0"/>
      <dgm:spPr/>
    </dgm:pt>
    <dgm:pt modelId="{E731E0F1-0542-49F9-A0BC-6DA81449F2D5}" type="pres">
      <dgm:prSet presAssocID="{DB2173BD-EDF1-4225-A30D-BB53403CD473}" presName="compositeA" presStyleCnt="0"/>
      <dgm:spPr/>
    </dgm:pt>
    <dgm:pt modelId="{7FFFA1F9-B4A9-4CF2-B0C8-485A72DA5603}" type="pres">
      <dgm:prSet presAssocID="{DB2173BD-EDF1-4225-A30D-BB53403CD473}" presName="textA" presStyleLbl="revTx" presStyleIdx="0" presStyleCnt="2">
        <dgm:presLayoutVars>
          <dgm:bulletEnabled val="1"/>
        </dgm:presLayoutVars>
      </dgm:prSet>
      <dgm:spPr/>
      <dgm:t>
        <a:bodyPr/>
        <a:lstStyle/>
        <a:p>
          <a:endParaRPr lang="fr-FR"/>
        </a:p>
      </dgm:t>
    </dgm:pt>
    <dgm:pt modelId="{A003004C-5352-4B5E-83BE-2FC6A546B9DE}" type="pres">
      <dgm:prSet presAssocID="{DB2173BD-EDF1-4225-A30D-BB53403CD473}" presName="circleA" presStyleLbl="node1" presStyleIdx="0" presStyleCnt="2"/>
      <dgm:spPr/>
    </dgm:pt>
    <dgm:pt modelId="{807F617B-4F30-4B38-A40D-7FF73A7716BA}" type="pres">
      <dgm:prSet presAssocID="{DB2173BD-EDF1-4225-A30D-BB53403CD473}" presName="spaceA" presStyleCnt="0"/>
      <dgm:spPr/>
    </dgm:pt>
    <dgm:pt modelId="{E72A5205-3A13-4F78-9AD2-99F585C0CDD3}" type="pres">
      <dgm:prSet presAssocID="{2B64B2F7-3A75-4FFC-9DED-0B74A5D61C5C}" presName="space" presStyleCnt="0"/>
      <dgm:spPr/>
    </dgm:pt>
    <dgm:pt modelId="{A63336C7-7D93-4611-9CA7-9C86B2123F94}" type="pres">
      <dgm:prSet presAssocID="{E6AC11EA-6369-4C49-8568-F0B90262A76C}" presName="compositeB" presStyleCnt="0"/>
      <dgm:spPr/>
    </dgm:pt>
    <dgm:pt modelId="{E396B85C-98E3-4ACF-8B3F-22D05309823A}" type="pres">
      <dgm:prSet presAssocID="{E6AC11EA-6369-4C49-8568-F0B90262A76C}" presName="textB" presStyleLbl="revTx" presStyleIdx="1" presStyleCnt="2" custLinFactY="-41308" custLinFactNeighborX="1463" custLinFactNeighborY="-100000">
        <dgm:presLayoutVars>
          <dgm:bulletEnabled val="1"/>
        </dgm:presLayoutVars>
      </dgm:prSet>
      <dgm:spPr/>
      <dgm:t>
        <a:bodyPr/>
        <a:lstStyle/>
        <a:p>
          <a:endParaRPr lang="fr-FR"/>
        </a:p>
      </dgm:t>
    </dgm:pt>
    <dgm:pt modelId="{1BE1C851-0376-41AE-A85F-23A22B8182E8}" type="pres">
      <dgm:prSet presAssocID="{E6AC11EA-6369-4C49-8568-F0B90262A76C}" presName="circleB" presStyleLbl="node1" presStyleIdx="1" presStyleCnt="2"/>
      <dgm:spPr/>
    </dgm:pt>
    <dgm:pt modelId="{3B3DC1F6-BB06-4DF9-AD47-0395C32DC10F}" type="pres">
      <dgm:prSet presAssocID="{E6AC11EA-6369-4C49-8568-F0B90262A76C}" presName="spaceB" presStyleCnt="0"/>
      <dgm:spPr/>
    </dgm:pt>
  </dgm:ptLst>
  <dgm:cxnLst>
    <dgm:cxn modelId="{FC30FE4C-5E92-4AA1-A146-0F910ABBA7C9}" type="presOf" srcId="{9D931D52-1680-4634-A8B6-6BC253A7B5DB}" destId="{A027872B-8873-4BF2-9E53-2ED544FEFECD}" srcOrd="0" destOrd="0" presId="urn:microsoft.com/office/officeart/2005/8/layout/hProcess11"/>
    <dgm:cxn modelId="{A15C0585-D782-40C0-9001-352D6F45BF99}" type="presOf" srcId="{DB2173BD-EDF1-4225-A30D-BB53403CD473}" destId="{7FFFA1F9-B4A9-4CF2-B0C8-485A72DA5603}" srcOrd="0" destOrd="0" presId="urn:microsoft.com/office/officeart/2005/8/layout/hProcess11"/>
    <dgm:cxn modelId="{134E9687-0AE5-4650-B7FD-707B3875A65E}" srcId="{9D931D52-1680-4634-A8B6-6BC253A7B5DB}" destId="{DB2173BD-EDF1-4225-A30D-BB53403CD473}" srcOrd="0" destOrd="0" parTransId="{43FCAA57-B8BE-475A-99CF-BD23B5B52B66}" sibTransId="{2B64B2F7-3A75-4FFC-9DED-0B74A5D61C5C}"/>
    <dgm:cxn modelId="{5847D0BD-E0F2-4F0C-B611-76AC27F7312F}" srcId="{9D931D52-1680-4634-A8B6-6BC253A7B5DB}" destId="{E6AC11EA-6369-4C49-8568-F0B90262A76C}" srcOrd="1" destOrd="0" parTransId="{A71501BF-1716-4534-B88F-7EF1DFFAC27D}" sibTransId="{0469E1C5-7A1D-4B3F-8478-5D2D737B4E16}"/>
    <dgm:cxn modelId="{C3A5BE70-17DA-4543-A2AE-6E7543E18EFD}" type="presOf" srcId="{E6AC11EA-6369-4C49-8568-F0B90262A76C}" destId="{E396B85C-98E3-4ACF-8B3F-22D05309823A}" srcOrd="0" destOrd="0" presId="urn:microsoft.com/office/officeart/2005/8/layout/hProcess11"/>
    <dgm:cxn modelId="{8EAF140F-E77E-43EE-B580-6E7E0BF22D2A}" type="presParOf" srcId="{A027872B-8873-4BF2-9E53-2ED544FEFECD}" destId="{0AB85DC3-8F56-448C-89D8-840AE5BB19B6}" srcOrd="0" destOrd="0" presId="urn:microsoft.com/office/officeart/2005/8/layout/hProcess11"/>
    <dgm:cxn modelId="{AB64C681-0275-4FC1-AE55-A7653B4A571E}" type="presParOf" srcId="{A027872B-8873-4BF2-9E53-2ED544FEFECD}" destId="{E8B5A68B-8BF2-410F-8394-F0031E5574CA}" srcOrd="1" destOrd="0" presId="urn:microsoft.com/office/officeart/2005/8/layout/hProcess11"/>
    <dgm:cxn modelId="{3AB8B0F1-1474-41AF-B637-C36E49FC93A4}" type="presParOf" srcId="{E8B5A68B-8BF2-410F-8394-F0031E5574CA}" destId="{E731E0F1-0542-49F9-A0BC-6DA81449F2D5}" srcOrd="0" destOrd="0" presId="urn:microsoft.com/office/officeart/2005/8/layout/hProcess11"/>
    <dgm:cxn modelId="{35F4410C-D4EF-4447-8EAF-654F88C1F704}" type="presParOf" srcId="{E731E0F1-0542-49F9-A0BC-6DA81449F2D5}" destId="{7FFFA1F9-B4A9-4CF2-B0C8-485A72DA5603}" srcOrd="0" destOrd="0" presId="urn:microsoft.com/office/officeart/2005/8/layout/hProcess11"/>
    <dgm:cxn modelId="{D340C6A3-DDFF-4907-A471-3854FE719998}" type="presParOf" srcId="{E731E0F1-0542-49F9-A0BC-6DA81449F2D5}" destId="{A003004C-5352-4B5E-83BE-2FC6A546B9DE}" srcOrd="1" destOrd="0" presId="urn:microsoft.com/office/officeart/2005/8/layout/hProcess11"/>
    <dgm:cxn modelId="{4F27DC6F-C998-47C8-A4B0-70D42DD29021}" type="presParOf" srcId="{E731E0F1-0542-49F9-A0BC-6DA81449F2D5}" destId="{807F617B-4F30-4B38-A40D-7FF73A7716BA}" srcOrd="2" destOrd="0" presId="urn:microsoft.com/office/officeart/2005/8/layout/hProcess11"/>
    <dgm:cxn modelId="{1D17DAB3-C82E-42D3-BD52-478C35B417F2}" type="presParOf" srcId="{E8B5A68B-8BF2-410F-8394-F0031E5574CA}" destId="{E72A5205-3A13-4F78-9AD2-99F585C0CDD3}" srcOrd="1" destOrd="0" presId="urn:microsoft.com/office/officeart/2005/8/layout/hProcess11"/>
    <dgm:cxn modelId="{9B375435-A242-458F-9A69-0D5638620C41}" type="presParOf" srcId="{E8B5A68B-8BF2-410F-8394-F0031E5574CA}" destId="{A63336C7-7D93-4611-9CA7-9C86B2123F94}" srcOrd="2" destOrd="0" presId="urn:microsoft.com/office/officeart/2005/8/layout/hProcess11"/>
    <dgm:cxn modelId="{78D934A9-AAE2-448C-BF00-D3B9C49A5441}" type="presParOf" srcId="{A63336C7-7D93-4611-9CA7-9C86B2123F94}" destId="{E396B85C-98E3-4ACF-8B3F-22D05309823A}" srcOrd="0" destOrd="0" presId="urn:microsoft.com/office/officeart/2005/8/layout/hProcess11"/>
    <dgm:cxn modelId="{197A1DCE-CA07-436C-8E25-FDFE65943578}" type="presParOf" srcId="{A63336C7-7D93-4611-9CA7-9C86B2123F94}" destId="{1BE1C851-0376-41AE-A85F-23A22B8182E8}" srcOrd="1" destOrd="0" presId="urn:microsoft.com/office/officeart/2005/8/layout/hProcess11"/>
    <dgm:cxn modelId="{8C73CE81-540F-451A-8D4C-6B1C07235F15}" type="presParOf" srcId="{A63336C7-7D93-4611-9CA7-9C86B2123F94}" destId="{3B3DC1F6-BB06-4DF9-AD47-0395C32DC10F}" srcOrd="2" destOrd="0" presId="urn:microsoft.com/office/officeart/2005/8/layout/hProcess1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C1EB0-6FE7-46AC-ADA2-2CDC0B1F6549}">
      <dsp:nvSpPr>
        <dsp:cNvPr id="0" name=""/>
        <dsp:cNvSpPr/>
      </dsp:nvSpPr>
      <dsp:spPr>
        <a:xfrm>
          <a:off x="0" y="985815"/>
          <a:ext cx="6624636" cy="1314420"/>
        </a:xfrm>
        <a:prstGeom prst="notchedRightArrow">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B80C6392-CED8-44A5-AF4B-2246B198A320}">
      <dsp:nvSpPr>
        <dsp:cNvPr id="0" name=""/>
        <dsp:cNvSpPr/>
      </dsp:nvSpPr>
      <dsp:spPr>
        <a:xfrm>
          <a:off x="2911" y="0"/>
          <a:ext cx="1921403" cy="1314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fr-FR" sz="1400" b="1" kern="1200" dirty="0" smtClean="0">
              <a:solidFill>
                <a:schemeClr val="tx2"/>
              </a:solidFill>
            </a:rPr>
            <a:t>Février 2014</a:t>
          </a:r>
          <a:r>
            <a:rPr lang="fr-FR" sz="1400" kern="1200" dirty="0" smtClean="0">
              <a:solidFill>
                <a:schemeClr val="tx2"/>
              </a:solidFill>
            </a:rPr>
            <a:t> : vote de la directive Omnibus II par le Parlement européen</a:t>
          </a:r>
          <a:endParaRPr lang="fr-FR" sz="1400" kern="1200" dirty="0">
            <a:solidFill>
              <a:schemeClr val="tx2"/>
            </a:solidFill>
          </a:endParaRPr>
        </a:p>
      </dsp:txBody>
      <dsp:txXfrm>
        <a:off x="2911" y="0"/>
        <a:ext cx="1921403" cy="1314420"/>
      </dsp:txXfrm>
    </dsp:sp>
    <dsp:sp modelId="{159F9F92-09B2-47BE-82B0-83DA53317D55}">
      <dsp:nvSpPr>
        <dsp:cNvPr id="0" name=""/>
        <dsp:cNvSpPr/>
      </dsp:nvSpPr>
      <dsp:spPr>
        <a:xfrm>
          <a:off x="799310" y="1478722"/>
          <a:ext cx="328605" cy="32860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77BEBC8-1D26-48EB-845A-D111D458D6AD}">
      <dsp:nvSpPr>
        <dsp:cNvPr id="0" name=""/>
        <dsp:cNvSpPr/>
      </dsp:nvSpPr>
      <dsp:spPr>
        <a:xfrm>
          <a:off x="2088229" y="90497"/>
          <a:ext cx="1921403" cy="1314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fr-FR" sz="1400" b="1" kern="1200" dirty="0" smtClean="0">
              <a:solidFill>
                <a:schemeClr val="tx2"/>
              </a:solidFill>
            </a:rPr>
            <a:t>Printemps 2014</a:t>
          </a:r>
          <a:r>
            <a:rPr lang="fr-FR" sz="1400" kern="1200" dirty="0" smtClean="0">
              <a:solidFill>
                <a:schemeClr val="tx2"/>
              </a:solidFill>
            </a:rPr>
            <a:t> : publication de la directive Omnibus II</a:t>
          </a:r>
          <a:endParaRPr lang="fr-FR" sz="1400" kern="1200" dirty="0">
            <a:solidFill>
              <a:schemeClr val="tx2"/>
            </a:solidFill>
          </a:endParaRPr>
        </a:p>
      </dsp:txBody>
      <dsp:txXfrm>
        <a:off x="2088229" y="90497"/>
        <a:ext cx="1921403" cy="1314420"/>
      </dsp:txXfrm>
    </dsp:sp>
    <dsp:sp modelId="{D7EFF8AF-9F26-49D0-B255-CB9191AEEDE1}">
      <dsp:nvSpPr>
        <dsp:cNvPr id="0" name=""/>
        <dsp:cNvSpPr/>
      </dsp:nvSpPr>
      <dsp:spPr>
        <a:xfrm>
          <a:off x="2816784" y="1478722"/>
          <a:ext cx="328605" cy="32860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25959CD-F928-441C-B8F7-F724110713B6}">
      <dsp:nvSpPr>
        <dsp:cNvPr id="0" name=""/>
        <dsp:cNvSpPr/>
      </dsp:nvSpPr>
      <dsp:spPr>
        <a:xfrm>
          <a:off x="4037858" y="0"/>
          <a:ext cx="1921403" cy="1314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fr-FR" sz="1300" b="1" kern="1200" dirty="0" smtClean="0">
              <a:solidFill>
                <a:schemeClr val="tx2"/>
              </a:solidFill>
            </a:rPr>
            <a:t>Août 2014</a:t>
          </a:r>
          <a:r>
            <a:rPr lang="fr-FR" sz="1300" kern="1200" dirty="0" smtClean="0">
              <a:solidFill>
                <a:schemeClr val="tx2"/>
              </a:solidFill>
            </a:rPr>
            <a:t> : adoption par la Commission européenne du projet de niveau 2 ; début de la période d’objection du Parlement européen et du Conseil </a:t>
          </a:r>
          <a:endParaRPr lang="fr-FR" sz="1300" kern="1200" dirty="0">
            <a:solidFill>
              <a:schemeClr val="tx2"/>
            </a:solidFill>
          </a:endParaRPr>
        </a:p>
      </dsp:txBody>
      <dsp:txXfrm>
        <a:off x="4037858" y="0"/>
        <a:ext cx="1921403" cy="1314420"/>
      </dsp:txXfrm>
    </dsp:sp>
    <dsp:sp modelId="{8F1CD8FC-E94C-4A15-A2BB-5DCEBC5EE36E}">
      <dsp:nvSpPr>
        <dsp:cNvPr id="0" name=""/>
        <dsp:cNvSpPr/>
      </dsp:nvSpPr>
      <dsp:spPr>
        <a:xfrm>
          <a:off x="4834257" y="1478722"/>
          <a:ext cx="328605" cy="32860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BB157-2F3C-403F-8DA0-0DED491BC292}">
      <dsp:nvSpPr>
        <dsp:cNvPr id="0" name=""/>
        <dsp:cNvSpPr/>
      </dsp:nvSpPr>
      <dsp:spPr>
        <a:xfrm>
          <a:off x="0" y="928903"/>
          <a:ext cx="8136904" cy="1238537"/>
        </a:xfrm>
        <a:prstGeom prst="notched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821304D-7B21-4B27-BBEB-AD79BE2E7572}">
      <dsp:nvSpPr>
        <dsp:cNvPr id="0" name=""/>
        <dsp:cNvSpPr/>
      </dsp:nvSpPr>
      <dsp:spPr>
        <a:xfrm>
          <a:off x="3916" y="0"/>
          <a:ext cx="1262951" cy="123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rtl="0">
            <a:lnSpc>
              <a:spcPct val="90000"/>
            </a:lnSpc>
            <a:spcBef>
              <a:spcPct val="0"/>
            </a:spcBef>
            <a:spcAft>
              <a:spcPct val="35000"/>
            </a:spcAft>
          </a:pPr>
          <a:r>
            <a:rPr lang="fr-FR" sz="1400" b="1" kern="1200" dirty="0" smtClean="0">
              <a:solidFill>
                <a:schemeClr val="accent2"/>
              </a:solidFill>
            </a:rPr>
            <a:t>Février 2015 au plus tard</a:t>
          </a:r>
          <a:r>
            <a:rPr lang="fr-FR" sz="1400" kern="1200" dirty="0" smtClean="0">
              <a:solidFill>
                <a:schemeClr val="accent2"/>
              </a:solidFill>
            </a:rPr>
            <a:t> : fin de la période d’objection du niveau 2</a:t>
          </a:r>
          <a:endParaRPr lang="fr-FR" sz="1400" kern="1200" dirty="0">
            <a:solidFill>
              <a:schemeClr val="accent2"/>
            </a:solidFill>
          </a:endParaRPr>
        </a:p>
      </dsp:txBody>
      <dsp:txXfrm>
        <a:off x="3916" y="0"/>
        <a:ext cx="1262951" cy="1238537"/>
      </dsp:txXfrm>
    </dsp:sp>
    <dsp:sp modelId="{2B04058A-8D13-475E-829B-6DD3676952B4}">
      <dsp:nvSpPr>
        <dsp:cNvPr id="0" name=""/>
        <dsp:cNvSpPr/>
      </dsp:nvSpPr>
      <dsp:spPr>
        <a:xfrm>
          <a:off x="480575" y="1393354"/>
          <a:ext cx="309634" cy="309634"/>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C1BA4D1-ABD8-4053-9629-279C8033CE66}">
      <dsp:nvSpPr>
        <dsp:cNvPr id="0" name=""/>
        <dsp:cNvSpPr/>
      </dsp:nvSpPr>
      <dsp:spPr>
        <a:xfrm>
          <a:off x="1294267" y="0"/>
          <a:ext cx="1349402" cy="532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00075" rtl="0">
            <a:lnSpc>
              <a:spcPct val="90000"/>
            </a:lnSpc>
            <a:spcBef>
              <a:spcPct val="0"/>
            </a:spcBef>
            <a:spcAft>
              <a:spcPct val="35000"/>
            </a:spcAft>
          </a:pPr>
          <a:r>
            <a:rPr lang="fr-FR" sz="1350" b="1" kern="1200" dirty="0" smtClean="0">
              <a:solidFill>
                <a:schemeClr val="accent2"/>
              </a:solidFill>
            </a:rPr>
            <a:t>31 mars 2015</a:t>
          </a:r>
          <a:r>
            <a:rPr lang="fr-FR" sz="1350" kern="1200" dirty="0" smtClean="0">
              <a:solidFill>
                <a:schemeClr val="accent2"/>
              </a:solidFill>
            </a:rPr>
            <a:t> : fin de la période de transposition de la directive Solvabilité II</a:t>
          </a:r>
          <a:endParaRPr lang="fr-FR" sz="1350" kern="1200" dirty="0">
            <a:solidFill>
              <a:schemeClr val="accent2"/>
            </a:solidFill>
          </a:endParaRPr>
        </a:p>
      </dsp:txBody>
      <dsp:txXfrm>
        <a:off x="1294267" y="0"/>
        <a:ext cx="1349402" cy="532335"/>
      </dsp:txXfrm>
    </dsp:sp>
    <dsp:sp modelId="{F12DCA54-0CFB-41ED-A6AB-EB83562CABBA}">
      <dsp:nvSpPr>
        <dsp:cNvPr id="0" name=""/>
        <dsp:cNvSpPr/>
      </dsp:nvSpPr>
      <dsp:spPr>
        <a:xfrm>
          <a:off x="1814151" y="1408690"/>
          <a:ext cx="309634" cy="309634"/>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120B5AE-9208-4AAB-91F3-21A8661F1DF0}">
      <dsp:nvSpPr>
        <dsp:cNvPr id="0" name=""/>
        <dsp:cNvSpPr/>
      </dsp:nvSpPr>
      <dsp:spPr>
        <a:xfrm>
          <a:off x="2671069" y="0"/>
          <a:ext cx="1833830" cy="123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rtl="0">
            <a:lnSpc>
              <a:spcPct val="90000"/>
            </a:lnSpc>
            <a:spcBef>
              <a:spcPct val="0"/>
            </a:spcBef>
            <a:spcAft>
              <a:spcPct val="35000"/>
            </a:spcAft>
          </a:pPr>
          <a:r>
            <a:rPr lang="fr-FR" sz="1400" b="1" kern="1200" dirty="0" smtClean="0">
              <a:solidFill>
                <a:schemeClr val="accent2"/>
              </a:solidFill>
            </a:rPr>
            <a:t>1</a:t>
          </a:r>
          <a:r>
            <a:rPr lang="fr-FR" sz="1400" b="1" kern="1200" baseline="30000" dirty="0" smtClean="0">
              <a:solidFill>
                <a:schemeClr val="accent2"/>
              </a:solidFill>
            </a:rPr>
            <a:t>er</a:t>
          </a:r>
          <a:r>
            <a:rPr lang="fr-FR" sz="1400" b="1" kern="1200" dirty="0" smtClean="0">
              <a:solidFill>
                <a:schemeClr val="accent2"/>
              </a:solidFill>
            </a:rPr>
            <a:t> avril 2015</a:t>
          </a:r>
          <a:r>
            <a:rPr lang="fr-FR" sz="1400" kern="1200" dirty="0" smtClean="0">
              <a:solidFill>
                <a:schemeClr val="accent2"/>
              </a:solidFill>
            </a:rPr>
            <a:t> : début de certaines procédures d’approbation (modèles internes, …)</a:t>
          </a:r>
          <a:endParaRPr lang="fr-FR" sz="1400" kern="1200" dirty="0">
            <a:solidFill>
              <a:schemeClr val="accent2"/>
            </a:solidFill>
          </a:endParaRPr>
        </a:p>
      </dsp:txBody>
      <dsp:txXfrm>
        <a:off x="2671069" y="0"/>
        <a:ext cx="1833830" cy="1238537"/>
      </dsp:txXfrm>
    </dsp:sp>
    <dsp:sp modelId="{DCF819CD-4FA5-4ADA-A202-8B716AECA6E0}">
      <dsp:nvSpPr>
        <dsp:cNvPr id="0" name=""/>
        <dsp:cNvSpPr/>
      </dsp:nvSpPr>
      <dsp:spPr>
        <a:xfrm>
          <a:off x="3433167" y="1393354"/>
          <a:ext cx="309634" cy="309634"/>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464C129-1AF0-4D31-9DA8-4D2237AB0085}">
      <dsp:nvSpPr>
        <dsp:cNvPr id="0" name=""/>
        <dsp:cNvSpPr/>
      </dsp:nvSpPr>
      <dsp:spPr>
        <a:xfrm>
          <a:off x="4536502" y="0"/>
          <a:ext cx="1587520" cy="123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rtl="0">
            <a:lnSpc>
              <a:spcPct val="90000"/>
            </a:lnSpc>
            <a:spcBef>
              <a:spcPct val="0"/>
            </a:spcBef>
            <a:spcAft>
              <a:spcPct val="35000"/>
            </a:spcAft>
          </a:pPr>
          <a:r>
            <a:rPr lang="fr-FR" sz="1400" b="1" kern="1200" dirty="0" smtClean="0">
              <a:solidFill>
                <a:schemeClr val="accent2"/>
              </a:solidFill>
            </a:rPr>
            <a:t>Courant 2015 : </a:t>
          </a:r>
          <a:r>
            <a:rPr lang="fr-FR" sz="1400" kern="1200" dirty="0" smtClean="0">
              <a:solidFill>
                <a:schemeClr val="accent2"/>
              </a:solidFill>
            </a:rPr>
            <a:t>séquences d’adoption par la Commission des textes de niveau 3</a:t>
          </a:r>
          <a:endParaRPr lang="fr-FR" sz="1400" kern="1200" dirty="0">
            <a:solidFill>
              <a:schemeClr val="accent2"/>
            </a:solidFill>
          </a:endParaRPr>
        </a:p>
      </dsp:txBody>
      <dsp:txXfrm>
        <a:off x="4536502" y="0"/>
        <a:ext cx="1587520" cy="1238537"/>
      </dsp:txXfrm>
    </dsp:sp>
    <dsp:sp modelId="{BB172251-8B8A-4768-87B7-2F838EBCEEAA}">
      <dsp:nvSpPr>
        <dsp:cNvPr id="0" name=""/>
        <dsp:cNvSpPr/>
      </dsp:nvSpPr>
      <dsp:spPr>
        <a:xfrm>
          <a:off x="5171241" y="1393354"/>
          <a:ext cx="309634" cy="309634"/>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03D63EF-10C2-4E68-8C1D-AA8229B494C3}">
      <dsp:nvSpPr>
        <dsp:cNvPr id="0" name=""/>
        <dsp:cNvSpPr/>
      </dsp:nvSpPr>
      <dsp:spPr>
        <a:xfrm>
          <a:off x="6147218" y="0"/>
          <a:ext cx="1172078" cy="123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rtl="0">
            <a:lnSpc>
              <a:spcPct val="90000"/>
            </a:lnSpc>
            <a:spcBef>
              <a:spcPct val="0"/>
            </a:spcBef>
            <a:spcAft>
              <a:spcPct val="35000"/>
            </a:spcAft>
          </a:pPr>
          <a:r>
            <a:rPr lang="fr-FR" sz="1400" b="1" kern="1200" dirty="0" smtClean="0">
              <a:solidFill>
                <a:schemeClr val="accent2"/>
              </a:solidFill>
            </a:rPr>
            <a:t>1</a:t>
          </a:r>
          <a:r>
            <a:rPr lang="fr-FR" sz="1400" b="1" kern="1200" baseline="30000" dirty="0" smtClean="0">
              <a:solidFill>
                <a:schemeClr val="accent2"/>
              </a:solidFill>
            </a:rPr>
            <a:t>er</a:t>
          </a:r>
          <a:r>
            <a:rPr lang="fr-FR" sz="1400" b="1" kern="1200" dirty="0" smtClean="0">
              <a:solidFill>
                <a:schemeClr val="accent2"/>
              </a:solidFill>
            </a:rPr>
            <a:t> janvier 2016 : entrée en application du régime Solvabilité II</a:t>
          </a:r>
          <a:endParaRPr lang="fr-FR" sz="1400" b="1" kern="1200" dirty="0">
            <a:solidFill>
              <a:schemeClr val="accent2"/>
            </a:solidFill>
          </a:endParaRPr>
        </a:p>
      </dsp:txBody>
      <dsp:txXfrm>
        <a:off x="6147218" y="0"/>
        <a:ext cx="1172078" cy="1238537"/>
      </dsp:txXfrm>
    </dsp:sp>
    <dsp:sp modelId="{EC2EB7EF-980E-4BBE-A196-ADC502852CEE}">
      <dsp:nvSpPr>
        <dsp:cNvPr id="0" name=""/>
        <dsp:cNvSpPr/>
      </dsp:nvSpPr>
      <dsp:spPr>
        <a:xfrm>
          <a:off x="6578440" y="1393354"/>
          <a:ext cx="309634" cy="309634"/>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B85DC3-8F56-448C-89D8-840AE5BB19B6}">
      <dsp:nvSpPr>
        <dsp:cNvPr id="0" name=""/>
        <dsp:cNvSpPr/>
      </dsp:nvSpPr>
      <dsp:spPr>
        <a:xfrm>
          <a:off x="0" y="621339"/>
          <a:ext cx="4968552" cy="828452"/>
        </a:xfrm>
        <a:prstGeom prst="notchedRightArrow">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FFFA1F9-B4A9-4CF2-B0C8-485A72DA5603}">
      <dsp:nvSpPr>
        <dsp:cNvPr id="0" name=""/>
        <dsp:cNvSpPr/>
      </dsp:nvSpPr>
      <dsp:spPr>
        <a:xfrm>
          <a:off x="54" y="0"/>
          <a:ext cx="2181262" cy="828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fr-FR" sz="1400" b="1" kern="1200" dirty="0" smtClean="0">
              <a:solidFill>
                <a:schemeClr val="accent3">
                  <a:lumMod val="75000"/>
                </a:schemeClr>
              </a:solidFill>
            </a:rPr>
            <a:t>13 novembre 2013 </a:t>
          </a:r>
          <a:r>
            <a:rPr lang="fr-FR" sz="1400" b="0" kern="1200" dirty="0" smtClean="0">
              <a:solidFill>
                <a:schemeClr val="accent3">
                  <a:lumMod val="75000"/>
                </a:schemeClr>
              </a:solidFill>
            </a:rPr>
            <a:t>: accord au trilogue</a:t>
          </a:r>
          <a:endParaRPr lang="fr-FR" sz="1400" b="0" kern="1200" dirty="0">
            <a:solidFill>
              <a:schemeClr val="accent3">
                <a:lumMod val="75000"/>
              </a:schemeClr>
            </a:solidFill>
          </a:endParaRPr>
        </a:p>
      </dsp:txBody>
      <dsp:txXfrm>
        <a:off x="54" y="0"/>
        <a:ext cx="2181262" cy="828452"/>
      </dsp:txXfrm>
    </dsp:sp>
    <dsp:sp modelId="{A003004C-5352-4B5E-83BE-2FC6A546B9DE}">
      <dsp:nvSpPr>
        <dsp:cNvPr id="0" name=""/>
        <dsp:cNvSpPr/>
      </dsp:nvSpPr>
      <dsp:spPr>
        <a:xfrm>
          <a:off x="987129" y="932009"/>
          <a:ext cx="207113" cy="207113"/>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396B85C-98E3-4ACF-8B3F-22D05309823A}">
      <dsp:nvSpPr>
        <dsp:cNvPr id="0" name=""/>
        <dsp:cNvSpPr/>
      </dsp:nvSpPr>
      <dsp:spPr>
        <a:xfrm>
          <a:off x="2322291" y="72009"/>
          <a:ext cx="2181262" cy="828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fr-FR" sz="1400" b="1" kern="1200" dirty="0" smtClean="0">
              <a:solidFill>
                <a:schemeClr val="accent3">
                  <a:lumMod val="75000"/>
                </a:schemeClr>
              </a:solidFill>
            </a:rPr>
            <a:t>Décembre 2013 </a:t>
          </a:r>
          <a:r>
            <a:rPr lang="fr-FR" sz="1400" kern="1200" dirty="0" smtClean="0">
              <a:solidFill>
                <a:schemeClr val="accent3">
                  <a:lumMod val="75000"/>
                </a:schemeClr>
              </a:solidFill>
            </a:rPr>
            <a:t>: r</a:t>
          </a:r>
          <a:r>
            <a:rPr lang="fr-FR" sz="1400" b="0" kern="1200" dirty="0" smtClean="0">
              <a:solidFill>
                <a:schemeClr val="accent3">
                  <a:lumMod val="75000"/>
                </a:schemeClr>
              </a:solidFill>
            </a:rPr>
            <a:t>eprise des travaux sur le niveau 2</a:t>
          </a:r>
          <a:endParaRPr lang="fr-FR" sz="1400" kern="1200" dirty="0">
            <a:solidFill>
              <a:schemeClr val="accent3">
                <a:lumMod val="75000"/>
              </a:schemeClr>
            </a:solidFill>
          </a:endParaRPr>
        </a:p>
      </dsp:txBody>
      <dsp:txXfrm>
        <a:off x="2322291" y="72009"/>
        <a:ext cx="2181262" cy="828452"/>
      </dsp:txXfrm>
    </dsp:sp>
    <dsp:sp modelId="{1BE1C851-0376-41AE-A85F-23A22B8182E8}">
      <dsp:nvSpPr>
        <dsp:cNvPr id="0" name=""/>
        <dsp:cNvSpPr/>
      </dsp:nvSpPr>
      <dsp:spPr>
        <a:xfrm>
          <a:off x="3277454" y="932009"/>
          <a:ext cx="207113" cy="207113"/>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3"/>
            <a:ext cx="2946347" cy="4964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fr-FR"/>
          </a:p>
        </p:txBody>
      </p:sp>
      <p:sp>
        <p:nvSpPr>
          <p:cNvPr id="3075" name="Rectangle 3"/>
          <p:cNvSpPr>
            <a:spLocks noGrp="1" noChangeArrowheads="1"/>
          </p:cNvSpPr>
          <p:nvPr>
            <p:ph type="dt" sz="quarter" idx="1"/>
          </p:nvPr>
        </p:nvSpPr>
        <p:spPr bwMode="auto">
          <a:xfrm>
            <a:off x="3851738" y="3"/>
            <a:ext cx="2946347" cy="4964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fld id="{9A1BBC5A-E434-4655-B684-04ECD35D73F5}" type="datetime1">
              <a:rPr lang="fr-FR"/>
              <a:pPr>
                <a:defRPr/>
              </a:pPr>
              <a:t>05/06/2014</a:t>
            </a:fld>
            <a:endParaRPr lang="fr-FR"/>
          </a:p>
        </p:txBody>
      </p:sp>
      <p:sp>
        <p:nvSpPr>
          <p:cNvPr id="3076" name="Rectangle 4"/>
          <p:cNvSpPr>
            <a:spLocks noGrp="1" noChangeArrowheads="1"/>
          </p:cNvSpPr>
          <p:nvPr>
            <p:ph type="ftr" sz="quarter" idx="2"/>
          </p:nvPr>
        </p:nvSpPr>
        <p:spPr bwMode="auto">
          <a:xfrm>
            <a:off x="2" y="9431027"/>
            <a:ext cx="2946347" cy="496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fr-FR"/>
          </a:p>
        </p:txBody>
      </p:sp>
      <p:sp>
        <p:nvSpPr>
          <p:cNvPr id="3077" name="Rectangle 5"/>
          <p:cNvSpPr>
            <a:spLocks noGrp="1" noChangeArrowheads="1"/>
          </p:cNvSpPr>
          <p:nvPr>
            <p:ph type="sldNum" sz="quarter" idx="3"/>
          </p:nvPr>
        </p:nvSpPr>
        <p:spPr bwMode="auto">
          <a:xfrm>
            <a:off x="3851738" y="9431027"/>
            <a:ext cx="2946347" cy="496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E8CA78AD-5C42-4725-984E-39C8A465B660}" type="slidenum">
              <a:rPr lang="fr-FR"/>
              <a:pPr>
                <a:defRPr/>
              </a:pPr>
              <a:t>‹N°›</a:t>
            </a:fld>
            <a:endParaRPr lang="fr-FR"/>
          </a:p>
        </p:txBody>
      </p:sp>
    </p:spTree>
    <p:extLst>
      <p:ext uri="{BB962C8B-B14F-4D97-AF65-F5344CB8AC3E}">
        <p14:creationId xmlns:p14="http://schemas.microsoft.com/office/powerpoint/2010/main" val="188143628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2" y="3"/>
            <a:ext cx="2946347" cy="4964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fr-FR"/>
          </a:p>
        </p:txBody>
      </p:sp>
      <p:sp>
        <p:nvSpPr>
          <p:cNvPr id="15363" name="Rectangle 3"/>
          <p:cNvSpPr>
            <a:spLocks noGrp="1" noChangeArrowheads="1"/>
          </p:cNvSpPr>
          <p:nvPr>
            <p:ph type="dt" idx="1"/>
          </p:nvPr>
        </p:nvSpPr>
        <p:spPr bwMode="auto">
          <a:xfrm>
            <a:off x="3851738" y="3"/>
            <a:ext cx="2946347" cy="4964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fld id="{CF1937D4-A0E1-4873-9821-B50B5F54877F}" type="datetime1">
              <a:rPr lang="fr-FR"/>
              <a:pPr>
                <a:defRPr/>
              </a:pPr>
              <a:t>05/06/2014</a:t>
            </a:fld>
            <a:endParaRPr lang="fr-FR"/>
          </a:p>
        </p:txBody>
      </p:sp>
      <p:sp>
        <p:nvSpPr>
          <p:cNvPr id="8196" name="Rectangle 4"/>
          <p:cNvSpPr>
            <a:spLocks noGrp="1" noRot="1" noChangeAspect="1" noChangeArrowheads="1" noTextEdit="1"/>
          </p:cNvSpPr>
          <p:nvPr>
            <p:ph type="sldImg" idx="2"/>
          </p:nvPr>
        </p:nvSpPr>
        <p:spPr bwMode="auto">
          <a:xfrm>
            <a:off x="915988" y="744538"/>
            <a:ext cx="4967287" cy="3725862"/>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79927" y="4716664"/>
            <a:ext cx="5439410" cy="44684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5366" name="Rectangle 6"/>
          <p:cNvSpPr>
            <a:spLocks noGrp="1" noChangeArrowheads="1"/>
          </p:cNvSpPr>
          <p:nvPr>
            <p:ph type="ftr" sz="quarter" idx="4"/>
          </p:nvPr>
        </p:nvSpPr>
        <p:spPr bwMode="auto">
          <a:xfrm>
            <a:off x="2" y="9431027"/>
            <a:ext cx="2946347" cy="496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fr-FR"/>
          </a:p>
        </p:txBody>
      </p:sp>
      <p:sp>
        <p:nvSpPr>
          <p:cNvPr id="15367" name="Rectangle 7"/>
          <p:cNvSpPr>
            <a:spLocks noGrp="1" noChangeArrowheads="1"/>
          </p:cNvSpPr>
          <p:nvPr>
            <p:ph type="sldNum" sz="quarter" idx="5"/>
          </p:nvPr>
        </p:nvSpPr>
        <p:spPr bwMode="auto">
          <a:xfrm>
            <a:off x="3851738" y="9431027"/>
            <a:ext cx="2946347" cy="496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D685B0EF-7539-4DAD-8526-A37CA22CE967}" type="slidenum">
              <a:rPr lang="fr-FR"/>
              <a:pPr>
                <a:defRPr/>
              </a:pPr>
              <a:t>‹N°›</a:t>
            </a:fld>
            <a:endParaRPr lang="fr-FR"/>
          </a:p>
        </p:txBody>
      </p:sp>
    </p:spTree>
    <p:extLst>
      <p:ext uri="{BB962C8B-B14F-4D97-AF65-F5344CB8AC3E}">
        <p14:creationId xmlns:p14="http://schemas.microsoft.com/office/powerpoint/2010/main" val="342335964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p:spPr>
        <p:txBody>
          <a:bodyPr/>
          <a:lstStyle/>
          <a:p>
            <a:pPr eaLnBrk="1" hangingPunct="1"/>
            <a:endParaRPr lang="fr-FR" dirty="0" smtClean="0"/>
          </a:p>
        </p:txBody>
      </p:sp>
      <p:sp>
        <p:nvSpPr>
          <p:cNvPr id="4" name="Espace réservé du numéro de diapositive 3"/>
          <p:cNvSpPr>
            <a:spLocks noGrp="1"/>
          </p:cNvSpPr>
          <p:nvPr>
            <p:ph type="sldNum" sz="quarter" idx="10"/>
          </p:nvPr>
        </p:nvSpPr>
        <p:spPr/>
        <p:txBody>
          <a:bodyPr/>
          <a:lstStyle/>
          <a:p>
            <a:pPr>
              <a:defRPr/>
            </a:pPr>
            <a:fld id="{D685B0EF-7539-4DAD-8526-A37CA22CE967}" type="slidenum">
              <a:rPr lang="fr-FR" smtClean="0"/>
              <a:pPr>
                <a:defRPr/>
              </a:pPr>
              <a:t>2</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p:spPr>
        <p:txBody>
          <a:bodyPr/>
          <a:lstStyle/>
          <a:p>
            <a:pPr eaLnBrk="1" hangingPunct="1"/>
            <a:endParaRPr lang="fr-FR" dirty="0" smtClean="0"/>
          </a:p>
        </p:txBody>
      </p:sp>
      <p:sp>
        <p:nvSpPr>
          <p:cNvPr id="4" name="Espace réservé du numéro de diapositive 3"/>
          <p:cNvSpPr>
            <a:spLocks noGrp="1"/>
          </p:cNvSpPr>
          <p:nvPr>
            <p:ph type="sldNum" sz="quarter" idx="10"/>
          </p:nvPr>
        </p:nvSpPr>
        <p:spPr/>
        <p:txBody>
          <a:bodyPr/>
          <a:lstStyle/>
          <a:p>
            <a:pPr>
              <a:defRPr/>
            </a:pPr>
            <a:fld id="{D685B0EF-7539-4DAD-8526-A37CA22CE967}" type="slidenum">
              <a:rPr lang="fr-FR" smtClean="0"/>
              <a:pPr>
                <a:defRPr/>
              </a:pPr>
              <a:t>49</a:t>
            </a:fld>
            <a:endParaRPr lang="fr-F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p:spPr>
        <p:txBody>
          <a:bodyPr/>
          <a:lstStyle/>
          <a:p>
            <a:pPr eaLnBrk="1" hangingPunct="1"/>
            <a:endParaRPr lang="fr-FR" dirty="0" smtClean="0"/>
          </a:p>
        </p:txBody>
      </p:sp>
      <p:sp>
        <p:nvSpPr>
          <p:cNvPr id="4" name="Espace réservé du numéro de diapositive 3"/>
          <p:cNvSpPr>
            <a:spLocks noGrp="1"/>
          </p:cNvSpPr>
          <p:nvPr>
            <p:ph type="sldNum" sz="quarter" idx="10"/>
          </p:nvPr>
        </p:nvSpPr>
        <p:spPr/>
        <p:txBody>
          <a:bodyPr/>
          <a:lstStyle/>
          <a:p>
            <a:pPr>
              <a:defRPr/>
            </a:pPr>
            <a:fld id="{D685B0EF-7539-4DAD-8526-A37CA22CE967}" type="slidenum">
              <a:rPr lang="fr-FR" smtClean="0"/>
              <a:pPr>
                <a:defRPr/>
              </a:pPr>
              <a:t>50</a:t>
            </a:fld>
            <a:endParaRPr lang="fr-F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xfrm>
            <a:off x="919163" y="744538"/>
            <a:ext cx="4960937" cy="3721100"/>
          </a:xfrm>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r-FR"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710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defTabSz="919163" eaLnBrk="1" hangingPunct="1"/>
            <a:endParaRPr lang="fr-FR" smtClean="0"/>
          </a:p>
        </p:txBody>
      </p:sp>
      <p:sp>
        <p:nvSpPr>
          <p:cNvPr id="4" name="Espace réservé du numéro de diapositive 3"/>
          <p:cNvSpPr>
            <a:spLocks noGrp="1"/>
          </p:cNvSpPr>
          <p:nvPr>
            <p:ph type="sldNum" sz="quarter" idx="5"/>
          </p:nvPr>
        </p:nvSpPr>
        <p:spPr/>
        <p:txBody>
          <a:bodyPr/>
          <a:lstStyle/>
          <a:p>
            <a:pPr>
              <a:defRPr/>
            </a:pPr>
            <a:fld id="{77EE0842-F35B-4617-A62C-D4D38863F232}" type="slidenum">
              <a:rPr lang="fr-FR" smtClean="0"/>
              <a:pPr>
                <a:defRPr/>
              </a:pPr>
              <a:t>64</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710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defTabSz="919163" eaLnBrk="1" hangingPunct="1"/>
            <a:endParaRPr lang="fr-FR" smtClean="0"/>
          </a:p>
        </p:txBody>
      </p:sp>
      <p:sp>
        <p:nvSpPr>
          <p:cNvPr id="4" name="Espace réservé du numéro de diapositive 3"/>
          <p:cNvSpPr>
            <a:spLocks noGrp="1"/>
          </p:cNvSpPr>
          <p:nvPr>
            <p:ph type="sldNum" sz="quarter" idx="5"/>
          </p:nvPr>
        </p:nvSpPr>
        <p:spPr/>
        <p:txBody>
          <a:bodyPr/>
          <a:lstStyle/>
          <a:p>
            <a:pPr>
              <a:defRPr/>
            </a:pPr>
            <a:fld id="{77EE0842-F35B-4617-A62C-D4D38863F232}" type="slidenum">
              <a:rPr lang="fr-FR" smtClean="0"/>
              <a:pPr>
                <a:defRPr/>
              </a:pPr>
              <a:t>65</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xfrm>
            <a:off x="919163" y="744538"/>
            <a:ext cx="4960937" cy="3721100"/>
          </a:xfrm>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r-FR"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710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defTabSz="919163" eaLnBrk="1" hangingPunct="1"/>
            <a:endParaRPr lang="fr-FR" smtClean="0"/>
          </a:p>
        </p:txBody>
      </p:sp>
      <p:sp>
        <p:nvSpPr>
          <p:cNvPr id="4" name="Espace réservé du numéro de diapositive 3"/>
          <p:cNvSpPr>
            <a:spLocks noGrp="1"/>
          </p:cNvSpPr>
          <p:nvPr>
            <p:ph type="sldNum" sz="quarter" idx="5"/>
          </p:nvPr>
        </p:nvSpPr>
        <p:spPr/>
        <p:txBody>
          <a:bodyPr/>
          <a:lstStyle/>
          <a:p>
            <a:pPr>
              <a:defRPr/>
            </a:pPr>
            <a:fld id="{77EE0842-F35B-4617-A62C-D4D38863F232}" type="slidenum">
              <a:rPr lang="fr-FR" smtClean="0"/>
              <a:pPr>
                <a:defRPr/>
              </a:pPr>
              <a:t>67</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710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defTabSz="919163" eaLnBrk="1" hangingPunct="1"/>
            <a:endParaRPr lang="fr-FR" smtClean="0"/>
          </a:p>
        </p:txBody>
      </p:sp>
      <p:sp>
        <p:nvSpPr>
          <p:cNvPr id="4" name="Espace réservé du numéro de diapositive 3"/>
          <p:cNvSpPr>
            <a:spLocks noGrp="1"/>
          </p:cNvSpPr>
          <p:nvPr>
            <p:ph type="sldNum" sz="quarter" idx="5"/>
          </p:nvPr>
        </p:nvSpPr>
        <p:spPr/>
        <p:txBody>
          <a:bodyPr/>
          <a:lstStyle/>
          <a:p>
            <a:pPr>
              <a:defRPr/>
            </a:pPr>
            <a:fld id="{77EE0842-F35B-4617-A62C-D4D38863F232}" type="slidenum">
              <a:rPr lang="fr-FR" smtClean="0"/>
              <a:pPr>
                <a:defRPr/>
              </a:pPr>
              <a:t>68</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710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defTabSz="919163" eaLnBrk="1" hangingPunct="1"/>
            <a:endParaRPr lang="fr-FR" smtClean="0"/>
          </a:p>
        </p:txBody>
      </p:sp>
      <p:sp>
        <p:nvSpPr>
          <p:cNvPr id="4" name="Espace réservé du numéro de diapositive 3"/>
          <p:cNvSpPr>
            <a:spLocks noGrp="1"/>
          </p:cNvSpPr>
          <p:nvPr>
            <p:ph type="sldNum" sz="quarter" idx="5"/>
          </p:nvPr>
        </p:nvSpPr>
        <p:spPr/>
        <p:txBody>
          <a:bodyPr/>
          <a:lstStyle/>
          <a:p>
            <a:pPr>
              <a:defRPr/>
            </a:pPr>
            <a:fld id="{77EE0842-F35B-4617-A62C-D4D38863F232}" type="slidenum">
              <a:rPr lang="fr-FR" smtClean="0"/>
              <a:pPr>
                <a:defRPr/>
              </a:pPr>
              <a:t>69</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710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defTabSz="919163" eaLnBrk="1" hangingPunct="1"/>
            <a:endParaRPr lang="fr-FR" smtClean="0"/>
          </a:p>
        </p:txBody>
      </p:sp>
      <p:sp>
        <p:nvSpPr>
          <p:cNvPr id="4" name="Espace réservé du numéro de diapositive 3"/>
          <p:cNvSpPr>
            <a:spLocks noGrp="1"/>
          </p:cNvSpPr>
          <p:nvPr>
            <p:ph type="sldNum" sz="quarter" idx="5"/>
          </p:nvPr>
        </p:nvSpPr>
        <p:spPr/>
        <p:txBody>
          <a:bodyPr/>
          <a:lstStyle/>
          <a:p>
            <a:pPr>
              <a:defRPr/>
            </a:pPr>
            <a:fld id="{77EE0842-F35B-4617-A62C-D4D38863F232}" type="slidenum">
              <a:rPr lang="fr-FR" smtClean="0"/>
              <a:pPr>
                <a:defRPr/>
              </a:pPr>
              <a:t>70</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1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710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defTabSz="919163" eaLnBrk="1" hangingPunct="1"/>
            <a:endParaRPr lang="fr-FR" smtClean="0"/>
          </a:p>
        </p:txBody>
      </p:sp>
      <p:sp>
        <p:nvSpPr>
          <p:cNvPr id="4" name="Espace réservé du numéro de diapositive 3"/>
          <p:cNvSpPr>
            <a:spLocks noGrp="1"/>
          </p:cNvSpPr>
          <p:nvPr>
            <p:ph type="sldNum" sz="quarter" idx="5"/>
          </p:nvPr>
        </p:nvSpPr>
        <p:spPr/>
        <p:txBody>
          <a:bodyPr/>
          <a:lstStyle/>
          <a:p>
            <a:pPr>
              <a:defRPr/>
            </a:pPr>
            <a:fld id="{77EE0842-F35B-4617-A62C-D4D38863F232}" type="slidenum">
              <a:rPr lang="fr-FR" smtClean="0"/>
              <a:pPr>
                <a:defRPr/>
              </a:pPr>
              <a:t>72</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xfrm>
            <a:off x="919163" y="744538"/>
            <a:ext cx="4960937" cy="3721100"/>
          </a:xfrm>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r-FR"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6EA1D8C-DAB1-4ECD-8BE5-3993826DA111}" type="slidenum">
              <a:rPr lang="fr-FR" smtClean="0"/>
              <a:pPr>
                <a:defRPr/>
              </a:pPr>
              <a:t>82</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6EA1D8C-DAB1-4ECD-8BE5-3993826DA111}" type="slidenum">
              <a:rPr lang="fr-FR" smtClean="0"/>
              <a:pPr>
                <a:defRPr/>
              </a:pPr>
              <a:t>83</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6EA1D8C-DAB1-4ECD-8BE5-3993826DA111}" type="slidenum">
              <a:rPr lang="fr-FR" smtClean="0"/>
              <a:pPr>
                <a:defRPr/>
              </a:pPr>
              <a:t>87</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p:spPr>
        <p:txBody>
          <a:bodyPr/>
          <a:lstStyle/>
          <a:p>
            <a:pPr eaLnBrk="1" hangingPunct="1"/>
            <a:endParaRPr lang="fr-FR" dirty="0" smtClean="0"/>
          </a:p>
        </p:txBody>
      </p:sp>
      <p:sp>
        <p:nvSpPr>
          <p:cNvPr id="4" name="Espace réservé du numéro de diapositive 3"/>
          <p:cNvSpPr>
            <a:spLocks noGrp="1"/>
          </p:cNvSpPr>
          <p:nvPr>
            <p:ph type="sldNum" sz="quarter" idx="10"/>
          </p:nvPr>
        </p:nvSpPr>
        <p:spPr/>
        <p:txBody>
          <a:bodyPr/>
          <a:lstStyle/>
          <a:p>
            <a:pPr>
              <a:defRPr/>
            </a:pPr>
            <a:fld id="{D685B0EF-7539-4DAD-8526-A37CA22CE967}" type="slidenum">
              <a:rPr lang="fr-FR" smtClean="0"/>
              <a:pPr>
                <a:defRPr/>
              </a:pPr>
              <a:t>92</a:t>
            </a:fld>
            <a:endParaRPr lang="fr-F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p:spPr>
        <p:txBody>
          <a:bodyPr/>
          <a:lstStyle/>
          <a:p>
            <a:pPr eaLnBrk="1" hangingPunct="1"/>
            <a:endParaRPr lang="fr-FR" dirty="0" smtClean="0"/>
          </a:p>
        </p:txBody>
      </p:sp>
      <p:sp>
        <p:nvSpPr>
          <p:cNvPr id="4" name="Espace réservé du numéro de diapositive 3"/>
          <p:cNvSpPr>
            <a:spLocks noGrp="1"/>
          </p:cNvSpPr>
          <p:nvPr>
            <p:ph type="sldNum" sz="quarter" idx="10"/>
          </p:nvPr>
        </p:nvSpPr>
        <p:spPr/>
        <p:txBody>
          <a:bodyPr/>
          <a:lstStyle/>
          <a:p>
            <a:pPr>
              <a:defRPr/>
            </a:pPr>
            <a:fld id="{D685B0EF-7539-4DAD-8526-A37CA22CE967}" type="slidenum">
              <a:rPr lang="fr-FR" smtClean="0"/>
              <a:pPr>
                <a:defRPr/>
              </a:pPr>
              <a:t>93</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269843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269843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269843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269843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2698433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re et sous titre ACP">
    <p:spTree>
      <p:nvGrpSpPr>
        <p:cNvPr id="1" name=""/>
        <p:cNvGrpSpPr/>
        <p:nvPr/>
      </p:nvGrpSpPr>
      <p:grpSpPr>
        <a:xfrm>
          <a:off x="0" y="0"/>
          <a:ext cx="0" cy="0"/>
          <a:chOff x="0" y="0"/>
          <a:chExt cx="0" cy="0"/>
        </a:xfrm>
      </p:grpSpPr>
      <p:pic>
        <p:nvPicPr>
          <p:cNvPr id="4" name="Image 5" descr="courbe.jpg"/>
          <p:cNvPicPr>
            <a:picLocks noChangeAspect="1"/>
          </p:cNvPicPr>
          <p:nvPr userDrawn="1"/>
        </p:nvPicPr>
        <p:blipFill>
          <a:blip r:embed="rId2" cstate="print"/>
          <a:srcRect/>
          <a:stretch>
            <a:fillRect/>
          </a:stretch>
        </p:blipFill>
        <p:spPr bwMode="auto">
          <a:xfrm>
            <a:off x="0" y="914400"/>
            <a:ext cx="8686800" cy="1223963"/>
          </a:xfrm>
          <a:prstGeom prst="rect">
            <a:avLst/>
          </a:prstGeom>
          <a:noFill/>
          <a:ln w="9525">
            <a:noFill/>
            <a:miter lim="800000"/>
            <a:headEnd/>
            <a:tailEnd/>
          </a:ln>
        </p:spPr>
      </p:pic>
      <p:pic>
        <p:nvPicPr>
          <p:cNvPr id="5"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00629" y="335632"/>
            <a:ext cx="1127500" cy="1005136"/>
          </a:xfrm>
          <a:prstGeom prst="rect">
            <a:avLst/>
          </a:prstGeom>
          <a:noFill/>
          <a:ln w="9525">
            <a:noFill/>
            <a:miter lim="800000"/>
            <a:headEnd/>
            <a:tailEnd/>
          </a:ln>
        </p:spPr>
      </p:pic>
      <p:sp>
        <p:nvSpPr>
          <p:cNvPr id="11" name="Titre 10"/>
          <p:cNvSpPr>
            <a:spLocks noGrp="1"/>
          </p:cNvSpPr>
          <p:nvPr>
            <p:ph type="title" hasCustomPrompt="1"/>
          </p:nvPr>
        </p:nvSpPr>
        <p:spPr>
          <a:xfrm>
            <a:off x="1500166" y="2285992"/>
            <a:ext cx="6624638" cy="1143000"/>
          </a:xfrm>
        </p:spPr>
        <p:txBody>
          <a:bodyPr>
            <a:normAutofit/>
          </a:bodyPr>
          <a:lstStyle>
            <a:lvl1pPr algn="l">
              <a:defRPr sz="3200" b="1">
                <a:solidFill>
                  <a:srgbClr val="002060"/>
                </a:solidFill>
                <a:latin typeface="Arial" pitchFamily="34" charset="0"/>
                <a:cs typeface="Arial" pitchFamily="34" charset="0"/>
              </a:defRPr>
            </a:lvl1pPr>
          </a:lstStyle>
          <a:p>
            <a:r>
              <a:rPr lang="fr-FR" dirty="0" smtClean="0"/>
              <a:t>Titre</a:t>
            </a:r>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re et sous titre ACP">
    <p:spTree>
      <p:nvGrpSpPr>
        <p:cNvPr id="1" name=""/>
        <p:cNvGrpSpPr/>
        <p:nvPr/>
      </p:nvGrpSpPr>
      <p:grpSpPr>
        <a:xfrm>
          <a:off x="0" y="0"/>
          <a:ext cx="0" cy="0"/>
          <a:chOff x="0" y="0"/>
          <a:chExt cx="0" cy="0"/>
        </a:xfrm>
      </p:grpSpPr>
      <p:pic>
        <p:nvPicPr>
          <p:cNvPr id="13" name="Image 5" descr="courbe.jpg"/>
          <p:cNvPicPr>
            <a:picLocks noChangeAspect="1"/>
          </p:cNvPicPr>
          <p:nvPr userDrawn="1"/>
        </p:nvPicPr>
        <p:blipFill>
          <a:blip r:embed="rId2" cstate="print"/>
          <a:srcRect/>
          <a:stretch>
            <a:fillRect/>
          </a:stretch>
        </p:blipFill>
        <p:spPr bwMode="auto">
          <a:xfrm>
            <a:off x="0" y="914400"/>
            <a:ext cx="8686800" cy="1223963"/>
          </a:xfrm>
          <a:prstGeom prst="rect">
            <a:avLst/>
          </a:prstGeom>
          <a:noFill/>
          <a:ln w="9525">
            <a:noFill/>
            <a:miter lim="800000"/>
            <a:headEnd/>
            <a:tailEnd/>
          </a:ln>
        </p:spPr>
      </p:pic>
      <p:sp>
        <p:nvSpPr>
          <p:cNvPr id="5123" name="Rectangle 3"/>
          <p:cNvSpPr>
            <a:spLocks noGrp="1" noChangeArrowheads="1"/>
          </p:cNvSpPr>
          <p:nvPr>
            <p:ph type="subTitle" idx="1" hasCustomPrompt="1"/>
          </p:nvPr>
        </p:nvSpPr>
        <p:spPr>
          <a:xfrm>
            <a:off x="1691680" y="3717032"/>
            <a:ext cx="5760640" cy="431800"/>
          </a:xfrm>
        </p:spPr>
        <p:txBody>
          <a:bodyPr/>
          <a:lstStyle>
            <a:lvl1pPr marL="0" marR="0" indent="0" algn="ctr" defTabSz="914400" rtl="0" eaLnBrk="1" fontAlgn="base" latinLnBrk="0" hangingPunct="1">
              <a:lnSpc>
                <a:spcPct val="100000"/>
              </a:lnSpc>
              <a:spcBef>
                <a:spcPct val="20000"/>
              </a:spcBef>
              <a:spcAft>
                <a:spcPct val="0"/>
              </a:spcAft>
              <a:buClr>
                <a:srgbClr val="F7C765"/>
              </a:buClr>
              <a:buSzPct val="85000"/>
              <a:buFont typeface="Wingdings" pitchFamily="2" charset="2"/>
              <a:buNone/>
              <a:tabLst/>
              <a:defRPr b="0">
                <a:solidFill>
                  <a:srgbClr val="002060"/>
                </a:solidFill>
              </a:defRPr>
            </a:lvl1pPr>
          </a:lstStyle>
          <a:p>
            <a:r>
              <a:rPr lang="fr-FR" dirty="0" smtClean="0"/>
              <a:t>Lieu, date et nom de l’intervenant</a:t>
            </a:r>
            <a:endParaRPr lang="fr-FR" dirty="0"/>
          </a:p>
        </p:txBody>
      </p:sp>
      <p:sp>
        <p:nvSpPr>
          <p:cNvPr id="11" name="Titre 10"/>
          <p:cNvSpPr>
            <a:spLocks noGrp="1"/>
          </p:cNvSpPr>
          <p:nvPr>
            <p:ph type="title" hasCustomPrompt="1"/>
          </p:nvPr>
        </p:nvSpPr>
        <p:spPr>
          <a:xfrm>
            <a:off x="971600" y="2285992"/>
            <a:ext cx="7200800" cy="1143000"/>
          </a:xfrm>
        </p:spPr>
        <p:txBody>
          <a:bodyPr/>
          <a:lstStyle>
            <a:lvl1pPr algn="ctr">
              <a:defRPr>
                <a:solidFill>
                  <a:srgbClr val="002060"/>
                </a:solidFill>
              </a:defRPr>
            </a:lvl1pPr>
          </a:lstStyle>
          <a:p>
            <a:r>
              <a:rPr lang="fr-FR" dirty="0" smtClean="0"/>
              <a:t>Cliquez pour ajouter un titre</a:t>
            </a:r>
            <a:endParaRPr lang="fr-FR" dirty="0"/>
          </a:p>
        </p:txBody>
      </p:sp>
      <p:sp>
        <p:nvSpPr>
          <p:cNvPr id="16" name="Rectangle 15"/>
          <p:cNvSpPr/>
          <p:nvPr userDrawn="1"/>
        </p:nvSpPr>
        <p:spPr bwMode="auto">
          <a:xfrm>
            <a:off x="71406" y="6286520"/>
            <a:ext cx="8915400" cy="304800"/>
          </a:xfrm>
          <a:prstGeom prst="rect">
            <a:avLst/>
          </a:prstGeom>
          <a:solidFill>
            <a:srgbClr val="F7C765"/>
          </a:solidFill>
          <a:ln w="9525" cap="flat" cmpd="sng" algn="ctr">
            <a:noFill/>
            <a:prstDash val="solid"/>
            <a:round/>
            <a:headEnd type="none" w="med" len="med"/>
            <a:tailEnd type="none" w="med" len="med"/>
          </a:ln>
          <a:effectLst/>
        </p:spPr>
        <p:txBody>
          <a:bodyPr anchor="ctr"/>
          <a:lstStyle/>
          <a:p>
            <a:endParaRPr lang="fr-FR" dirty="0"/>
          </a:p>
        </p:txBody>
      </p:sp>
      <p:pic>
        <p:nvPicPr>
          <p:cNvPr id="9" name="Image 8" descr="Macintosh HD:Users:valeriecornet:Desktop:logoACPRbd.jpg"/>
          <p:cNvPicPr/>
          <p:nvPr userDrawn="1"/>
        </p:nvPicPr>
        <p:blipFill>
          <a:blip r:embed="rId3" cstate="print"/>
          <a:srcRect/>
          <a:stretch>
            <a:fillRect/>
          </a:stretch>
        </p:blipFill>
        <p:spPr bwMode="auto">
          <a:xfrm>
            <a:off x="179512" y="188640"/>
            <a:ext cx="866775" cy="771525"/>
          </a:xfrm>
          <a:prstGeom prst="rect">
            <a:avLst/>
          </a:prstGeom>
          <a:noFill/>
          <a:ln w="9525">
            <a:noFill/>
            <a:miter lim="800000"/>
            <a:headEnd/>
            <a:tailEnd/>
          </a:ln>
        </p:spPr>
      </p:pic>
    </p:spTree>
    <p:extLst>
      <p:ext uri="{BB962C8B-B14F-4D97-AF65-F5344CB8AC3E}">
        <p14:creationId xmlns:p14="http://schemas.microsoft.com/office/powerpoint/2010/main" val="238553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1000" fill="hold"/>
                                        <p:tgtEl>
                                          <p:spTgt spid="512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12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tmplLst>
          <p:tmpl lvl="1">
            <p:tnLst>
              <p:par>
                <p:cTn presetID="55" presetClass="entr" presetSubtype="0" fill="hold" nodeType="clickEffect">
                  <p:stCondLst>
                    <p:cond delay="0"/>
                  </p:stCondLst>
                  <p:childTnLst>
                    <p:set>
                      <p:cBhvr>
                        <p:cTn dur="1" fill="hold">
                          <p:stCondLst>
                            <p:cond delay="0"/>
                          </p:stCondLst>
                        </p:cTn>
                        <p:tgtEl>
                          <p:spTgt spid="5123"/>
                        </p:tgtEl>
                        <p:attrNameLst>
                          <p:attrName>style.visibility</p:attrName>
                        </p:attrNameLst>
                      </p:cBhvr>
                      <p:to>
                        <p:strVal val="visible"/>
                      </p:to>
                    </p:set>
                    <p:anim calcmode="lin" valueType="num">
                      <p:cBhvr>
                        <p:cTn dur="1000" fill="hold"/>
                        <p:tgtEl>
                          <p:spTgt spid="5123"/>
                        </p:tgtEl>
                        <p:attrNameLst>
                          <p:attrName>ppt_w</p:attrName>
                        </p:attrNameLst>
                      </p:cBhvr>
                      <p:tavLst>
                        <p:tav tm="0">
                          <p:val>
                            <p:strVal val="#ppt_w*0.70"/>
                          </p:val>
                        </p:tav>
                        <p:tav tm="100000">
                          <p:val>
                            <p:strVal val="#ppt_w"/>
                          </p:val>
                        </p:tav>
                      </p:tavLst>
                    </p:anim>
                    <p:anim calcmode="lin" valueType="num">
                      <p:cBhvr>
                        <p:cTn dur="1000" fill="hold"/>
                        <p:tgtEl>
                          <p:spTgt spid="5123"/>
                        </p:tgtEl>
                        <p:attrNameLst>
                          <p:attrName>ppt_h</p:attrName>
                        </p:attrNameLst>
                      </p:cBhvr>
                      <p:tavLst>
                        <p:tav tm="0">
                          <p:val>
                            <p:strVal val="#ppt_h"/>
                          </p:val>
                        </p:tav>
                        <p:tav tm="100000">
                          <p:val>
                            <p:strVal val="#ppt_h"/>
                          </p:val>
                        </p:tav>
                      </p:tavLst>
                    </p:anim>
                    <p:animEffect transition="in" filter="fade">
                      <p:cBhvr>
                        <p:cTn dur="1000"/>
                        <p:tgtEl>
                          <p:spTgt spid="512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re et contenu acp">
    <p:spTree>
      <p:nvGrpSpPr>
        <p:cNvPr id="1" name=""/>
        <p:cNvGrpSpPr/>
        <p:nvPr/>
      </p:nvGrpSpPr>
      <p:grpSpPr>
        <a:xfrm>
          <a:off x="0" y="0"/>
          <a:ext cx="0" cy="0"/>
          <a:chOff x="0" y="0"/>
          <a:chExt cx="0" cy="0"/>
        </a:xfrm>
      </p:grpSpPr>
      <p:sp>
        <p:nvSpPr>
          <p:cNvPr id="5" name="Line 8"/>
          <p:cNvSpPr>
            <a:spLocks noChangeShapeType="1"/>
          </p:cNvSpPr>
          <p:nvPr userDrawn="1"/>
        </p:nvSpPr>
        <p:spPr bwMode="auto">
          <a:xfrm>
            <a:off x="1071563" y="0"/>
            <a:ext cx="0" cy="765175"/>
          </a:xfrm>
          <a:prstGeom prst="line">
            <a:avLst/>
          </a:prstGeom>
          <a:noFill/>
          <a:ln w="34925">
            <a:solidFill>
              <a:srgbClr val="F7C765"/>
            </a:solidFill>
            <a:round/>
            <a:headEnd/>
            <a:tailEnd/>
          </a:ln>
          <a:effectLst/>
        </p:spPr>
        <p:txBody>
          <a:bodyPr/>
          <a:lstStyle/>
          <a:p>
            <a:pPr>
              <a:defRPr/>
            </a:pPr>
            <a:endParaRPr lang="fr-FR" sz="1800">
              <a:latin typeface="Arial" pitchFamily="34" charset="0"/>
            </a:endParaRPr>
          </a:p>
        </p:txBody>
      </p:sp>
      <p:sp>
        <p:nvSpPr>
          <p:cNvPr id="2" name="Titre 1"/>
          <p:cNvSpPr>
            <a:spLocks noGrp="1"/>
          </p:cNvSpPr>
          <p:nvPr>
            <p:ph type="title" hasCustomPrompt="1"/>
          </p:nvPr>
        </p:nvSpPr>
        <p:spPr>
          <a:xfrm>
            <a:off x="1071538" y="-27384"/>
            <a:ext cx="6624638" cy="785818"/>
          </a:xfrm>
          <a:noFill/>
        </p:spPr>
        <p:txBody>
          <a:bodyPr>
            <a:noAutofit/>
          </a:bodyPr>
          <a:lstStyle>
            <a:lvl1pPr algn="l">
              <a:defRPr sz="3200" b="1">
                <a:solidFill>
                  <a:srgbClr val="002060"/>
                </a:solidFill>
                <a:latin typeface="Arial" pitchFamily="34" charset="0"/>
                <a:cs typeface="Arial" pitchFamily="34" charset="0"/>
              </a:defRPr>
            </a:lvl1pPr>
          </a:lstStyle>
          <a:p>
            <a:r>
              <a:rPr lang="fr-FR" dirty="0" smtClean="0"/>
              <a:t>Titre de la partie</a:t>
            </a:r>
            <a:endParaRPr lang="fr-FR" dirty="0"/>
          </a:p>
        </p:txBody>
      </p:sp>
      <p:sp>
        <p:nvSpPr>
          <p:cNvPr id="3" name="Espace réservé du contenu 2"/>
          <p:cNvSpPr>
            <a:spLocks noGrp="1"/>
          </p:cNvSpPr>
          <p:nvPr>
            <p:ph idx="1" hasCustomPrompt="1"/>
          </p:nvPr>
        </p:nvSpPr>
        <p:spPr>
          <a:xfrm>
            <a:off x="1071538" y="1285860"/>
            <a:ext cx="6624638" cy="4637088"/>
          </a:xfrm>
        </p:spPr>
        <p:txBody>
          <a:bodyPr/>
          <a:lstStyle>
            <a:lvl1pPr marL="266700" indent="-266700">
              <a:buClr>
                <a:srgbClr val="F7C765"/>
              </a:buClr>
              <a:buFont typeface="Wingdings" pitchFamily="2" charset="2"/>
              <a:buChar char="q"/>
              <a:defRPr sz="2400" b="1">
                <a:solidFill>
                  <a:srgbClr val="002060"/>
                </a:solidFill>
                <a:latin typeface="Arial" pitchFamily="34" charset="0"/>
                <a:cs typeface="Arial" pitchFamily="34" charset="0"/>
              </a:defRPr>
            </a:lvl1pPr>
            <a:lvl2pPr marL="901700" marR="0" indent="-366713" algn="l" defTabSz="914400" rtl="0" eaLnBrk="1" fontAlgn="auto" latinLnBrk="0" hangingPunct="1">
              <a:lnSpc>
                <a:spcPct val="100000"/>
              </a:lnSpc>
              <a:spcBef>
                <a:spcPct val="20000"/>
              </a:spcBef>
              <a:spcAft>
                <a:spcPts val="0"/>
              </a:spcAft>
              <a:buClr>
                <a:srgbClr val="F7C765"/>
              </a:buClr>
              <a:buSzTx/>
              <a:buFont typeface="Wingdings" pitchFamily="2" charset="2"/>
              <a:buChar char="§"/>
              <a:tabLst/>
              <a:defRPr sz="2000" b="0">
                <a:solidFill>
                  <a:srgbClr val="002060"/>
                </a:solidFill>
                <a:latin typeface="Arial" pitchFamily="34" charset="0"/>
                <a:cs typeface="Arial" pitchFamily="34" charset="0"/>
              </a:defRPr>
            </a:lvl2pPr>
            <a:lvl3pPr marL="1257300" marR="0" indent="-354013" algn="l" defTabSz="914400" rtl="0" eaLnBrk="1" fontAlgn="auto" latinLnBrk="0" hangingPunct="1">
              <a:lnSpc>
                <a:spcPct val="100000"/>
              </a:lnSpc>
              <a:spcBef>
                <a:spcPct val="20000"/>
              </a:spcBef>
              <a:spcAft>
                <a:spcPts val="0"/>
              </a:spcAft>
              <a:buClr>
                <a:srgbClr val="F7C765"/>
              </a:buClr>
              <a:buSzTx/>
              <a:buFont typeface="Wingdings" pitchFamily="2" charset="2"/>
              <a:buChar char="§"/>
              <a:tabLst/>
              <a:defRPr sz="2000" b="0">
                <a:solidFill>
                  <a:srgbClr val="002060"/>
                </a:solidFill>
                <a:latin typeface="+mn-lt"/>
              </a:defRPr>
            </a:lvl3pPr>
            <a:lvl4pPr marL="1612900" indent="-354013">
              <a:buClr>
                <a:srgbClr val="F7C765"/>
              </a:buClr>
              <a:buFont typeface="Wingdings" pitchFamily="2" charset="2"/>
              <a:buChar char="§"/>
              <a:defRPr sz="2000" b="0">
                <a:solidFill>
                  <a:srgbClr val="002060"/>
                </a:solidFill>
                <a:latin typeface="+mn-lt"/>
              </a:defRPr>
            </a:lvl4pPr>
            <a:lvl5pPr marL="1968500" indent="-354013">
              <a:buClr>
                <a:srgbClr val="F7C765"/>
              </a:buClr>
              <a:buFont typeface="Wingdings" pitchFamily="2" charset="2"/>
              <a:buChar char="§"/>
              <a:defRPr sz="2000" b="0">
                <a:solidFill>
                  <a:srgbClr val="002060"/>
                </a:solidFill>
                <a:latin typeface="+mn-lt"/>
              </a:defRPr>
            </a:lvl5pPr>
          </a:lstStyle>
          <a:p>
            <a:pPr lvl="0"/>
            <a:r>
              <a:rPr lang="fr-FR" dirty="0" smtClean="0"/>
              <a:t>Premier niveau</a:t>
            </a:r>
          </a:p>
          <a:p>
            <a:pPr lvl="1"/>
            <a:r>
              <a:rPr lang="fr-FR" dirty="0" smtClean="0"/>
              <a:t>Deuxième niveau</a:t>
            </a:r>
          </a:p>
          <a:p>
            <a:pPr marL="901700" marR="0" lvl="1" indent="-366713" algn="l" defTabSz="914400" rtl="0" eaLnBrk="1" fontAlgn="auto" latinLnBrk="0" hangingPunct="1">
              <a:lnSpc>
                <a:spcPct val="100000"/>
              </a:lnSpc>
              <a:spcBef>
                <a:spcPct val="20000"/>
              </a:spcBef>
              <a:spcAft>
                <a:spcPts val="0"/>
              </a:spcAft>
              <a:buClr>
                <a:srgbClr val="F7C765"/>
              </a:buClr>
              <a:buSzTx/>
              <a:buFont typeface="Wingdings" pitchFamily="2" charset="2"/>
              <a:buChar char="§"/>
              <a:tabLst/>
              <a:defRPr/>
            </a:pPr>
            <a:r>
              <a:rPr lang="fr-FR" dirty="0" smtClean="0"/>
              <a:t>Deuxième niveau</a:t>
            </a:r>
          </a:p>
          <a:p>
            <a:pPr marL="901700" marR="0" lvl="1" indent="-366713" algn="l" defTabSz="914400" rtl="0" eaLnBrk="1" fontAlgn="auto" latinLnBrk="0" hangingPunct="1">
              <a:lnSpc>
                <a:spcPct val="100000"/>
              </a:lnSpc>
              <a:spcBef>
                <a:spcPct val="20000"/>
              </a:spcBef>
              <a:spcAft>
                <a:spcPts val="0"/>
              </a:spcAft>
              <a:buClr>
                <a:srgbClr val="F7C765"/>
              </a:buClr>
              <a:buSzTx/>
              <a:buFont typeface="Wingdings" pitchFamily="2" charset="2"/>
              <a:buChar char="§"/>
              <a:tabLst/>
              <a:defRPr/>
            </a:pPr>
            <a:endParaRPr lang="fr-FR" dirty="0" smtClean="0"/>
          </a:p>
          <a:p>
            <a:pPr lvl="0"/>
            <a:r>
              <a:rPr lang="fr-FR" dirty="0" smtClean="0"/>
              <a:t>Premier niveau</a:t>
            </a:r>
          </a:p>
          <a:p>
            <a:pPr lvl="1"/>
            <a:r>
              <a:rPr lang="fr-FR" dirty="0" smtClean="0"/>
              <a:t>Deuxième niveau</a:t>
            </a:r>
          </a:p>
          <a:p>
            <a:pPr marL="901700" marR="0" lvl="1" indent="-366713" algn="l" defTabSz="914400" rtl="0" eaLnBrk="1" fontAlgn="auto" latinLnBrk="0" hangingPunct="1">
              <a:lnSpc>
                <a:spcPct val="100000"/>
              </a:lnSpc>
              <a:spcBef>
                <a:spcPct val="20000"/>
              </a:spcBef>
              <a:spcAft>
                <a:spcPts val="0"/>
              </a:spcAft>
              <a:buClr>
                <a:srgbClr val="F7C765"/>
              </a:buClr>
              <a:buSzTx/>
              <a:buFont typeface="Wingdings" pitchFamily="2" charset="2"/>
              <a:buChar char="§"/>
              <a:tabLst/>
              <a:defRPr/>
            </a:pPr>
            <a:r>
              <a:rPr lang="fr-FR" dirty="0" smtClean="0"/>
              <a:t>Deuxième niveau</a:t>
            </a:r>
          </a:p>
          <a:p>
            <a:pPr lvl="1"/>
            <a:endParaRPr lang="fr-FR" dirty="0" smtClean="0"/>
          </a:p>
        </p:txBody>
      </p:sp>
      <p:sp>
        <p:nvSpPr>
          <p:cNvPr id="8" name="ZoneTexte 7"/>
          <p:cNvSpPr txBox="1"/>
          <p:nvPr userDrawn="1"/>
        </p:nvSpPr>
        <p:spPr>
          <a:xfrm>
            <a:off x="8748464" y="6165304"/>
            <a:ext cx="256674" cy="600164"/>
          </a:xfrm>
          <a:prstGeom prst="rect">
            <a:avLst/>
          </a:prstGeom>
          <a:solidFill>
            <a:schemeClr val="bg1"/>
          </a:solidFill>
        </p:spPr>
        <p:txBody>
          <a:bodyPr wrap="square" rtlCol="0">
            <a:spAutoFit/>
          </a:bodyPr>
          <a:lstStyle/>
          <a:p>
            <a:endParaRPr lang="fr-FR" dirty="0"/>
          </a:p>
        </p:txBody>
      </p:sp>
      <p:pic>
        <p:nvPicPr>
          <p:cNvPr id="9"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244408" y="6248400"/>
            <a:ext cx="572131" cy="511175"/>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ommaire ACP">
    <p:bg>
      <p:bgPr>
        <a:solidFill>
          <a:schemeClr val="bg1"/>
        </a:solidFill>
        <a:effectLst/>
      </p:bgPr>
    </p:bg>
    <p:spTree>
      <p:nvGrpSpPr>
        <p:cNvPr id="1" name=""/>
        <p:cNvGrpSpPr/>
        <p:nvPr/>
      </p:nvGrpSpPr>
      <p:grpSpPr>
        <a:xfrm>
          <a:off x="0" y="0"/>
          <a:ext cx="0" cy="0"/>
          <a:chOff x="0" y="0"/>
          <a:chExt cx="0" cy="0"/>
        </a:xfrm>
      </p:grpSpPr>
      <p:sp>
        <p:nvSpPr>
          <p:cNvPr id="5" name="Line 8"/>
          <p:cNvSpPr>
            <a:spLocks noChangeShapeType="1"/>
          </p:cNvSpPr>
          <p:nvPr userDrawn="1"/>
        </p:nvSpPr>
        <p:spPr bwMode="auto">
          <a:xfrm>
            <a:off x="1071563" y="0"/>
            <a:ext cx="0" cy="765175"/>
          </a:xfrm>
          <a:prstGeom prst="line">
            <a:avLst/>
          </a:prstGeom>
          <a:noFill/>
          <a:ln w="34925">
            <a:solidFill>
              <a:srgbClr val="F7C765"/>
            </a:solidFill>
            <a:round/>
            <a:headEnd/>
            <a:tailEnd/>
          </a:ln>
          <a:effectLst/>
        </p:spPr>
        <p:txBody>
          <a:bodyPr/>
          <a:lstStyle/>
          <a:p>
            <a:pPr>
              <a:defRPr/>
            </a:pPr>
            <a:endParaRPr lang="fr-FR" sz="1800">
              <a:latin typeface="Arial" pitchFamily="34" charset="0"/>
            </a:endParaRPr>
          </a:p>
        </p:txBody>
      </p:sp>
      <p:sp>
        <p:nvSpPr>
          <p:cNvPr id="7" name="ZoneTexte 6"/>
          <p:cNvSpPr txBox="1"/>
          <p:nvPr userDrawn="1"/>
        </p:nvSpPr>
        <p:spPr>
          <a:xfrm>
            <a:off x="1143000" y="130175"/>
            <a:ext cx="2357438" cy="584200"/>
          </a:xfrm>
          <a:prstGeom prst="rect">
            <a:avLst/>
          </a:prstGeom>
          <a:noFill/>
        </p:spPr>
        <p:txBody>
          <a:bodyPr>
            <a:spAutoFit/>
          </a:bodyPr>
          <a:lstStyle/>
          <a:p>
            <a:pPr>
              <a:defRPr/>
            </a:pPr>
            <a:r>
              <a:rPr lang="fr-FR" sz="3200" b="1" dirty="0">
                <a:solidFill>
                  <a:srgbClr val="002060"/>
                </a:solidFill>
              </a:rPr>
              <a:t>Sommaire</a:t>
            </a:r>
          </a:p>
        </p:txBody>
      </p:sp>
      <p:sp>
        <p:nvSpPr>
          <p:cNvPr id="3" name="Espace réservé du contenu 2"/>
          <p:cNvSpPr>
            <a:spLocks noGrp="1"/>
          </p:cNvSpPr>
          <p:nvPr>
            <p:ph idx="1" hasCustomPrompt="1"/>
          </p:nvPr>
        </p:nvSpPr>
        <p:spPr>
          <a:xfrm>
            <a:off x="1071538" y="1285860"/>
            <a:ext cx="6624638" cy="4637088"/>
          </a:xfrm>
        </p:spPr>
        <p:txBody>
          <a:bodyPr/>
          <a:lstStyle>
            <a:lvl1pPr marL="355600" indent="-266700">
              <a:buClr>
                <a:srgbClr val="F7C765"/>
              </a:buClr>
              <a:buFont typeface="+mj-lt"/>
              <a:buAutoNum type="arabicPeriod"/>
              <a:defRPr sz="2400" b="1" baseline="0">
                <a:solidFill>
                  <a:srgbClr val="002060"/>
                </a:solidFill>
                <a:latin typeface="Arial" pitchFamily="34" charset="0"/>
                <a:cs typeface="Arial" pitchFamily="34" charset="0"/>
              </a:defRPr>
            </a:lvl1pPr>
            <a:lvl2pPr marL="812800" marR="0" indent="-457200" algn="l" defTabSz="914400" rtl="0" eaLnBrk="1" fontAlgn="auto" latinLnBrk="0" hangingPunct="1">
              <a:lnSpc>
                <a:spcPct val="100000"/>
              </a:lnSpc>
              <a:spcBef>
                <a:spcPct val="20000"/>
              </a:spcBef>
              <a:spcAft>
                <a:spcPts val="0"/>
              </a:spcAft>
              <a:buClr>
                <a:srgbClr val="F7C765"/>
              </a:buClr>
              <a:buSzTx/>
              <a:buFont typeface="+mj-lt"/>
              <a:buAutoNum type="arabicPeriod"/>
              <a:tabLst/>
              <a:defRPr sz="2000" b="1" baseline="0">
                <a:solidFill>
                  <a:srgbClr val="002060"/>
                </a:solidFill>
                <a:latin typeface="Arial" pitchFamily="34" charset="0"/>
                <a:cs typeface="Arial" pitchFamily="34" charset="0"/>
              </a:defRPr>
            </a:lvl2pPr>
            <a:lvl3pPr marL="812800" indent="-457200">
              <a:buClr>
                <a:srgbClr val="F7C765"/>
              </a:buClr>
              <a:buFont typeface="+mj-lt"/>
              <a:buAutoNum type="arabicPeriod"/>
              <a:defRPr>
                <a:solidFill>
                  <a:srgbClr val="002060"/>
                </a:solidFill>
              </a:defRPr>
            </a:lvl3pPr>
            <a:lvl4pPr marL="812800" indent="-457200">
              <a:buClr>
                <a:srgbClr val="F7C765"/>
              </a:buClr>
              <a:buFont typeface="+mj-lt"/>
              <a:buAutoNum type="arabicPeriod"/>
              <a:defRPr>
                <a:solidFill>
                  <a:srgbClr val="002060"/>
                </a:solidFill>
              </a:defRPr>
            </a:lvl4pPr>
            <a:lvl5pPr marL="812800" indent="-457200">
              <a:buClr>
                <a:srgbClr val="F7C765"/>
              </a:buClr>
              <a:buFont typeface="+mj-lt"/>
              <a:buAutoNum type="arabicPeriod"/>
              <a:defRPr>
                <a:solidFill>
                  <a:srgbClr val="002060"/>
                </a:solidFill>
              </a:defRPr>
            </a:lvl5pPr>
          </a:lstStyle>
          <a:p>
            <a:pPr lvl="0"/>
            <a:r>
              <a:rPr lang="fr-FR" dirty="0" smtClean="0"/>
              <a:t>Titre de la partie 1</a:t>
            </a:r>
          </a:p>
          <a:p>
            <a:pPr lvl="1"/>
            <a:r>
              <a:rPr lang="fr-FR" dirty="0" smtClean="0"/>
              <a:t>Sous-titre 1</a:t>
            </a:r>
          </a:p>
          <a:p>
            <a:pPr marL="812800" marR="0" lvl="1" indent="-457200" algn="l" defTabSz="914400" rtl="0" eaLnBrk="1" fontAlgn="auto" latinLnBrk="0" hangingPunct="1">
              <a:lnSpc>
                <a:spcPct val="100000"/>
              </a:lnSpc>
              <a:spcBef>
                <a:spcPct val="20000"/>
              </a:spcBef>
              <a:spcAft>
                <a:spcPts val="0"/>
              </a:spcAft>
              <a:buClr>
                <a:srgbClr val="F7C765"/>
              </a:buClr>
              <a:buSzTx/>
              <a:buFont typeface="+mj-lt"/>
              <a:buAutoNum type="arabicPeriod"/>
              <a:tabLst/>
              <a:defRPr/>
            </a:pPr>
            <a:r>
              <a:rPr lang="fr-FR" dirty="0" smtClean="0"/>
              <a:t>Sous-titre 2</a:t>
            </a:r>
          </a:p>
          <a:p>
            <a:pPr marL="812800" marR="0" lvl="1" indent="-457200" algn="l" defTabSz="914400" rtl="0" eaLnBrk="1" fontAlgn="auto" latinLnBrk="0" hangingPunct="1">
              <a:lnSpc>
                <a:spcPct val="100000"/>
              </a:lnSpc>
              <a:spcBef>
                <a:spcPct val="20000"/>
              </a:spcBef>
              <a:spcAft>
                <a:spcPts val="0"/>
              </a:spcAft>
              <a:buClr>
                <a:srgbClr val="F7C765"/>
              </a:buClr>
              <a:buSzTx/>
              <a:buFont typeface="+mj-lt"/>
              <a:buAutoNum type="arabicPeriod"/>
              <a:tabLst/>
              <a:defRPr/>
            </a:pPr>
            <a:endParaRPr lang="fr-FR" dirty="0" smtClean="0"/>
          </a:p>
          <a:p>
            <a:pPr lvl="0"/>
            <a:r>
              <a:rPr lang="fr-FR" dirty="0" smtClean="0"/>
              <a:t>Titre de la partie 2</a:t>
            </a:r>
          </a:p>
          <a:p>
            <a:pPr lvl="1"/>
            <a:r>
              <a:rPr lang="fr-FR" dirty="0" smtClean="0"/>
              <a:t>Sous-titre 1</a:t>
            </a:r>
          </a:p>
          <a:p>
            <a:pPr marL="812800" marR="0" lvl="1" indent="-457200" algn="l" defTabSz="914400" rtl="0" eaLnBrk="1" fontAlgn="auto" latinLnBrk="0" hangingPunct="1">
              <a:lnSpc>
                <a:spcPct val="100000"/>
              </a:lnSpc>
              <a:spcBef>
                <a:spcPct val="20000"/>
              </a:spcBef>
              <a:spcAft>
                <a:spcPts val="0"/>
              </a:spcAft>
              <a:buClr>
                <a:srgbClr val="F7C765"/>
              </a:buClr>
              <a:buSzTx/>
              <a:buFont typeface="+mj-lt"/>
              <a:buAutoNum type="arabicPeriod"/>
              <a:tabLst/>
              <a:defRPr/>
            </a:pPr>
            <a:r>
              <a:rPr lang="fr-FR" dirty="0" smtClean="0"/>
              <a:t>Sous-titre 2</a:t>
            </a:r>
          </a:p>
          <a:p>
            <a:pPr marL="812800" marR="0" lvl="1" indent="-457200" algn="l" defTabSz="914400" rtl="0" eaLnBrk="1" fontAlgn="auto" latinLnBrk="0" hangingPunct="1">
              <a:lnSpc>
                <a:spcPct val="100000"/>
              </a:lnSpc>
              <a:spcBef>
                <a:spcPct val="20000"/>
              </a:spcBef>
              <a:spcAft>
                <a:spcPts val="0"/>
              </a:spcAft>
              <a:buClr>
                <a:srgbClr val="F7C765"/>
              </a:buClr>
              <a:buSzTx/>
              <a:buFont typeface="+mj-lt"/>
              <a:buAutoNum type="arabicPeriod"/>
              <a:tabLst/>
              <a:defRPr/>
            </a:pPr>
            <a:endParaRPr lang="fr-FR" dirty="0" smtClean="0"/>
          </a:p>
          <a:p>
            <a:pPr lvl="0"/>
            <a:r>
              <a:rPr lang="fr-FR" dirty="0" smtClean="0"/>
              <a:t>Titre de la partie 3</a:t>
            </a:r>
          </a:p>
          <a:p>
            <a:pPr lvl="1"/>
            <a:r>
              <a:rPr lang="fr-FR" dirty="0" smtClean="0"/>
              <a:t>Sous-titre 1</a:t>
            </a:r>
          </a:p>
          <a:p>
            <a:pPr marL="812800" marR="0" lvl="1" indent="-457200" algn="l" defTabSz="914400" rtl="0" eaLnBrk="1" fontAlgn="auto" latinLnBrk="0" hangingPunct="1">
              <a:lnSpc>
                <a:spcPct val="100000"/>
              </a:lnSpc>
              <a:spcBef>
                <a:spcPct val="20000"/>
              </a:spcBef>
              <a:spcAft>
                <a:spcPts val="0"/>
              </a:spcAft>
              <a:buClr>
                <a:srgbClr val="F7C765"/>
              </a:buClr>
              <a:buSzTx/>
              <a:buFont typeface="+mj-lt"/>
              <a:buAutoNum type="arabicPeriod"/>
              <a:tabLst/>
              <a:defRPr/>
            </a:pPr>
            <a:r>
              <a:rPr lang="fr-FR" dirty="0" smtClean="0"/>
              <a:t>Sous-titre 2</a:t>
            </a:r>
          </a:p>
          <a:p>
            <a:pPr lvl="1"/>
            <a:endParaRPr lang="fr-FR" dirty="0" smtClean="0"/>
          </a:p>
        </p:txBody>
      </p:sp>
      <p:sp>
        <p:nvSpPr>
          <p:cNvPr id="2" name="ZoneTexte 1"/>
          <p:cNvSpPr txBox="1"/>
          <p:nvPr userDrawn="1"/>
        </p:nvSpPr>
        <p:spPr>
          <a:xfrm>
            <a:off x="8748464" y="6165304"/>
            <a:ext cx="256674" cy="600164"/>
          </a:xfrm>
          <a:prstGeom prst="rect">
            <a:avLst/>
          </a:prstGeom>
          <a:solidFill>
            <a:schemeClr val="bg1"/>
          </a:solidFill>
        </p:spPr>
        <p:txBody>
          <a:bodyPr wrap="square" rtlCol="0">
            <a:spAutoFit/>
          </a:bodyPr>
          <a:lstStyle/>
          <a:p>
            <a:endParaRPr lang="fr-FR" dirty="0"/>
          </a:p>
        </p:txBody>
      </p:sp>
      <p:pic>
        <p:nvPicPr>
          <p:cNvPr id="9"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248334" y="6248400"/>
            <a:ext cx="572131" cy="511175"/>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8_Titre et sous titre ACP">
    <p:spTree>
      <p:nvGrpSpPr>
        <p:cNvPr id="1" name=""/>
        <p:cNvGrpSpPr/>
        <p:nvPr/>
      </p:nvGrpSpPr>
      <p:grpSpPr>
        <a:xfrm>
          <a:off x="0" y="0"/>
          <a:ext cx="0" cy="0"/>
          <a:chOff x="0" y="0"/>
          <a:chExt cx="0" cy="0"/>
        </a:xfrm>
      </p:grpSpPr>
      <p:pic>
        <p:nvPicPr>
          <p:cNvPr id="4" name="Image 5" descr="courbe.jpg"/>
          <p:cNvPicPr>
            <a:picLocks noChangeAspect="1"/>
          </p:cNvPicPr>
          <p:nvPr userDrawn="1"/>
        </p:nvPicPr>
        <p:blipFill>
          <a:blip r:embed="rId2" cstate="print"/>
          <a:srcRect/>
          <a:stretch>
            <a:fillRect/>
          </a:stretch>
        </p:blipFill>
        <p:spPr bwMode="auto">
          <a:xfrm>
            <a:off x="0" y="914400"/>
            <a:ext cx="8686800" cy="1223963"/>
          </a:xfrm>
          <a:prstGeom prst="rect">
            <a:avLst/>
          </a:prstGeom>
          <a:noFill/>
          <a:ln w="9525">
            <a:noFill/>
            <a:miter lim="800000"/>
            <a:headEnd/>
            <a:tailEnd/>
          </a:ln>
        </p:spPr>
      </p:pic>
      <p:pic>
        <p:nvPicPr>
          <p:cNvPr id="5"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00629" y="335632"/>
            <a:ext cx="1127500" cy="1005136"/>
          </a:xfrm>
          <a:prstGeom prst="rect">
            <a:avLst/>
          </a:prstGeom>
          <a:noFill/>
          <a:ln w="9525">
            <a:noFill/>
            <a:miter lim="800000"/>
            <a:headEnd/>
            <a:tailEnd/>
          </a:ln>
        </p:spPr>
      </p:pic>
      <p:sp>
        <p:nvSpPr>
          <p:cNvPr id="5123" name="Rectangle 3"/>
          <p:cNvSpPr>
            <a:spLocks noGrp="1" noChangeArrowheads="1"/>
          </p:cNvSpPr>
          <p:nvPr>
            <p:ph type="subTitle" idx="1" hasCustomPrompt="1"/>
          </p:nvPr>
        </p:nvSpPr>
        <p:spPr>
          <a:xfrm>
            <a:off x="1857356" y="4357694"/>
            <a:ext cx="6048375" cy="431800"/>
          </a:xfrm>
        </p:spPr>
        <p:txBody>
          <a:bodyPr>
            <a:noAutofit/>
          </a:bodyPr>
          <a:lstStyle>
            <a:lvl1pPr marL="0" indent="0">
              <a:buFont typeface="Wingdings" pitchFamily="2" charset="2"/>
              <a:buNone/>
              <a:defRPr sz="2400" b="0">
                <a:solidFill>
                  <a:srgbClr val="002060"/>
                </a:solidFill>
                <a:latin typeface="Arial" pitchFamily="34" charset="0"/>
                <a:cs typeface="Arial" pitchFamily="34" charset="0"/>
              </a:defRPr>
            </a:lvl1pPr>
          </a:lstStyle>
          <a:p>
            <a:r>
              <a:rPr lang="fr-FR" dirty="0" smtClean="0"/>
              <a:t>sous-titre</a:t>
            </a:r>
            <a:endParaRPr lang="fr-FR" dirty="0"/>
          </a:p>
        </p:txBody>
      </p:sp>
      <p:sp>
        <p:nvSpPr>
          <p:cNvPr id="11" name="Titre 10"/>
          <p:cNvSpPr>
            <a:spLocks noGrp="1"/>
          </p:cNvSpPr>
          <p:nvPr>
            <p:ph type="title" hasCustomPrompt="1"/>
          </p:nvPr>
        </p:nvSpPr>
        <p:spPr>
          <a:xfrm>
            <a:off x="1500166" y="2285992"/>
            <a:ext cx="6624638" cy="1143000"/>
          </a:xfrm>
        </p:spPr>
        <p:txBody>
          <a:bodyPr>
            <a:normAutofit/>
          </a:bodyPr>
          <a:lstStyle>
            <a:lvl1pPr algn="l">
              <a:defRPr sz="3200" b="1">
                <a:solidFill>
                  <a:srgbClr val="002060"/>
                </a:solidFill>
                <a:latin typeface="Arial" pitchFamily="34" charset="0"/>
                <a:cs typeface="Arial" pitchFamily="34" charset="0"/>
              </a:defRPr>
            </a:lvl1pPr>
          </a:lstStyle>
          <a:p>
            <a:r>
              <a:rPr lang="fr-FR" dirty="0" smtClean="0"/>
              <a:t>Titre</a:t>
            </a:r>
            <a:endParaRPr lang="fr-FR" dirty="0"/>
          </a:p>
        </p:txBody>
      </p:sp>
      <p:sp>
        <p:nvSpPr>
          <p:cNvPr id="14" name="Espace réservé du numéro de diapositive 5"/>
          <p:cNvSpPr>
            <a:spLocks noGrp="1"/>
          </p:cNvSpPr>
          <p:nvPr>
            <p:ph type="sldNum" sz="quarter" idx="4"/>
          </p:nvPr>
        </p:nvSpPr>
        <p:spPr>
          <a:xfrm>
            <a:off x="6553200" y="6237312"/>
            <a:ext cx="2133600" cy="365125"/>
          </a:xfrm>
          <a:prstGeom prst="rect">
            <a:avLst/>
          </a:prstGeom>
        </p:spPr>
        <p:txBody>
          <a:bodyPr vert="horz" lIns="91440" tIns="45720" rIns="91440" bIns="45720" rtlCol="0" anchor="ctr"/>
          <a:lstStyle>
            <a:lvl1pPr algn="r">
              <a:defRPr sz="1200">
                <a:solidFill>
                  <a:srgbClr val="002060"/>
                </a:solidFill>
              </a:defRPr>
            </a:lvl1pPr>
          </a:lstStyle>
          <a:p>
            <a:pPr>
              <a:defRPr/>
            </a:pPr>
            <a:fld id="{AC59C542-C6E0-4E39-86B7-1D85B8646B56}" type="slidenum">
              <a:rPr lang="fr-FR" smtClean="0"/>
              <a:pPr>
                <a:defRPr/>
              </a:pPr>
              <a:t>‹N°›</a:t>
            </a:fld>
            <a:endParaRPr lang="fr-FR" dirty="0"/>
          </a:p>
        </p:txBody>
      </p:sp>
      <p:sp>
        <p:nvSpPr>
          <p:cNvPr id="15" name="Espace réservé de la date 3"/>
          <p:cNvSpPr>
            <a:spLocks noGrp="1"/>
          </p:cNvSpPr>
          <p:nvPr>
            <p:ph type="dt" sz="half" idx="2"/>
          </p:nvPr>
        </p:nvSpPr>
        <p:spPr>
          <a:xfrm>
            <a:off x="395536" y="6237312"/>
            <a:ext cx="2133600" cy="365125"/>
          </a:xfrm>
          <a:prstGeom prst="rect">
            <a:avLst/>
          </a:prstGeom>
        </p:spPr>
        <p:txBody>
          <a:bodyPr vert="horz" lIns="91440" tIns="45720" rIns="91440" bIns="45720" rtlCol="0" anchor="ctr"/>
          <a:lstStyle>
            <a:lvl1pPr algn="l">
              <a:defRPr sz="1200">
                <a:solidFill>
                  <a:srgbClr val="002060"/>
                </a:solidFill>
              </a:defRPr>
            </a:lvl1pPr>
          </a:lstStyle>
          <a:p>
            <a:pPr>
              <a:defRPr/>
            </a:pPr>
            <a:fld id="{1A886B84-4D64-49AC-8CE5-7D490439AAB4}" type="datetime1">
              <a:rPr lang="fr-FR" smtClean="0"/>
              <a:pPr>
                <a:defRPr/>
              </a:pPr>
              <a:t>05/06/2014</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9_Titre et sous titre ACP">
    <p:spTree>
      <p:nvGrpSpPr>
        <p:cNvPr id="1" name=""/>
        <p:cNvGrpSpPr/>
        <p:nvPr/>
      </p:nvGrpSpPr>
      <p:grpSpPr>
        <a:xfrm>
          <a:off x="0" y="0"/>
          <a:ext cx="0" cy="0"/>
          <a:chOff x="0" y="0"/>
          <a:chExt cx="0" cy="0"/>
        </a:xfrm>
      </p:grpSpPr>
      <p:pic>
        <p:nvPicPr>
          <p:cNvPr id="4" name="Image 5" descr="courbe.jpg"/>
          <p:cNvPicPr>
            <a:picLocks noChangeAspect="1"/>
          </p:cNvPicPr>
          <p:nvPr userDrawn="1"/>
        </p:nvPicPr>
        <p:blipFill>
          <a:blip r:embed="rId2" cstate="print"/>
          <a:srcRect/>
          <a:stretch>
            <a:fillRect/>
          </a:stretch>
        </p:blipFill>
        <p:spPr bwMode="auto">
          <a:xfrm>
            <a:off x="0" y="914400"/>
            <a:ext cx="8686800" cy="1223963"/>
          </a:xfrm>
          <a:prstGeom prst="rect">
            <a:avLst/>
          </a:prstGeom>
          <a:noFill/>
          <a:ln w="9525">
            <a:noFill/>
            <a:miter lim="800000"/>
            <a:headEnd/>
            <a:tailEnd/>
          </a:ln>
        </p:spPr>
      </p:pic>
      <p:pic>
        <p:nvPicPr>
          <p:cNvPr id="5"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00629" y="335632"/>
            <a:ext cx="1127500" cy="1005136"/>
          </a:xfrm>
          <a:prstGeom prst="rect">
            <a:avLst/>
          </a:prstGeom>
          <a:noFill/>
          <a:ln w="9525">
            <a:noFill/>
            <a:miter lim="800000"/>
            <a:headEnd/>
            <a:tailEnd/>
          </a:ln>
        </p:spPr>
      </p:pic>
      <p:sp>
        <p:nvSpPr>
          <p:cNvPr id="5123" name="Rectangle 3"/>
          <p:cNvSpPr>
            <a:spLocks noGrp="1" noChangeArrowheads="1"/>
          </p:cNvSpPr>
          <p:nvPr>
            <p:ph type="subTitle" idx="1" hasCustomPrompt="1"/>
          </p:nvPr>
        </p:nvSpPr>
        <p:spPr>
          <a:xfrm>
            <a:off x="1857356" y="4357694"/>
            <a:ext cx="6048375" cy="431800"/>
          </a:xfrm>
        </p:spPr>
        <p:txBody>
          <a:bodyPr>
            <a:noAutofit/>
          </a:bodyPr>
          <a:lstStyle>
            <a:lvl1pPr marL="0" indent="0">
              <a:buFont typeface="Wingdings" pitchFamily="2" charset="2"/>
              <a:buNone/>
              <a:defRPr sz="2400" b="0">
                <a:solidFill>
                  <a:srgbClr val="002060"/>
                </a:solidFill>
                <a:latin typeface="Arial" pitchFamily="34" charset="0"/>
                <a:cs typeface="Arial" pitchFamily="34" charset="0"/>
              </a:defRPr>
            </a:lvl1pPr>
          </a:lstStyle>
          <a:p>
            <a:r>
              <a:rPr lang="fr-FR" dirty="0" smtClean="0"/>
              <a:t>sous-titre</a:t>
            </a:r>
            <a:endParaRPr lang="fr-FR" dirty="0"/>
          </a:p>
        </p:txBody>
      </p:sp>
      <p:sp>
        <p:nvSpPr>
          <p:cNvPr id="11" name="Titre 10"/>
          <p:cNvSpPr>
            <a:spLocks noGrp="1"/>
          </p:cNvSpPr>
          <p:nvPr>
            <p:ph type="title" hasCustomPrompt="1"/>
          </p:nvPr>
        </p:nvSpPr>
        <p:spPr>
          <a:xfrm>
            <a:off x="1500166" y="2285992"/>
            <a:ext cx="6624638" cy="1143000"/>
          </a:xfrm>
        </p:spPr>
        <p:txBody>
          <a:bodyPr>
            <a:normAutofit/>
          </a:bodyPr>
          <a:lstStyle>
            <a:lvl1pPr algn="l">
              <a:defRPr sz="3200" b="1">
                <a:solidFill>
                  <a:srgbClr val="002060"/>
                </a:solidFill>
                <a:latin typeface="Arial" pitchFamily="34" charset="0"/>
                <a:cs typeface="Arial" pitchFamily="34" charset="0"/>
              </a:defRPr>
            </a:lvl1pPr>
          </a:lstStyle>
          <a:p>
            <a:r>
              <a:rPr lang="fr-FR" dirty="0" smtClean="0"/>
              <a:t>Titre</a:t>
            </a:r>
            <a:endParaRPr lang="fr-FR" dirty="0"/>
          </a:p>
        </p:txBody>
      </p:sp>
      <p:sp>
        <p:nvSpPr>
          <p:cNvPr id="14" name="Espace réservé du numéro de diapositive 5"/>
          <p:cNvSpPr>
            <a:spLocks noGrp="1"/>
          </p:cNvSpPr>
          <p:nvPr>
            <p:ph type="sldNum" sz="quarter" idx="4"/>
          </p:nvPr>
        </p:nvSpPr>
        <p:spPr>
          <a:xfrm>
            <a:off x="6553200" y="6237312"/>
            <a:ext cx="2133600" cy="365125"/>
          </a:xfrm>
          <a:prstGeom prst="rect">
            <a:avLst/>
          </a:prstGeom>
        </p:spPr>
        <p:txBody>
          <a:bodyPr vert="horz" lIns="91440" tIns="45720" rIns="91440" bIns="45720" rtlCol="0" anchor="ctr"/>
          <a:lstStyle>
            <a:lvl1pPr algn="r">
              <a:defRPr sz="1200">
                <a:solidFill>
                  <a:srgbClr val="002060"/>
                </a:solidFill>
              </a:defRPr>
            </a:lvl1pPr>
          </a:lstStyle>
          <a:p>
            <a:pPr>
              <a:defRPr/>
            </a:pPr>
            <a:fld id="{AC59C542-C6E0-4E39-86B7-1D85B8646B56}" type="slidenum">
              <a:rPr lang="fr-FR" smtClean="0"/>
              <a:pPr>
                <a:defRPr/>
              </a:pPr>
              <a:t>‹N°›</a:t>
            </a:fld>
            <a:endParaRPr lang="fr-FR" dirty="0"/>
          </a:p>
        </p:txBody>
      </p:sp>
      <p:sp>
        <p:nvSpPr>
          <p:cNvPr id="15" name="Espace réservé de la date 3"/>
          <p:cNvSpPr>
            <a:spLocks noGrp="1"/>
          </p:cNvSpPr>
          <p:nvPr>
            <p:ph type="dt" sz="half" idx="2"/>
          </p:nvPr>
        </p:nvSpPr>
        <p:spPr>
          <a:xfrm>
            <a:off x="395536" y="6237312"/>
            <a:ext cx="2133600" cy="365125"/>
          </a:xfrm>
          <a:prstGeom prst="rect">
            <a:avLst/>
          </a:prstGeom>
        </p:spPr>
        <p:txBody>
          <a:bodyPr vert="horz" lIns="91440" tIns="45720" rIns="91440" bIns="45720" rtlCol="0" anchor="ctr"/>
          <a:lstStyle>
            <a:lvl1pPr algn="l">
              <a:defRPr sz="1200">
                <a:solidFill>
                  <a:srgbClr val="002060"/>
                </a:solidFill>
              </a:defRPr>
            </a:lvl1pPr>
          </a:lstStyle>
          <a:p>
            <a:pPr>
              <a:defRPr/>
            </a:pPr>
            <a:fld id="{1A886B84-4D64-49AC-8CE5-7D490439AAB4}" type="datetime1">
              <a:rPr lang="fr-FR" smtClean="0"/>
              <a:pPr>
                <a:defRPr/>
              </a:pPr>
              <a:t>05/06/2014</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0_Titre et sous titre ACP">
    <p:spTree>
      <p:nvGrpSpPr>
        <p:cNvPr id="1" name=""/>
        <p:cNvGrpSpPr/>
        <p:nvPr/>
      </p:nvGrpSpPr>
      <p:grpSpPr>
        <a:xfrm>
          <a:off x="0" y="0"/>
          <a:ext cx="0" cy="0"/>
          <a:chOff x="0" y="0"/>
          <a:chExt cx="0" cy="0"/>
        </a:xfrm>
      </p:grpSpPr>
      <p:pic>
        <p:nvPicPr>
          <p:cNvPr id="4" name="Image 5" descr="courbe.jpg"/>
          <p:cNvPicPr>
            <a:picLocks noChangeAspect="1"/>
          </p:cNvPicPr>
          <p:nvPr userDrawn="1"/>
        </p:nvPicPr>
        <p:blipFill>
          <a:blip r:embed="rId2" cstate="print"/>
          <a:srcRect/>
          <a:stretch>
            <a:fillRect/>
          </a:stretch>
        </p:blipFill>
        <p:spPr bwMode="auto">
          <a:xfrm>
            <a:off x="0" y="914400"/>
            <a:ext cx="8686800" cy="1223963"/>
          </a:xfrm>
          <a:prstGeom prst="rect">
            <a:avLst/>
          </a:prstGeom>
          <a:noFill/>
          <a:ln w="9525">
            <a:noFill/>
            <a:miter lim="800000"/>
            <a:headEnd/>
            <a:tailEnd/>
          </a:ln>
        </p:spPr>
      </p:pic>
      <p:pic>
        <p:nvPicPr>
          <p:cNvPr id="5"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00629" y="335632"/>
            <a:ext cx="1127500" cy="1005136"/>
          </a:xfrm>
          <a:prstGeom prst="rect">
            <a:avLst/>
          </a:prstGeom>
          <a:noFill/>
          <a:ln w="9525">
            <a:noFill/>
            <a:miter lim="800000"/>
            <a:headEnd/>
            <a:tailEnd/>
          </a:ln>
        </p:spPr>
      </p:pic>
      <p:sp>
        <p:nvSpPr>
          <p:cNvPr id="5123" name="Rectangle 3"/>
          <p:cNvSpPr>
            <a:spLocks noGrp="1" noChangeArrowheads="1"/>
          </p:cNvSpPr>
          <p:nvPr>
            <p:ph type="subTitle" idx="1" hasCustomPrompt="1"/>
          </p:nvPr>
        </p:nvSpPr>
        <p:spPr>
          <a:xfrm>
            <a:off x="1857356" y="4357694"/>
            <a:ext cx="6048375" cy="431800"/>
          </a:xfrm>
        </p:spPr>
        <p:txBody>
          <a:bodyPr>
            <a:noAutofit/>
          </a:bodyPr>
          <a:lstStyle>
            <a:lvl1pPr marL="0" indent="0">
              <a:buFont typeface="Wingdings" pitchFamily="2" charset="2"/>
              <a:buNone/>
              <a:defRPr sz="2400" b="0">
                <a:solidFill>
                  <a:srgbClr val="002060"/>
                </a:solidFill>
                <a:latin typeface="Arial" pitchFamily="34" charset="0"/>
                <a:cs typeface="Arial" pitchFamily="34" charset="0"/>
              </a:defRPr>
            </a:lvl1pPr>
          </a:lstStyle>
          <a:p>
            <a:r>
              <a:rPr lang="fr-FR" dirty="0" smtClean="0"/>
              <a:t>sous-titre</a:t>
            </a:r>
            <a:endParaRPr lang="fr-FR" dirty="0"/>
          </a:p>
        </p:txBody>
      </p:sp>
      <p:sp>
        <p:nvSpPr>
          <p:cNvPr id="11" name="Titre 10"/>
          <p:cNvSpPr>
            <a:spLocks noGrp="1"/>
          </p:cNvSpPr>
          <p:nvPr>
            <p:ph type="title" hasCustomPrompt="1"/>
          </p:nvPr>
        </p:nvSpPr>
        <p:spPr>
          <a:xfrm>
            <a:off x="1500166" y="2285992"/>
            <a:ext cx="6624638" cy="1143000"/>
          </a:xfrm>
        </p:spPr>
        <p:txBody>
          <a:bodyPr>
            <a:normAutofit/>
          </a:bodyPr>
          <a:lstStyle>
            <a:lvl1pPr algn="l">
              <a:defRPr sz="3200" b="1">
                <a:solidFill>
                  <a:srgbClr val="002060"/>
                </a:solidFill>
                <a:latin typeface="Arial" pitchFamily="34" charset="0"/>
                <a:cs typeface="Arial" pitchFamily="34" charset="0"/>
              </a:defRPr>
            </a:lvl1pPr>
          </a:lstStyle>
          <a:p>
            <a:r>
              <a:rPr lang="fr-FR" dirty="0" smtClean="0"/>
              <a:t>Titre</a:t>
            </a:r>
            <a:endParaRPr lang="fr-FR" dirty="0"/>
          </a:p>
        </p:txBody>
      </p:sp>
      <p:sp>
        <p:nvSpPr>
          <p:cNvPr id="14" name="Espace réservé du numéro de diapositive 5"/>
          <p:cNvSpPr>
            <a:spLocks noGrp="1"/>
          </p:cNvSpPr>
          <p:nvPr>
            <p:ph type="sldNum" sz="quarter" idx="4"/>
          </p:nvPr>
        </p:nvSpPr>
        <p:spPr>
          <a:xfrm>
            <a:off x="6553200" y="6237312"/>
            <a:ext cx="2133600" cy="365125"/>
          </a:xfrm>
          <a:prstGeom prst="rect">
            <a:avLst/>
          </a:prstGeom>
        </p:spPr>
        <p:txBody>
          <a:bodyPr vert="horz" lIns="91440" tIns="45720" rIns="91440" bIns="45720" rtlCol="0" anchor="ctr"/>
          <a:lstStyle>
            <a:lvl1pPr algn="r">
              <a:defRPr sz="1200">
                <a:solidFill>
                  <a:srgbClr val="002060"/>
                </a:solidFill>
              </a:defRPr>
            </a:lvl1pPr>
          </a:lstStyle>
          <a:p>
            <a:pPr>
              <a:defRPr/>
            </a:pPr>
            <a:fld id="{AC59C542-C6E0-4E39-86B7-1D85B8646B56}" type="slidenum">
              <a:rPr lang="fr-FR" smtClean="0"/>
              <a:pPr>
                <a:defRPr/>
              </a:pPr>
              <a:t>‹N°›</a:t>
            </a:fld>
            <a:endParaRPr lang="fr-FR" dirty="0"/>
          </a:p>
        </p:txBody>
      </p:sp>
      <p:sp>
        <p:nvSpPr>
          <p:cNvPr id="15" name="Espace réservé de la date 3"/>
          <p:cNvSpPr>
            <a:spLocks noGrp="1"/>
          </p:cNvSpPr>
          <p:nvPr>
            <p:ph type="dt" sz="half" idx="2"/>
          </p:nvPr>
        </p:nvSpPr>
        <p:spPr>
          <a:xfrm>
            <a:off x="395536" y="6237312"/>
            <a:ext cx="2133600" cy="365125"/>
          </a:xfrm>
          <a:prstGeom prst="rect">
            <a:avLst/>
          </a:prstGeom>
        </p:spPr>
        <p:txBody>
          <a:bodyPr vert="horz" lIns="91440" tIns="45720" rIns="91440" bIns="45720" rtlCol="0" anchor="ctr"/>
          <a:lstStyle>
            <a:lvl1pPr algn="l">
              <a:defRPr sz="1200">
                <a:solidFill>
                  <a:srgbClr val="002060"/>
                </a:solidFill>
              </a:defRPr>
            </a:lvl1pPr>
          </a:lstStyle>
          <a:p>
            <a:pPr>
              <a:defRPr/>
            </a:pPr>
            <a:fld id="{1A886B84-4D64-49AC-8CE5-7D490439AAB4}" type="datetime1">
              <a:rPr lang="fr-FR" smtClean="0"/>
              <a:pPr>
                <a:defRPr/>
              </a:pPr>
              <a:t>05/06/2014</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re et sous titre ACP">
    <p:spTree>
      <p:nvGrpSpPr>
        <p:cNvPr id="1" name=""/>
        <p:cNvGrpSpPr/>
        <p:nvPr/>
      </p:nvGrpSpPr>
      <p:grpSpPr>
        <a:xfrm>
          <a:off x="0" y="0"/>
          <a:ext cx="0" cy="0"/>
          <a:chOff x="0" y="0"/>
          <a:chExt cx="0" cy="0"/>
        </a:xfrm>
      </p:grpSpPr>
      <p:pic>
        <p:nvPicPr>
          <p:cNvPr id="13" name="Image 5" descr="courbe.jpg"/>
          <p:cNvPicPr>
            <a:picLocks noChangeAspect="1"/>
          </p:cNvPicPr>
          <p:nvPr userDrawn="1"/>
        </p:nvPicPr>
        <p:blipFill>
          <a:blip r:embed="rId2" cstate="print"/>
          <a:srcRect/>
          <a:stretch>
            <a:fillRect/>
          </a:stretch>
        </p:blipFill>
        <p:spPr bwMode="auto">
          <a:xfrm>
            <a:off x="0" y="914400"/>
            <a:ext cx="8686800" cy="1223963"/>
          </a:xfrm>
          <a:prstGeom prst="rect">
            <a:avLst/>
          </a:prstGeom>
          <a:noFill/>
          <a:ln w="9525">
            <a:noFill/>
            <a:miter lim="800000"/>
            <a:headEnd/>
            <a:tailEnd/>
          </a:ln>
        </p:spPr>
      </p:pic>
      <p:sp>
        <p:nvSpPr>
          <p:cNvPr id="5123" name="Rectangle 3"/>
          <p:cNvSpPr>
            <a:spLocks noGrp="1" noChangeArrowheads="1"/>
          </p:cNvSpPr>
          <p:nvPr>
            <p:ph type="subTitle" idx="1" hasCustomPrompt="1"/>
          </p:nvPr>
        </p:nvSpPr>
        <p:spPr>
          <a:xfrm>
            <a:off x="1691680" y="3717032"/>
            <a:ext cx="5760640" cy="431800"/>
          </a:xfrm>
        </p:spPr>
        <p:txBody>
          <a:bodyPr/>
          <a:lstStyle>
            <a:lvl1pPr marL="0" marR="0" indent="0" algn="ctr" defTabSz="914400" rtl="0" eaLnBrk="1" fontAlgn="base" latinLnBrk="0" hangingPunct="1">
              <a:lnSpc>
                <a:spcPct val="100000"/>
              </a:lnSpc>
              <a:spcBef>
                <a:spcPct val="20000"/>
              </a:spcBef>
              <a:spcAft>
                <a:spcPct val="0"/>
              </a:spcAft>
              <a:buClr>
                <a:srgbClr val="F7C765"/>
              </a:buClr>
              <a:buSzPct val="85000"/>
              <a:buFont typeface="Wingdings" pitchFamily="2" charset="2"/>
              <a:buNone/>
              <a:tabLst/>
              <a:defRPr b="0">
                <a:solidFill>
                  <a:srgbClr val="002060"/>
                </a:solidFill>
              </a:defRPr>
            </a:lvl1pPr>
          </a:lstStyle>
          <a:p>
            <a:r>
              <a:rPr lang="fr-FR" dirty="0" smtClean="0"/>
              <a:t>Lieu, date et nom de l’intervenant</a:t>
            </a:r>
            <a:endParaRPr lang="fr-FR" dirty="0"/>
          </a:p>
        </p:txBody>
      </p:sp>
      <p:sp>
        <p:nvSpPr>
          <p:cNvPr id="11" name="Titre 10"/>
          <p:cNvSpPr>
            <a:spLocks noGrp="1"/>
          </p:cNvSpPr>
          <p:nvPr>
            <p:ph type="title" hasCustomPrompt="1"/>
          </p:nvPr>
        </p:nvSpPr>
        <p:spPr>
          <a:xfrm>
            <a:off x="971600" y="2285992"/>
            <a:ext cx="7200800" cy="1143000"/>
          </a:xfrm>
        </p:spPr>
        <p:txBody>
          <a:bodyPr/>
          <a:lstStyle>
            <a:lvl1pPr algn="ctr">
              <a:defRPr>
                <a:solidFill>
                  <a:srgbClr val="002060"/>
                </a:solidFill>
              </a:defRPr>
            </a:lvl1pPr>
          </a:lstStyle>
          <a:p>
            <a:r>
              <a:rPr lang="fr-FR" dirty="0" smtClean="0"/>
              <a:t>Cliquez pour ajouter un titre</a:t>
            </a:r>
            <a:endParaRPr lang="fr-FR" dirty="0"/>
          </a:p>
        </p:txBody>
      </p:sp>
      <p:sp>
        <p:nvSpPr>
          <p:cNvPr id="16" name="Rectangle 15"/>
          <p:cNvSpPr/>
          <p:nvPr userDrawn="1"/>
        </p:nvSpPr>
        <p:spPr bwMode="auto">
          <a:xfrm>
            <a:off x="71406" y="6286520"/>
            <a:ext cx="8915400" cy="304800"/>
          </a:xfrm>
          <a:prstGeom prst="rect">
            <a:avLst/>
          </a:prstGeom>
          <a:solidFill>
            <a:srgbClr val="F7C765"/>
          </a:solidFill>
          <a:ln w="9525" cap="flat" cmpd="sng" algn="ctr">
            <a:noFill/>
            <a:prstDash val="solid"/>
            <a:round/>
            <a:headEnd type="none" w="med" len="med"/>
            <a:tailEnd type="none" w="med" len="med"/>
          </a:ln>
          <a:effectLst/>
        </p:spPr>
        <p:txBody>
          <a:bodyPr anchor="ctr"/>
          <a:lstStyle/>
          <a:p>
            <a:endParaRPr lang="fr-FR" dirty="0"/>
          </a:p>
        </p:txBody>
      </p:sp>
      <p:pic>
        <p:nvPicPr>
          <p:cNvPr id="9" name="Image 8" descr="Macintosh HD:Users:valeriecornet:Desktop:logoACPRbd.jpg"/>
          <p:cNvPicPr/>
          <p:nvPr userDrawn="1"/>
        </p:nvPicPr>
        <p:blipFill>
          <a:blip r:embed="rId3" cstate="print"/>
          <a:srcRect/>
          <a:stretch>
            <a:fillRect/>
          </a:stretch>
        </p:blipFill>
        <p:spPr bwMode="auto">
          <a:xfrm>
            <a:off x="179512" y="188640"/>
            <a:ext cx="866775" cy="771525"/>
          </a:xfrm>
          <a:prstGeom prst="rect">
            <a:avLst/>
          </a:prstGeom>
          <a:noFill/>
          <a:ln w="9525">
            <a:noFill/>
            <a:miter lim="800000"/>
            <a:headEnd/>
            <a:tailEnd/>
          </a:ln>
        </p:spPr>
      </p:pic>
    </p:spTree>
    <p:extLst>
      <p:ext uri="{BB962C8B-B14F-4D97-AF65-F5344CB8AC3E}">
        <p14:creationId xmlns:p14="http://schemas.microsoft.com/office/powerpoint/2010/main" val="270582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1000" fill="hold"/>
                                        <p:tgtEl>
                                          <p:spTgt spid="512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12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tmplLst>
          <p:tmpl lvl="1">
            <p:tnLst>
              <p:par>
                <p:cTn presetID="55" presetClass="entr" presetSubtype="0" fill="hold" nodeType="clickEffect">
                  <p:stCondLst>
                    <p:cond delay="0"/>
                  </p:stCondLst>
                  <p:childTnLst>
                    <p:set>
                      <p:cBhvr>
                        <p:cTn dur="1" fill="hold">
                          <p:stCondLst>
                            <p:cond delay="0"/>
                          </p:stCondLst>
                        </p:cTn>
                        <p:tgtEl>
                          <p:spTgt spid="5123"/>
                        </p:tgtEl>
                        <p:attrNameLst>
                          <p:attrName>style.visibility</p:attrName>
                        </p:attrNameLst>
                      </p:cBhvr>
                      <p:to>
                        <p:strVal val="visible"/>
                      </p:to>
                    </p:set>
                    <p:anim calcmode="lin" valueType="num">
                      <p:cBhvr>
                        <p:cTn dur="1000" fill="hold"/>
                        <p:tgtEl>
                          <p:spTgt spid="5123"/>
                        </p:tgtEl>
                        <p:attrNameLst>
                          <p:attrName>ppt_w</p:attrName>
                        </p:attrNameLst>
                      </p:cBhvr>
                      <p:tavLst>
                        <p:tav tm="0">
                          <p:val>
                            <p:strVal val="#ppt_w*0.70"/>
                          </p:val>
                        </p:tav>
                        <p:tav tm="100000">
                          <p:val>
                            <p:strVal val="#ppt_w"/>
                          </p:val>
                        </p:tav>
                      </p:tavLst>
                    </p:anim>
                    <p:anim calcmode="lin" valueType="num">
                      <p:cBhvr>
                        <p:cTn dur="1000" fill="hold"/>
                        <p:tgtEl>
                          <p:spTgt spid="5123"/>
                        </p:tgtEl>
                        <p:attrNameLst>
                          <p:attrName>ppt_h</p:attrName>
                        </p:attrNameLst>
                      </p:cBhvr>
                      <p:tavLst>
                        <p:tav tm="0">
                          <p:val>
                            <p:strVal val="#ppt_h"/>
                          </p:val>
                        </p:tav>
                        <p:tav tm="100000">
                          <p:val>
                            <p:strVal val="#ppt_h"/>
                          </p:val>
                        </p:tav>
                      </p:tavLst>
                    </p:anim>
                    <p:animEffect transition="in" filter="fade">
                      <p:cBhvr>
                        <p:cTn dur="1000"/>
                        <p:tgtEl>
                          <p:spTgt spid="5123"/>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re et sous titre ACP">
    <p:spTree>
      <p:nvGrpSpPr>
        <p:cNvPr id="1" name=""/>
        <p:cNvGrpSpPr/>
        <p:nvPr/>
      </p:nvGrpSpPr>
      <p:grpSpPr>
        <a:xfrm>
          <a:off x="0" y="0"/>
          <a:ext cx="0" cy="0"/>
          <a:chOff x="0" y="0"/>
          <a:chExt cx="0" cy="0"/>
        </a:xfrm>
      </p:grpSpPr>
      <p:pic>
        <p:nvPicPr>
          <p:cNvPr id="13" name="Image 5" descr="courbe.jpg"/>
          <p:cNvPicPr>
            <a:picLocks noChangeAspect="1"/>
          </p:cNvPicPr>
          <p:nvPr userDrawn="1"/>
        </p:nvPicPr>
        <p:blipFill>
          <a:blip r:embed="rId2" cstate="print"/>
          <a:srcRect/>
          <a:stretch>
            <a:fillRect/>
          </a:stretch>
        </p:blipFill>
        <p:spPr bwMode="auto">
          <a:xfrm>
            <a:off x="0" y="914400"/>
            <a:ext cx="8686800" cy="1223963"/>
          </a:xfrm>
          <a:prstGeom prst="rect">
            <a:avLst/>
          </a:prstGeom>
          <a:noFill/>
          <a:ln w="9525">
            <a:noFill/>
            <a:miter lim="800000"/>
            <a:headEnd/>
            <a:tailEnd/>
          </a:ln>
        </p:spPr>
      </p:pic>
      <p:sp>
        <p:nvSpPr>
          <p:cNvPr id="5123" name="Rectangle 3"/>
          <p:cNvSpPr>
            <a:spLocks noGrp="1" noChangeArrowheads="1"/>
          </p:cNvSpPr>
          <p:nvPr>
            <p:ph type="subTitle" idx="1" hasCustomPrompt="1"/>
          </p:nvPr>
        </p:nvSpPr>
        <p:spPr>
          <a:xfrm>
            <a:off x="1691680" y="3717032"/>
            <a:ext cx="5760640" cy="431800"/>
          </a:xfrm>
        </p:spPr>
        <p:txBody>
          <a:bodyPr/>
          <a:lstStyle>
            <a:lvl1pPr marL="0" marR="0" indent="0" algn="ctr" defTabSz="914400" rtl="0" eaLnBrk="1" fontAlgn="base" latinLnBrk="0" hangingPunct="1">
              <a:lnSpc>
                <a:spcPct val="100000"/>
              </a:lnSpc>
              <a:spcBef>
                <a:spcPct val="20000"/>
              </a:spcBef>
              <a:spcAft>
                <a:spcPct val="0"/>
              </a:spcAft>
              <a:buClr>
                <a:srgbClr val="F7C765"/>
              </a:buClr>
              <a:buSzPct val="85000"/>
              <a:buFont typeface="Wingdings" pitchFamily="2" charset="2"/>
              <a:buNone/>
              <a:tabLst/>
              <a:defRPr b="0">
                <a:solidFill>
                  <a:srgbClr val="002060"/>
                </a:solidFill>
              </a:defRPr>
            </a:lvl1pPr>
          </a:lstStyle>
          <a:p>
            <a:r>
              <a:rPr lang="fr-FR" dirty="0" smtClean="0"/>
              <a:t>Lieu, date et nom de l’intervenant</a:t>
            </a:r>
            <a:endParaRPr lang="fr-FR" dirty="0"/>
          </a:p>
        </p:txBody>
      </p:sp>
      <p:sp>
        <p:nvSpPr>
          <p:cNvPr id="11" name="Titre 10"/>
          <p:cNvSpPr>
            <a:spLocks noGrp="1"/>
          </p:cNvSpPr>
          <p:nvPr>
            <p:ph type="title" hasCustomPrompt="1"/>
          </p:nvPr>
        </p:nvSpPr>
        <p:spPr>
          <a:xfrm>
            <a:off x="971600" y="2285992"/>
            <a:ext cx="7200800" cy="1143000"/>
          </a:xfrm>
        </p:spPr>
        <p:txBody>
          <a:bodyPr/>
          <a:lstStyle>
            <a:lvl1pPr algn="ctr">
              <a:defRPr>
                <a:solidFill>
                  <a:srgbClr val="002060"/>
                </a:solidFill>
              </a:defRPr>
            </a:lvl1pPr>
          </a:lstStyle>
          <a:p>
            <a:r>
              <a:rPr lang="fr-FR" dirty="0" smtClean="0"/>
              <a:t>Cliquez pour ajouter un titre</a:t>
            </a:r>
            <a:endParaRPr lang="fr-FR" dirty="0"/>
          </a:p>
        </p:txBody>
      </p:sp>
      <p:sp>
        <p:nvSpPr>
          <p:cNvPr id="16" name="Rectangle 15"/>
          <p:cNvSpPr/>
          <p:nvPr userDrawn="1"/>
        </p:nvSpPr>
        <p:spPr bwMode="auto">
          <a:xfrm>
            <a:off x="71406" y="6286520"/>
            <a:ext cx="8915400" cy="304800"/>
          </a:xfrm>
          <a:prstGeom prst="rect">
            <a:avLst/>
          </a:prstGeom>
          <a:solidFill>
            <a:srgbClr val="F7C765"/>
          </a:solidFill>
          <a:ln w="9525" cap="flat" cmpd="sng" algn="ctr">
            <a:noFill/>
            <a:prstDash val="solid"/>
            <a:round/>
            <a:headEnd type="none" w="med" len="med"/>
            <a:tailEnd type="none" w="med" len="med"/>
          </a:ln>
          <a:effectLst/>
        </p:spPr>
        <p:txBody>
          <a:bodyPr anchor="ctr"/>
          <a:lstStyle/>
          <a:p>
            <a:endParaRPr lang="fr-FR" dirty="0"/>
          </a:p>
        </p:txBody>
      </p:sp>
      <p:pic>
        <p:nvPicPr>
          <p:cNvPr id="9" name="Image 8" descr="Macintosh HD:Users:valeriecornet:Desktop:logoACPRbd.jpg"/>
          <p:cNvPicPr/>
          <p:nvPr userDrawn="1"/>
        </p:nvPicPr>
        <p:blipFill>
          <a:blip r:embed="rId3" cstate="print"/>
          <a:srcRect/>
          <a:stretch>
            <a:fillRect/>
          </a:stretch>
        </p:blipFill>
        <p:spPr bwMode="auto">
          <a:xfrm>
            <a:off x="179512" y="188640"/>
            <a:ext cx="866775" cy="771525"/>
          </a:xfrm>
          <a:prstGeom prst="rect">
            <a:avLst/>
          </a:prstGeom>
          <a:noFill/>
          <a:ln w="9525">
            <a:noFill/>
            <a:miter lim="800000"/>
            <a:headEnd/>
            <a:tailEnd/>
          </a:ln>
        </p:spPr>
      </p:pic>
    </p:spTree>
    <p:extLst>
      <p:ext uri="{BB962C8B-B14F-4D97-AF65-F5344CB8AC3E}">
        <p14:creationId xmlns:p14="http://schemas.microsoft.com/office/powerpoint/2010/main" val="138080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1000" fill="hold"/>
                                        <p:tgtEl>
                                          <p:spTgt spid="512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12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tmplLst>
          <p:tmpl lvl="1">
            <p:tnLst>
              <p:par>
                <p:cTn presetID="55" presetClass="entr" presetSubtype="0" fill="hold" nodeType="clickEffect">
                  <p:stCondLst>
                    <p:cond delay="0"/>
                  </p:stCondLst>
                  <p:childTnLst>
                    <p:set>
                      <p:cBhvr>
                        <p:cTn dur="1" fill="hold">
                          <p:stCondLst>
                            <p:cond delay="0"/>
                          </p:stCondLst>
                        </p:cTn>
                        <p:tgtEl>
                          <p:spTgt spid="5123"/>
                        </p:tgtEl>
                        <p:attrNameLst>
                          <p:attrName>style.visibility</p:attrName>
                        </p:attrNameLst>
                      </p:cBhvr>
                      <p:to>
                        <p:strVal val="visible"/>
                      </p:to>
                    </p:set>
                    <p:anim calcmode="lin" valueType="num">
                      <p:cBhvr>
                        <p:cTn dur="1000" fill="hold"/>
                        <p:tgtEl>
                          <p:spTgt spid="5123"/>
                        </p:tgtEl>
                        <p:attrNameLst>
                          <p:attrName>ppt_w</p:attrName>
                        </p:attrNameLst>
                      </p:cBhvr>
                      <p:tavLst>
                        <p:tav tm="0">
                          <p:val>
                            <p:strVal val="#ppt_w*0.70"/>
                          </p:val>
                        </p:tav>
                        <p:tav tm="100000">
                          <p:val>
                            <p:strVal val="#ppt_w"/>
                          </p:val>
                        </p:tav>
                      </p:tavLst>
                    </p:anim>
                    <p:anim calcmode="lin" valueType="num">
                      <p:cBhvr>
                        <p:cTn dur="1000" fill="hold"/>
                        <p:tgtEl>
                          <p:spTgt spid="5123"/>
                        </p:tgtEl>
                        <p:attrNameLst>
                          <p:attrName>ppt_h</p:attrName>
                        </p:attrNameLst>
                      </p:cBhvr>
                      <p:tavLst>
                        <p:tav tm="0">
                          <p:val>
                            <p:strVal val="#ppt_h"/>
                          </p:val>
                        </p:tav>
                        <p:tav tm="100000">
                          <p:val>
                            <p:strVal val="#ppt_h"/>
                          </p:val>
                        </p:tav>
                      </p:tavLst>
                    </p:anim>
                    <p:animEffect transition="in" filter="fade">
                      <p:cBhvr>
                        <p:cTn dur="1000"/>
                        <p:tgtEl>
                          <p:spTgt spid="512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re et sous titre ACP">
    <p:spTree>
      <p:nvGrpSpPr>
        <p:cNvPr id="1" name=""/>
        <p:cNvGrpSpPr/>
        <p:nvPr/>
      </p:nvGrpSpPr>
      <p:grpSpPr>
        <a:xfrm>
          <a:off x="0" y="0"/>
          <a:ext cx="0" cy="0"/>
          <a:chOff x="0" y="0"/>
          <a:chExt cx="0" cy="0"/>
        </a:xfrm>
      </p:grpSpPr>
      <p:pic>
        <p:nvPicPr>
          <p:cNvPr id="13" name="Image 5" descr="courbe.jpg"/>
          <p:cNvPicPr>
            <a:picLocks noChangeAspect="1"/>
          </p:cNvPicPr>
          <p:nvPr userDrawn="1"/>
        </p:nvPicPr>
        <p:blipFill>
          <a:blip r:embed="rId2" cstate="print"/>
          <a:srcRect/>
          <a:stretch>
            <a:fillRect/>
          </a:stretch>
        </p:blipFill>
        <p:spPr bwMode="auto">
          <a:xfrm>
            <a:off x="0" y="914400"/>
            <a:ext cx="8686800" cy="1223963"/>
          </a:xfrm>
          <a:prstGeom prst="rect">
            <a:avLst/>
          </a:prstGeom>
          <a:noFill/>
          <a:ln w="9525">
            <a:noFill/>
            <a:miter lim="800000"/>
            <a:headEnd/>
            <a:tailEnd/>
          </a:ln>
        </p:spPr>
      </p:pic>
      <p:sp>
        <p:nvSpPr>
          <p:cNvPr id="5123" name="Rectangle 3"/>
          <p:cNvSpPr>
            <a:spLocks noGrp="1" noChangeArrowheads="1"/>
          </p:cNvSpPr>
          <p:nvPr>
            <p:ph type="subTitle" idx="1" hasCustomPrompt="1"/>
          </p:nvPr>
        </p:nvSpPr>
        <p:spPr>
          <a:xfrm>
            <a:off x="1691680" y="3717032"/>
            <a:ext cx="5760640" cy="431800"/>
          </a:xfrm>
        </p:spPr>
        <p:txBody>
          <a:bodyPr/>
          <a:lstStyle>
            <a:lvl1pPr marL="0" marR="0" indent="0" algn="ctr" defTabSz="914400" rtl="0" eaLnBrk="1" fontAlgn="base" latinLnBrk="0" hangingPunct="1">
              <a:lnSpc>
                <a:spcPct val="100000"/>
              </a:lnSpc>
              <a:spcBef>
                <a:spcPct val="20000"/>
              </a:spcBef>
              <a:spcAft>
                <a:spcPct val="0"/>
              </a:spcAft>
              <a:buClr>
                <a:srgbClr val="F7C765"/>
              </a:buClr>
              <a:buSzPct val="85000"/>
              <a:buFont typeface="Wingdings" pitchFamily="2" charset="2"/>
              <a:buNone/>
              <a:tabLst/>
              <a:defRPr b="0">
                <a:solidFill>
                  <a:srgbClr val="002060"/>
                </a:solidFill>
              </a:defRPr>
            </a:lvl1pPr>
          </a:lstStyle>
          <a:p>
            <a:r>
              <a:rPr lang="fr-FR" dirty="0" smtClean="0"/>
              <a:t>Lieu, date et nom de l’intervenant</a:t>
            </a:r>
            <a:endParaRPr lang="fr-FR" dirty="0"/>
          </a:p>
        </p:txBody>
      </p:sp>
      <p:sp>
        <p:nvSpPr>
          <p:cNvPr id="11" name="Titre 10"/>
          <p:cNvSpPr>
            <a:spLocks noGrp="1"/>
          </p:cNvSpPr>
          <p:nvPr>
            <p:ph type="title" hasCustomPrompt="1"/>
          </p:nvPr>
        </p:nvSpPr>
        <p:spPr>
          <a:xfrm>
            <a:off x="971600" y="2285992"/>
            <a:ext cx="7200800" cy="1143000"/>
          </a:xfrm>
        </p:spPr>
        <p:txBody>
          <a:bodyPr/>
          <a:lstStyle>
            <a:lvl1pPr algn="ctr">
              <a:defRPr>
                <a:solidFill>
                  <a:srgbClr val="002060"/>
                </a:solidFill>
              </a:defRPr>
            </a:lvl1pPr>
          </a:lstStyle>
          <a:p>
            <a:r>
              <a:rPr lang="fr-FR" dirty="0" smtClean="0"/>
              <a:t>Cliquez pour ajouter un titre</a:t>
            </a:r>
            <a:endParaRPr lang="fr-FR" dirty="0"/>
          </a:p>
        </p:txBody>
      </p:sp>
      <p:sp>
        <p:nvSpPr>
          <p:cNvPr id="16" name="Rectangle 15"/>
          <p:cNvSpPr/>
          <p:nvPr userDrawn="1"/>
        </p:nvSpPr>
        <p:spPr bwMode="auto">
          <a:xfrm>
            <a:off x="71406" y="6286520"/>
            <a:ext cx="8915400" cy="304800"/>
          </a:xfrm>
          <a:prstGeom prst="rect">
            <a:avLst/>
          </a:prstGeom>
          <a:solidFill>
            <a:srgbClr val="F7C765"/>
          </a:solidFill>
          <a:ln w="9525" cap="flat" cmpd="sng" algn="ctr">
            <a:noFill/>
            <a:prstDash val="solid"/>
            <a:round/>
            <a:headEnd type="none" w="med" len="med"/>
            <a:tailEnd type="none" w="med" len="med"/>
          </a:ln>
          <a:effectLst/>
        </p:spPr>
        <p:txBody>
          <a:bodyPr anchor="ctr"/>
          <a:lstStyle/>
          <a:p>
            <a:endParaRPr lang="fr-FR" dirty="0"/>
          </a:p>
        </p:txBody>
      </p:sp>
      <p:pic>
        <p:nvPicPr>
          <p:cNvPr id="9" name="Image 8" descr="Macintosh HD:Users:valeriecornet:Desktop:logoACPRbd.jpg"/>
          <p:cNvPicPr/>
          <p:nvPr userDrawn="1"/>
        </p:nvPicPr>
        <p:blipFill>
          <a:blip r:embed="rId3" cstate="print"/>
          <a:srcRect/>
          <a:stretch>
            <a:fillRect/>
          </a:stretch>
        </p:blipFill>
        <p:spPr bwMode="auto">
          <a:xfrm>
            <a:off x="179512" y="188640"/>
            <a:ext cx="866775" cy="771525"/>
          </a:xfrm>
          <a:prstGeom prst="rect">
            <a:avLst/>
          </a:prstGeom>
          <a:noFill/>
          <a:ln w="9525">
            <a:noFill/>
            <a:miter lim="800000"/>
            <a:headEnd/>
            <a:tailEnd/>
          </a:ln>
        </p:spPr>
      </p:pic>
    </p:spTree>
    <p:extLst>
      <p:ext uri="{BB962C8B-B14F-4D97-AF65-F5344CB8AC3E}">
        <p14:creationId xmlns:p14="http://schemas.microsoft.com/office/powerpoint/2010/main" val="428207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1000" fill="hold"/>
                                        <p:tgtEl>
                                          <p:spTgt spid="512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12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tmplLst>
          <p:tmpl lvl="1">
            <p:tnLst>
              <p:par>
                <p:cTn presetID="55" presetClass="entr" presetSubtype="0" fill="hold" nodeType="clickEffect">
                  <p:stCondLst>
                    <p:cond delay="0"/>
                  </p:stCondLst>
                  <p:childTnLst>
                    <p:set>
                      <p:cBhvr>
                        <p:cTn dur="1" fill="hold">
                          <p:stCondLst>
                            <p:cond delay="0"/>
                          </p:stCondLst>
                        </p:cTn>
                        <p:tgtEl>
                          <p:spTgt spid="5123"/>
                        </p:tgtEl>
                        <p:attrNameLst>
                          <p:attrName>style.visibility</p:attrName>
                        </p:attrNameLst>
                      </p:cBhvr>
                      <p:to>
                        <p:strVal val="visible"/>
                      </p:to>
                    </p:set>
                    <p:anim calcmode="lin" valueType="num">
                      <p:cBhvr>
                        <p:cTn dur="1000" fill="hold"/>
                        <p:tgtEl>
                          <p:spTgt spid="5123"/>
                        </p:tgtEl>
                        <p:attrNameLst>
                          <p:attrName>ppt_w</p:attrName>
                        </p:attrNameLst>
                      </p:cBhvr>
                      <p:tavLst>
                        <p:tav tm="0">
                          <p:val>
                            <p:strVal val="#ppt_w*0.70"/>
                          </p:val>
                        </p:tav>
                        <p:tav tm="100000">
                          <p:val>
                            <p:strVal val="#ppt_w"/>
                          </p:val>
                        </p:tav>
                      </p:tavLst>
                    </p:anim>
                    <p:anim calcmode="lin" valueType="num">
                      <p:cBhvr>
                        <p:cTn dur="1000" fill="hold"/>
                        <p:tgtEl>
                          <p:spTgt spid="5123"/>
                        </p:tgtEl>
                        <p:attrNameLst>
                          <p:attrName>ppt_h</p:attrName>
                        </p:attrNameLst>
                      </p:cBhvr>
                      <p:tavLst>
                        <p:tav tm="0">
                          <p:val>
                            <p:strVal val="#ppt_h"/>
                          </p:val>
                        </p:tav>
                        <p:tav tm="100000">
                          <p:val>
                            <p:strVal val="#ppt_h"/>
                          </p:val>
                        </p:tav>
                      </p:tavLst>
                    </p:anim>
                    <p:animEffect transition="in" filter="fade">
                      <p:cBhvr>
                        <p:cTn dur="1000"/>
                        <p:tgtEl>
                          <p:spTgt spid="512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auto">
          <a:xfrm>
            <a:off x="35496" y="6286500"/>
            <a:ext cx="8928000" cy="324000"/>
          </a:xfrm>
          <a:prstGeom prst="rect">
            <a:avLst/>
          </a:prstGeom>
          <a:solidFill>
            <a:srgbClr val="F7C765"/>
          </a:solidFill>
          <a:ln w="9525" cap="flat" cmpd="sng" algn="ctr">
            <a:noFill/>
            <a:prstDash val="solid"/>
            <a:round/>
            <a:headEnd type="none" w="med" len="med"/>
            <a:tailEnd type="none" w="med" len="med"/>
          </a:ln>
          <a:effectLst/>
        </p:spPr>
        <p:txBody>
          <a:bodyPr anchor="ctr"/>
          <a:lstStyle/>
          <a:p>
            <a:pPr>
              <a:defRPr/>
            </a:pPr>
            <a:endParaRPr lang="fr-FR"/>
          </a:p>
        </p:txBody>
      </p:sp>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7" name="Espace réservé du contenu 19"/>
          <p:cNvSpPr txBox="1">
            <a:spLocks/>
          </p:cNvSpPr>
          <p:nvPr/>
        </p:nvSpPr>
        <p:spPr>
          <a:xfrm>
            <a:off x="3564483" y="6309320"/>
            <a:ext cx="2879725" cy="504056"/>
          </a:xfrm>
          <a:prstGeom prst="rect">
            <a:avLst/>
          </a:prstGeom>
        </p:spPr>
        <p:txBody>
          <a:bodyPr/>
          <a:lstStyle>
            <a:lvl1pPr>
              <a:buNone/>
              <a:defRPr kumimoji="0" lang="fr-FR" sz="1200" b="0" i="0" u="none" strike="noStrike" kern="1200" cap="none" spc="0" normalizeH="0" baseline="0" noProof="0" dirty="0" smtClean="0">
                <a:ln>
                  <a:noFill/>
                </a:ln>
                <a:solidFill>
                  <a:schemeClr val="tx1">
                    <a:tint val="75000"/>
                  </a:schemeClr>
                </a:solidFill>
                <a:effectLst/>
                <a:uLnTx/>
                <a:uFillTx/>
                <a:latin typeface="Arial" charset="0"/>
                <a:ea typeface="+mn-ea"/>
                <a:cs typeface="+mn-cs"/>
              </a:defRPr>
            </a:lvl1pPr>
            <a:lvl2pPr>
              <a:buNone/>
              <a:defRPr/>
            </a:lvl2pPr>
            <a:lvl3pPr>
              <a:buNone/>
              <a:defRPr/>
            </a:lvl3pPr>
            <a:lvl4pPr>
              <a:buNone/>
              <a:defRPr/>
            </a:lvl4pPr>
            <a:lvl5pPr>
              <a:buNone/>
              <a:defRPr/>
            </a:lvl5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200" b="0" i="0" u="none" strike="noStrike" kern="1200" cap="none" spc="0" normalizeH="0" baseline="0" noProof="0" dirty="0" smtClean="0">
              <a:ln>
                <a:noFill/>
              </a:ln>
              <a:solidFill>
                <a:srgbClr val="002060"/>
              </a:solidFill>
              <a:effectLst/>
              <a:uLnTx/>
              <a:uFillTx/>
              <a:latin typeface="Arial" charset="0"/>
              <a:ea typeface="+mn-ea"/>
              <a:cs typeface="+mn-cs"/>
            </a:endParaRPr>
          </a:p>
        </p:txBody>
      </p:sp>
      <p:sp>
        <p:nvSpPr>
          <p:cNvPr id="9" name="Espace réservé de la date 8"/>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10" name="Espace réservé du pied de page 9"/>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11" name="Espace réservé du numéro de diapositive 10"/>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0AD53-A6F2-4764-9CF9-0295F817B47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92" r:id="rId1"/>
    <p:sldLayoutId id="2147483694" r:id="rId2"/>
    <p:sldLayoutId id="2147483695" r:id="rId3"/>
    <p:sldLayoutId id="2147483703" r:id="rId4"/>
    <p:sldLayoutId id="2147483704" r:id="rId5"/>
    <p:sldLayoutId id="2147483705" r:id="rId6"/>
    <p:sldLayoutId id="2147483706" r:id="rId7"/>
    <p:sldLayoutId id="2147483707" r:id="rId8"/>
    <p:sldLayoutId id="2147483708" r:id="rId9"/>
    <p:sldLayoutId id="2147483709" r:id="rId1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acpr.banque-france.fr/solvabilite2.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eiopa.europa.eu/fileadmin/tx_dam/files/consultations/consultationpapers/CP09-13/EIOPA-13-414_Final_Report_on_CP09.pdf" TargetMode="External"/><Relationship Id="rId2" Type="http://schemas.openxmlformats.org/officeDocument/2006/relationships/hyperlink" Target="https://eiopa.europa.eu/fileadmin/tx_dam/files/publications/guidelines/ORSA/EIOPA_2013_00190000_FR_TRA.pdf" TargetMode="External"/><Relationship Id="rId1" Type="http://schemas.openxmlformats.org/officeDocument/2006/relationships/slideLayout" Target="../slideLayouts/slideLayout2.xml"/><Relationship Id="rId6" Type="http://schemas.openxmlformats.org/officeDocument/2006/relationships/hyperlink" Target="http://acpr.banque-france.fr/solvabilite2/orsa.html" TargetMode="External"/><Relationship Id="rId5" Type="http://schemas.openxmlformats.org/officeDocument/2006/relationships/hyperlink" Target="https://eiopa.europa.eu/fileadmin/tx_dam/files/consultations/consultationpapers/CP08-13/EIOPA-13-413_Final_Report_on_CP8.pdf" TargetMode="External"/><Relationship Id="rId4" Type="http://schemas.openxmlformats.org/officeDocument/2006/relationships/hyperlink" Target="https://eiopa.europa.eu/fileadmin/tx_dam/files/publications/guidelines/System_of_Governance/EIOPA_2013_00200000_FR_TRA.pdf"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4.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acpr.banque-france.fr/solvabilite2/reporting.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8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onegate.banque-france.fr/onegate" TargetMode="External"/><Relationship Id="rId2" Type="http://schemas.openxmlformats.org/officeDocument/2006/relationships/hyperlink" Target="https://onegate-test.banque-france.fr/"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acpr.banque-france.fr/solvabilite2/reporting/exercice-preparatoire-2014-en-xbrl.html" TargetMode="External"/><Relationship Id="rId2" Type="http://schemas.openxmlformats.org/officeDocument/2006/relationships/hyperlink" Target="http://acpr.banque-france.fr/solvabilite2/reporting.html" TargetMode="External"/><Relationship Id="rId1" Type="http://schemas.openxmlformats.org/officeDocument/2006/relationships/slideLayout" Target="../slideLayouts/slideLayout2.xml"/><Relationship Id="rId4" Type="http://schemas.openxmlformats.org/officeDocument/2006/relationships/hyperlink" Target="mailto:support-s2-assurances@acpr.banque-france.fr" TargetMode="Externa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6632"/>
            <a:ext cx="9144000" cy="6546296"/>
          </a:xfrm>
          <a:prstGeom prst="rect">
            <a:avLst/>
          </a:prstGeom>
        </p:spPr>
      </p:pic>
    </p:spTree>
    <p:extLst>
      <p:ext uri="{BB962C8B-B14F-4D97-AF65-F5344CB8AC3E}">
        <p14:creationId xmlns:p14="http://schemas.microsoft.com/office/powerpoint/2010/main" val="23346739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27384"/>
            <a:ext cx="8072462" cy="785818"/>
          </a:xfrm>
        </p:spPr>
        <p:txBody>
          <a:bodyPr/>
          <a:lstStyle/>
          <a:p>
            <a:r>
              <a:rPr lang="fr-FR" sz="2400" dirty="0"/>
              <a:t>Les différents niveaux de textes </a:t>
            </a:r>
            <a:r>
              <a:rPr lang="fr-FR" sz="2400" dirty="0" smtClean="0"/>
              <a:t>réglementaires</a:t>
            </a:r>
            <a:br>
              <a:rPr lang="fr-FR" sz="2400" dirty="0" smtClean="0"/>
            </a:br>
            <a:r>
              <a:rPr lang="fr-FR" sz="2400" i="1" dirty="0" smtClean="0"/>
              <a:t>En conclusion</a:t>
            </a:r>
            <a:endParaRPr lang="fr-FR" sz="2400" i="1" dirty="0"/>
          </a:p>
        </p:txBody>
      </p:sp>
      <p:sp>
        <p:nvSpPr>
          <p:cNvPr id="20" name="Espace réservé du contenu 4"/>
          <p:cNvSpPr txBox="1">
            <a:spLocks/>
          </p:cNvSpPr>
          <p:nvPr/>
        </p:nvSpPr>
        <p:spPr>
          <a:xfrm>
            <a:off x="1128856" y="1412776"/>
            <a:ext cx="7984617" cy="4320480"/>
          </a:xfrm>
          <a:prstGeom prst="rect">
            <a:avLst/>
          </a:prstGeom>
        </p:spPr>
        <p:txBody>
          <a:bodyPr vert="horz" lIns="91440" tIns="45720" rIns="91440" bIns="45720" rtlCol="0">
            <a:normAutofit/>
          </a:bodyPr>
          <a:lstStyle>
            <a:lvl1pPr marL="266700" indent="-266700" algn="l" defTabSz="914400" rtl="0" eaLnBrk="1" latinLnBrk="0" hangingPunct="1">
              <a:spcBef>
                <a:spcPct val="20000"/>
              </a:spcBef>
              <a:buClr>
                <a:srgbClr val="F7C765"/>
              </a:buClr>
              <a:buFont typeface="Wingdings" pitchFamily="2" charset="2"/>
              <a:buChar char="q"/>
              <a:defRPr sz="2400" b="1" kern="1200">
                <a:solidFill>
                  <a:srgbClr val="002060"/>
                </a:solidFill>
                <a:latin typeface="Arial" pitchFamily="34" charset="0"/>
                <a:ea typeface="+mn-ea"/>
                <a:cs typeface="Arial" pitchFamily="34" charset="0"/>
              </a:defRPr>
            </a:lvl1pPr>
            <a:lvl2pPr marL="901700" marR="0" indent="-366713" algn="l" defTabSz="914400" rtl="0" eaLnBrk="1" fontAlgn="auto" latinLnBrk="0" hangingPunct="1">
              <a:lnSpc>
                <a:spcPct val="100000"/>
              </a:lnSpc>
              <a:spcBef>
                <a:spcPct val="20000"/>
              </a:spcBef>
              <a:spcAft>
                <a:spcPts val="0"/>
              </a:spcAft>
              <a:buClr>
                <a:srgbClr val="F7C765"/>
              </a:buClr>
              <a:buSzTx/>
              <a:buFont typeface="Wingdings" pitchFamily="2" charset="2"/>
              <a:buChar char="§"/>
              <a:tabLst/>
              <a:defRPr sz="2000" b="0" kern="1200">
                <a:solidFill>
                  <a:srgbClr val="002060"/>
                </a:solidFill>
                <a:latin typeface="Arial" pitchFamily="34" charset="0"/>
                <a:ea typeface="+mn-ea"/>
                <a:cs typeface="Arial" pitchFamily="34" charset="0"/>
              </a:defRPr>
            </a:lvl2pPr>
            <a:lvl3pPr marL="1257300" marR="0" indent="-354013" algn="l" defTabSz="914400" rtl="0" eaLnBrk="1" fontAlgn="auto" latinLnBrk="0" hangingPunct="1">
              <a:lnSpc>
                <a:spcPct val="100000"/>
              </a:lnSpc>
              <a:spcBef>
                <a:spcPct val="20000"/>
              </a:spcBef>
              <a:spcAft>
                <a:spcPts val="0"/>
              </a:spcAft>
              <a:buClr>
                <a:srgbClr val="F7C765"/>
              </a:buClr>
              <a:buSzTx/>
              <a:buFont typeface="Wingdings" pitchFamily="2" charset="2"/>
              <a:buChar char="§"/>
              <a:tabLst/>
              <a:defRPr sz="2000" b="0" kern="1200">
                <a:solidFill>
                  <a:srgbClr val="002060"/>
                </a:solidFill>
                <a:latin typeface="+mn-lt"/>
                <a:ea typeface="+mn-ea"/>
                <a:cs typeface="+mn-cs"/>
              </a:defRPr>
            </a:lvl3pPr>
            <a:lvl4pPr marL="1612900" indent="-354013" algn="l" defTabSz="914400" rtl="0" eaLnBrk="1" latinLnBrk="0" hangingPunct="1">
              <a:spcBef>
                <a:spcPct val="20000"/>
              </a:spcBef>
              <a:buClr>
                <a:srgbClr val="F7C765"/>
              </a:buClr>
              <a:buFont typeface="Wingdings" pitchFamily="2" charset="2"/>
              <a:buChar char="§"/>
              <a:defRPr sz="2000" b="0" kern="1200">
                <a:solidFill>
                  <a:srgbClr val="002060"/>
                </a:solidFill>
                <a:latin typeface="+mn-lt"/>
                <a:ea typeface="+mn-ea"/>
                <a:cs typeface="+mn-cs"/>
              </a:defRPr>
            </a:lvl4pPr>
            <a:lvl5pPr marL="1968500" indent="-354013" algn="l" defTabSz="914400" rtl="0" eaLnBrk="1" latinLnBrk="0" hangingPunct="1">
              <a:spcBef>
                <a:spcPct val="20000"/>
              </a:spcBef>
              <a:buClr>
                <a:srgbClr val="F7C765"/>
              </a:buClr>
              <a:buFont typeface="Wingdings" pitchFamily="2" charset="2"/>
              <a:buChar char="§"/>
              <a:defRPr sz="2000" b="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5600" indent="-355600" algn="just"/>
            <a:r>
              <a:rPr lang="fr-FR" dirty="0" smtClean="0"/>
              <a:t>2 niveaux, 4 types de textes</a:t>
            </a:r>
          </a:p>
          <a:p>
            <a:pPr marL="355600" indent="-355600" algn="just"/>
            <a:endParaRPr lang="fr-FR" dirty="0" smtClean="0">
              <a:solidFill>
                <a:srgbClr val="0E4090"/>
              </a:solidFill>
            </a:endParaRPr>
          </a:p>
          <a:p>
            <a:pPr marL="990600" lvl="1" indent="-355600" algn="just"/>
            <a:r>
              <a:rPr lang="fr-FR" b="1" i="1" dirty="0" smtClean="0"/>
              <a:t>Niveau 2</a:t>
            </a:r>
          </a:p>
          <a:p>
            <a:pPr marL="1346200" lvl="2" indent="-355600" algn="just">
              <a:buFont typeface="Arial" panose="020B0604020202020204" pitchFamily="34" charset="0"/>
              <a:buChar char="•"/>
            </a:pPr>
            <a:r>
              <a:rPr lang="fr-FR" dirty="0" smtClean="0">
                <a:latin typeface="Arial" panose="020B0604020202020204" pitchFamily="34" charset="0"/>
                <a:cs typeface="Arial" panose="020B0604020202020204" pitchFamily="34" charset="0"/>
              </a:rPr>
              <a:t>Les actes délégués</a:t>
            </a:r>
          </a:p>
          <a:p>
            <a:pPr marL="1346200" lvl="2" indent="-355600" algn="just">
              <a:buFont typeface="Arial" panose="020B0604020202020204" pitchFamily="34" charset="0"/>
              <a:buChar char="•"/>
            </a:pPr>
            <a:r>
              <a:rPr lang="fr-FR" dirty="0" smtClean="0">
                <a:latin typeface="Arial" panose="020B0604020202020204" pitchFamily="34" charset="0"/>
                <a:cs typeface="Arial" panose="020B0604020202020204" pitchFamily="34" charset="0"/>
              </a:rPr>
              <a:t>Les normes techniques de réglementation</a:t>
            </a:r>
          </a:p>
          <a:p>
            <a:pPr marL="990600" lvl="1" indent="-355600" algn="just"/>
            <a:endParaRPr lang="fr-FR" b="1" i="1" dirty="0" smtClean="0">
              <a:solidFill>
                <a:srgbClr val="0E4090"/>
              </a:solidFill>
            </a:endParaRPr>
          </a:p>
          <a:p>
            <a:pPr marL="990600" lvl="1" indent="-355600" algn="just"/>
            <a:r>
              <a:rPr lang="fr-FR" b="1" i="1" dirty="0" smtClean="0"/>
              <a:t>Niveau 3</a:t>
            </a:r>
          </a:p>
          <a:p>
            <a:pPr marL="1346200" lvl="2" indent="-355600" algn="just">
              <a:buFont typeface="Arial" panose="020B0604020202020204" pitchFamily="34" charset="0"/>
              <a:buChar char="•"/>
            </a:pPr>
            <a:r>
              <a:rPr lang="fr-FR" dirty="0" smtClean="0">
                <a:latin typeface="Arial" panose="020B0604020202020204" pitchFamily="34" charset="0"/>
                <a:cs typeface="Arial" panose="020B0604020202020204" pitchFamily="34" charset="0"/>
              </a:rPr>
              <a:t>Les normes techniques d’exécution</a:t>
            </a:r>
          </a:p>
          <a:p>
            <a:pPr marL="1346200" lvl="2" indent="-355600" algn="just">
              <a:buFont typeface="Arial" panose="020B0604020202020204" pitchFamily="34" charset="0"/>
              <a:buChar char="•"/>
            </a:pPr>
            <a:r>
              <a:rPr lang="fr-FR" dirty="0" smtClean="0">
                <a:latin typeface="Arial" panose="020B0604020202020204" pitchFamily="34" charset="0"/>
                <a:cs typeface="Arial" panose="020B0604020202020204" pitchFamily="34" charset="0"/>
              </a:rPr>
              <a:t>Les orientations  et recommandations</a:t>
            </a:r>
          </a:p>
          <a:p>
            <a:pPr lvl="1" algn="just"/>
            <a:endParaRPr lang="fr-FR" sz="2800" dirty="0" smtClean="0"/>
          </a:p>
        </p:txBody>
      </p:sp>
      <p:sp>
        <p:nvSpPr>
          <p:cNvPr id="6" name="ZoneTexte 5"/>
          <p:cNvSpPr txBox="1"/>
          <p:nvPr/>
        </p:nvSpPr>
        <p:spPr>
          <a:xfrm>
            <a:off x="7380312" y="3343246"/>
            <a:ext cx="1584176" cy="584775"/>
          </a:xfrm>
          <a:prstGeom prst="rect">
            <a:avLst/>
          </a:prstGeom>
          <a:noFill/>
        </p:spPr>
        <p:txBody>
          <a:bodyPr wrap="square" rtlCol="0">
            <a:spAutoFit/>
          </a:bodyPr>
          <a:lstStyle/>
          <a:p>
            <a:pPr algn="r"/>
            <a:r>
              <a:rPr lang="fr-FR" sz="1600" b="1" i="1" dirty="0">
                <a:solidFill>
                  <a:srgbClr val="002060"/>
                </a:solidFill>
              </a:rPr>
              <a:t>d</a:t>
            </a:r>
            <a:r>
              <a:rPr lang="fr-FR" sz="1600" b="1" i="1" dirty="0" smtClean="0">
                <a:solidFill>
                  <a:srgbClr val="002060"/>
                </a:solidFill>
              </a:rPr>
              <a:t>’application directe</a:t>
            </a:r>
            <a:endParaRPr lang="fr-FR" sz="1600" b="1" i="1" dirty="0">
              <a:solidFill>
                <a:srgbClr val="002060"/>
              </a:solidFill>
            </a:endParaRPr>
          </a:p>
        </p:txBody>
      </p:sp>
      <p:grpSp>
        <p:nvGrpSpPr>
          <p:cNvPr id="3" name="Groupe 16"/>
          <p:cNvGrpSpPr/>
          <p:nvPr/>
        </p:nvGrpSpPr>
        <p:grpSpPr>
          <a:xfrm>
            <a:off x="3455679" y="2636912"/>
            <a:ext cx="4072924" cy="1872208"/>
            <a:chOff x="2915816" y="2204864"/>
            <a:chExt cx="3771567" cy="1368152"/>
          </a:xfrm>
        </p:grpSpPr>
        <p:sp>
          <p:nvSpPr>
            <p:cNvPr id="5" name="Accolade fermante 4"/>
            <p:cNvSpPr/>
            <p:nvPr/>
          </p:nvSpPr>
          <p:spPr>
            <a:xfrm>
              <a:off x="6243903" y="2204864"/>
              <a:ext cx="443480" cy="1368152"/>
            </a:xfrm>
            <a:prstGeom prst="rightBrace">
              <a:avLst>
                <a:gd name="adj1" fmla="val 8333"/>
                <a:gd name="adj2" fmla="val 4913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8" name="Connecteur droit 7"/>
            <p:cNvCxnSpPr/>
            <p:nvPr/>
          </p:nvCxnSpPr>
          <p:spPr>
            <a:xfrm flipH="1">
              <a:off x="2915816" y="2204864"/>
              <a:ext cx="3328087"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H="1">
              <a:off x="3059832" y="3573016"/>
              <a:ext cx="3184071"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grpSp>
        <p:nvGrpSpPr>
          <p:cNvPr id="7" name="Groupe 20"/>
          <p:cNvGrpSpPr/>
          <p:nvPr/>
        </p:nvGrpSpPr>
        <p:grpSpPr>
          <a:xfrm>
            <a:off x="1272873" y="3068960"/>
            <a:ext cx="4955311" cy="2016224"/>
            <a:chOff x="1128857" y="2564904"/>
            <a:chExt cx="3621727" cy="1494918"/>
          </a:xfrm>
        </p:grpSpPr>
        <p:sp>
          <p:nvSpPr>
            <p:cNvPr id="16" name="Accolade ouvrante 15"/>
            <p:cNvSpPr/>
            <p:nvPr/>
          </p:nvSpPr>
          <p:spPr>
            <a:xfrm>
              <a:off x="1128857" y="2564904"/>
              <a:ext cx="293640" cy="1493518"/>
            </a:xfrm>
            <a:prstGeom prst="leftBrace">
              <a:avLst>
                <a:gd name="adj1" fmla="val 8333"/>
                <a:gd name="adj2" fmla="val 49323"/>
              </a:avLst>
            </a:prstGeom>
            <a:ln>
              <a:solidFill>
                <a:srgbClr val="FF87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FFC000"/>
                </a:solidFill>
              </a:endParaRPr>
            </a:p>
          </p:txBody>
        </p:sp>
        <p:cxnSp>
          <p:nvCxnSpPr>
            <p:cNvPr id="33" name="Connecteur droit 32"/>
            <p:cNvCxnSpPr/>
            <p:nvPr/>
          </p:nvCxnSpPr>
          <p:spPr>
            <a:xfrm flipH="1">
              <a:off x="1422497" y="2564904"/>
              <a:ext cx="3328087"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flipH="1">
              <a:off x="1395788" y="4059822"/>
              <a:ext cx="3328087"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grpSp>
      <p:sp>
        <p:nvSpPr>
          <p:cNvPr id="37" name="ZoneTexte 36"/>
          <p:cNvSpPr txBox="1"/>
          <p:nvPr/>
        </p:nvSpPr>
        <p:spPr>
          <a:xfrm>
            <a:off x="-36512" y="3711732"/>
            <a:ext cx="1440160" cy="584775"/>
          </a:xfrm>
          <a:prstGeom prst="rect">
            <a:avLst/>
          </a:prstGeom>
          <a:noFill/>
        </p:spPr>
        <p:txBody>
          <a:bodyPr wrap="square" rtlCol="0">
            <a:spAutoFit/>
          </a:bodyPr>
          <a:lstStyle/>
          <a:p>
            <a:pPr algn="ctr"/>
            <a:r>
              <a:rPr lang="fr-FR" sz="1600" b="1" i="1" dirty="0" smtClean="0">
                <a:solidFill>
                  <a:srgbClr val="FF8700"/>
                </a:solidFill>
              </a:rPr>
              <a:t>Consultation publique</a:t>
            </a:r>
            <a:endParaRPr lang="fr-FR" sz="1600" b="1" i="1" dirty="0">
              <a:solidFill>
                <a:srgbClr val="FF8700"/>
              </a:solidFill>
            </a:endParaRPr>
          </a:p>
        </p:txBody>
      </p:sp>
      <p:sp>
        <p:nvSpPr>
          <p:cNvPr id="14"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15"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Tree>
    <p:extLst>
      <p:ext uri="{BB962C8B-B14F-4D97-AF65-F5344CB8AC3E}">
        <p14:creationId xmlns:p14="http://schemas.microsoft.com/office/powerpoint/2010/main" val="3438564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27384"/>
            <a:ext cx="8072462" cy="936104"/>
          </a:xfrm>
        </p:spPr>
        <p:txBody>
          <a:bodyPr/>
          <a:lstStyle/>
          <a:p>
            <a:r>
              <a:rPr lang="fr-FR" sz="2600" dirty="0" smtClean="0"/>
              <a:t>Le calendrier des consultations publiques</a:t>
            </a:r>
            <a:endParaRPr lang="fr-FR" sz="2600" dirty="0"/>
          </a:p>
        </p:txBody>
      </p:sp>
      <p:sp>
        <p:nvSpPr>
          <p:cNvPr id="7" name="Flèche droite 6"/>
          <p:cNvSpPr/>
          <p:nvPr/>
        </p:nvSpPr>
        <p:spPr>
          <a:xfrm>
            <a:off x="655303" y="1098469"/>
            <a:ext cx="8375870" cy="4968552"/>
          </a:xfrm>
          <a:prstGeom prst="rightArrow">
            <a:avLst>
              <a:gd name="adj1" fmla="val 50000"/>
              <a:gd name="adj2" fmla="val 20464"/>
            </a:avLst>
          </a:prstGeom>
          <a:solidFill>
            <a:schemeClr val="tx2">
              <a:lumMod val="20000"/>
              <a:lumOff val="80000"/>
            </a:schemeClr>
          </a:solidFill>
          <a:ln>
            <a:no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3" name="Rectangle à coins arrondis 12"/>
          <p:cNvSpPr/>
          <p:nvPr/>
        </p:nvSpPr>
        <p:spPr>
          <a:xfrm>
            <a:off x="76798" y="2451826"/>
            <a:ext cx="534762" cy="50405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00" dirty="0" smtClean="0">
                <a:solidFill>
                  <a:schemeClr val="bg1"/>
                </a:solidFill>
                <a:latin typeface="Arial" panose="020B0604020202020204" pitchFamily="34" charset="0"/>
                <a:cs typeface="Arial" panose="020B0604020202020204" pitchFamily="34" charset="0"/>
              </a:rPr>
              <a:t>ITS</a:t>
            </a:r>
          </a:p>
          <a:p>
            <a:pPr algn="ctr"/>
            <a:r>
              <a:rPr lang="fr-FR" sz="1000" dirty="0" smtClean="0">
                <a:solidFill>
                  <a:schemeClr val="bg1"/>
                </a:solidFill>
                <a:latin typeface="Arial" panose="020B0604020202020204" pitchFamily="34" charset="0"/>
                <a:cs typeface="Arial" panose="020B0604020202020204" pitchFamily="34" charset="0"/>
              </a:rPr>
              <a:t>Set 1</a:t>
            </a:r>
            <a:endParaRPr lang="fr-FR" sz="1000" dirty="0">
              <a:solidFill>
                <a:schemeClr val="bg1"/>
              </a:solidFill>
              <a:latin typeface="Arial" panose="020B0604020202020204" pitchFamily="34" charset="0"/>
              <a:cs typeface="Arial" panose="020B0604020202020204" pitchFamily="34" charset="0"/>
            </a:endParaRPr>
          </a:p>
        </p:txBody>
      </p:sp>
      <p:sp>
        <p:nvSpPr>
          <p:cNvPr id="16" name="Rectangle à coins arrondis 15"/>
          <p:cNvSpPr/>
          <p:nvPr/>
        </p:nvSpPr>
        <p:spPr>
          <a:xfrm>
            <a:off x="76798" y="3078690"/>
            <a:ext cx="534762" cy="50405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00" dirty="0" smtClean="0">
                <a:solidFill>
                  <a:schemeClr val="bg1"/>
                </a:solidFill>
                <a:latin typeface="Arial" panose="020B0604020202020204" pitchFamily="34" charset="0"/>
                <a:cs typeface="Arial" panose="020B0604020202020204" pitchFamily="34" charset="0"/>
              </a:rPr>
              <a:t>GL </a:t>
            </a:r>
          </a:p>
          <a:p>
            <a:pPr algn="ctr"/>
            <a:r>
              <a:rPr lang="fr-FR" sz="1000" dirty="0" smtClean="0">
                <a:solidFill>
                  <a:schemeClr val="bg1"/>
                </a:solidFill>
                <a:latin typeface="Arial" panose="020B0604020202020204" pitchFamily="34" charset="0"/>
                <a:cs typeface="Arial" panose="020B0604020202020204" pitchFamily="34" charset="0"/>
              </a:rPr>
              <a:t>Set 1</a:t>
            </a:r>
            <a:endParaRPr lang="fr-FR" sz="1000" dirty="0">
              <a:solidFill>
                <a:schemeClr val="bg1"/>
              </a:solidFill>
              <a:latin typeface="Arial" panose="020B0604020202020204" pitchFamily="34" charset="0"/>
              <a:cs typeface="Arial" panose="020B0604020202020204" pitchFamily="34" charset="0"/>
            </a:endParaRPr>
          </a:p>
        </p:txBody>
      </p:sp>
      <p:sp>
        <p:nvSpPr>
          <p:cNvPr id="17" name="Rectangle à coins arrondis 16"/>
          <p:cNvSpPr/>
          <p:nvPr/>
        </p:nvSpPr>
        <p:spPr>
          <a:xfrm>
            <a:off x="76798" y="3718254"/>
            <a:ext cx="534762" cy="50405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00" dirty="0" smtClean="0">
                <a:solidFill>
                  <a:schemeClr val="bg1"/>
                </a:solidFill>
                <a:latin typeface="Arial" panose="020B0604020202020204" pitchFamily="34" charset="0"/>
                <a:cs typeface="Arial" panose="020B0604020202020204" pitchFamily="34" charset="0"/>
              </a:rPr>
              <a:t>ITS</a:t>
            </a:r>
          </a:p>
          <a:p>
            <a:pPr algn="ctr"/>
            <a:r>
              <a:rPr lang="fr-FR" sz="1000" dirty="0" smtClean="0">
                <a:solidFill>
                  <a:schemeClr val="bg1"/>
                </a:solidFill>
                <a:latin typeface="Arial" panose="020B0604020202020204" pitchFamily="34" charset="0"/>
                <a:cs typeface="Arial" panose="020B0604020202020204" pitchFamily="34" charset="0"/>
              </a:rPr>
              <a:t>Set 2</a:t>
            </a:r>
            <a:endParaRPr lang="fr-FR" sz="1000" dirty="0">
              <a:solidFill>
                <a:schemeClr val="bg1"/>
              </a:solidFill>
              <a:latin typeface="Arial" panose="020B0604020202020204" pitchFamily="34" charset="0"/>
              <a:cs typeface="Arial" panose="020B0604020202020204" pitchFamily="34" charset="0"/>
            </a:endParaRPr>
          </a:p>
        </p:txBody>
      </p:sp>
      <p:sp>
        <p:nvSpPr>
          <p:cNvPr id="26" name="Rectangle à coins arrondis 25"/>
          <p:cNvSpPr/>
          <p:nvPr/>
        </p:nvSpPr>
        <p:spPr>
          <a:xfrm>
            <a:off x="4175145" y="3086633"/>
            <a:ext cx="698814" cy="504056"/>
          </a:xfrm>
          <a:prstGeom prst="roundRect">
            <a:avLst/>
          </a:prstGeom>
          <a:solidFill>
            <a:srgbClr val="0E4090">
              <a:alpha val="0"/>
            </a:srgb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00" b="1" i="1" dirty="0" err="1" smtClean="0">
                <a:solidFill>
                  <a:srgbClr val="002060"/>
                </a:solidFill>
                <a:latin typeface="Arial" panose="020B0604020202020204" pitchFamily="34" charset="0"/>
                <a:cs typeface="Arial" panose="020B0604020202020204" pitchFamily="34" charset="0"/>
              </a:rPr>
              <a:t>Comply</a:t>
            </a:r>
            <a:r>
              <a:rPr lang="fr-FR" sz="1000" b="1" i="1" dirty="0" smtClean="0">
                <a:solidFill>
                  <a:srgbClr val="002060"/>
                </a:solidFill>
                <a:latin typeface="Arial" panose="020B0604020202020204" pitchFamily="34" charset="0"/>
                <a:cs typeface="Arial" panose="020B0604020202020204" pitchFamily="34" charset="0"/>
              </a:rPr>
              <a:t> or </a:t>
            </a:r>
            <a:r>
              <a:rPr lang="fr-FR" sz="1000" b="1" i="1" dirty="0" err="1" smtClean="0">
                <a:solidFill>
                  <a:srgbClr val="002060"/>
                </a:solidFill>
                <a:latin typeface="Arial" panose="020B0604020202020204" pitchFamily="34" charset="0"/>
                <a:cs typeface="Arial" panose="020B0604020202020204" pitchFamily="34" charset="0"/>
              </a:rPr>
              <a:t>explain</a:t>
            </a:r>
            <a:endParaRPr lang="fr-FR" sz="1000" b="1" i="1" dirty="0">
              <a:solidFill>
                <a:srgbClr val="002060"/>
              </a:solidFill>
              <a:latin typeface="Arial" panose="020B0604020202020204" pitchFamily="34" charset="0"/>
              <a:cs typeface="Arial" panose="020B0604020202020204" pitchFamily="34" charset="0"/>
            </a:endParaRPr>
          </a:p>
        </p:txBody>
      </p:sp>
      <p:sp>
        <p:nvSpPr>
          <p:cNvPr id="50" name="Rectangle à coins arrondis 49"/>
          <p:cNvSpPr/>
          <p:nvPr/>
        </p:nvSpPr>
        <p:spPr>
          <a:xfrm>
            <a:off x="87906" y="4252035"/>
            <a:ext cx="534762" cy="50405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00" dirty="0" smtClean="0">
                <a:solidFill>
                  <a:schemeClr val="bg1"/>
                </a:solidFill>
                <a:latin typeface="Arial" panose="020B0604020202020204" pitchFamily="34" charset="0"/>
                <a:cs typeface="Arial" panose="020B0604020202020204" pitchFamily="34" charset="0"/>
              </a:rPr>
              <a:t>GL</a:t>
            </a:r>
          </a:p>
          <a:p>
            <a:pPr algn="ctr"/>
            <a:r>
              <a:rPr lang="fr-FR" sz="1000" dirty="0" smtClean="0">
                <a:solidFill>
                  <a:schemeClr val="bg1"/>
                </a:solidFill>
                <a:latin typeface="Arial" panose="020B0604020202020204" pitchFamily="34" charset="0"/>
                <a:cs typeface="Arial" panose="020B0604020202020204" pitchFamily="34" charset="0"/>
              </a:rPr>
              <a:t>Set 2</a:t>
            </a:r>
            <a:endParaRPr lang="fr-FR" sz="1000" dirty="0">
              <a:solidFill>
                <a:schemeClr val="bg1"/>
              </a:solidFill>
              <a:latin typeface="Arial" panose="020B0604020202020204" pitchFamily="34" charset="0"/>
              <a:cs typeface="Arial" panose="020B0604020202020204" pitchFamily="34" charset="0"/>
            </a:endParaRPr>
          </a:p>
        </p:txBody>
      </p:sp>
      <p:sp>
        <p:nvSpPr>
          <p:cNvPr id="18" name="Rectangle à coins arrondis 17"/>
          <p:cNvSpPr/>
          <p:nvPr/>
        </p:nvSpPr>
        <p:spPr>
          <a:xfrm>
            <a:off x="660627" y="2451826"/>
            <a:ext cx="1031054" cy="504056"/>
          </a:xfrm>
          <a:prstGeom prst="roundRect">
            <a:avLst/>
          </a:prstGeom>
          <a:solidFill>
            <a:schemeClr val="bg1">
              <a:lumMod val="85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00" dirty="0" smtClean="0">
                <a:solidFill>
                  <a:srgbClr val="002060"/>
                </a:solidFill>
                <a:latin typeface="Arial" panose="020B0604020202020204" pitchFamily="34" charset="0"/>
                <a:cs typeface="Arial" panose="020B0604020202020204" pitchFamily="34" charset="0"/>
              </a:rPr>
              <a:t>Consultation publique</a:t>
            </a:r>
            <a:endParaRPr lang="fr-FR" sz="1000" dirty="0">
              <a:solidFill>
                <a:srgbClr val="002060"/>
              </a:solidFill>
              <a:latin typeface="Arial" panose="020B0604020202020204" pitchFamily="34" charset="0"/>
              <a:cs typeface="Arial" panose="020B060402020202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3423205675"/>
              </p:ext>
            </p:extLst>
          </p:nvPr>
        </p:nvGraphicFramePr>
        <p:xfrm>
          <a:off x="660631" y="1556792"/>
          <a:ext cx="7349370" cy="741680"/>
        </p:xfrm>
        <a:graphic>
          <a:graphicData uri="http://schemas.openxmlformats.org/drawingml/2006/table">
            <a:tbl>
              <a:tblPr firstRow="1" bandRow="1">
                <a:tableStyleId>{5C22544A-7EE6-4342-B048-85BDC9FD1C3A}</a:tableStyleId>
              </a:tblPr>
              <a:tblGrid>
                <a:gridCol w="349970"/>
                <a:gridCol w="349970"/>
                <a:gridCol w="349970"/>
                <a:gridCol w="349970"/>
                <a:gridCol w="349970"/>
                <a:gridCol w="349970"/>
                <a:gridCol w="349970"/>
                <a:gridCol w="349970"/>
                <a:gridCol w="349970"/>
                <a:gridCol w="349970"/>
                <a:gridCol w="349970"/>
                <a:gridCol w="349970"/>
                <a:gridCol w="349970"/>
                <a:gridCol w="349970"/>
                <a:gridCol w="349970"/>
                <a:gridCol w="349970"/>
                <a:gridCol w="349970"/>
                <a:gridCol w="349970"/>
                <a:gridCol w="349970"/>
                <a:gridCol w="349970"/>
                <a:gridCol w="349970"/>
              </a:tblGrid>
              <a:tr h="370840">
                <a:tc gridSpan="9">
                  <a:txBody>
                    <a:bodyPr/>
                    <a:lstStyle/>
                    <a:p>
                      <a:pPr algn="ctr"/>
                      <a:r>
                        <a:rPr lang="fr-FR" sz="1400" dirty="0" smtClean="0"/>
                        <a:t>2014</a:t>
                      </a:r>
                      <a:endParaRPr lang="fr-FR" sz="1400"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gridSpan="12">
                  <a:txBody>
                    <a:bodyPr/>
                    <a:lstStyle/>
                    <a:p>
                      <a:pPr algn="ctr"/>
                      <a:r>
                        <a:rPr lang="fr-FR" sz="1400" dirty="0" smtClean="0"/>
                        <a:t>2015</a:t>
                      </a:r>
                      <a:endParaRPr lang="fr-FR" sz="1400"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70840">
                <a:tc>
                  <a:txBody>
                    <a:bodyPr/>
                    <a:lstStyle/>
                    <a:p>
                      <a:r>
                        <a:rPr lang="fr-FR" sz="1000" b="1" dirty="0" smtClean="0"/>
                        <a:t>04</a:t>
                      </a:r>
                      <a:endParaRPr lang="fr-FR" sz="1000" b="1" dirty="0"/>
                    </a:p>
                  </a:txBody>
                  <a:tcPr/>
                </a:tc>
                <a:tc>
                  <a:txBody>
                    <a:bodyPr/>
                    <a:lstStyle/>
                    <a:p>
                      <a:r>
                        <a:rPr lang="fr-FR" sz="1000" b="1" dirty="0" smtClean="0"/>
                        <a:t>05</a:t>
                      </a:r>
                      <a:endParaRPr lang="fr-FR" sz="1000" b="1" dirty="0"/>
                    </a:p>
                  </a:txBody>
                  <a:tcPr/>
                </a:tc>
                <a:tc>
                  <a:txBody>
                    <a:bodyPr/>
                    <a:lstStyle/>
                    <a:p>
                      <a:r>
                        <a:rPr lang="fr-FR" sz="1000" b="1" dirty="0" smtClean="0"/>
                        <a:t>06</a:t>
                      </a:r>
                      <a:endParaRPr lang="fr-FR" sz="1000" b="1" dirty="0"/>
                    </a:p>
                  </a:txBody>
                  <a:tcPr/>
                </a:tc>
                <a:tc>
                  <a:txBody>
                    <a:bodyPr/>
                    <a:lstStyle/>
                    <a:p>
                      <a:r>
                        <a:rPr lang="fr-FR" sz="1000" b="1" dirty="0" smtClean="0"/>
                        <a:t>07</a:t>
                      </a:r>
                      <a:endParaRPr lang="fr-FR" sz="1000" b="1" dirty="0"/>
                    </a:p>
                  </a:txBody>
                  <a:tcPr/>
                </a:tc>
                <a:tc>
                  <a:txBody>
                    <a:bodyPr/>
                    <a:lstStyle/>
                    <a:p>
                      <a:r>
                        <a:rPr lang="fr-FR" sz="1000" b="1" dirty="0" smtClean="0"/>
                        <a:t>08</a:t>
                      </a:r>
                      <a:endParaRPr lang="fr-FR" sz="1000" b="1" dirty="0"/>
                    </a:p>
                  </a:txBody>
                  <a:tcPr/>
                </a:tc>
                <a:tc>
                  <a:txBody>
                    <a:bodyPr/>
                    <a:lstStyle/>
                    <a:p>
                      <a:r>
                        <a:rPr lang="fr-FR" sz="1000" b="1" dirty="0" smtClean="0"/>
                        <a:t>09</a:t>
                      </a:r>
                      <a:endParaRPr lang="fr-FR" sz="1000" b="1" dirty="0"/>
                    </a:p>
                  </a:txBody>
                  <a:tcPr/>
                </a:tc>
                <a:tc>
                  <a:txBody>
                    <a:bodyPr/>
                    <a:lstStyle/>
                    <a:p>
                      <a:r>
                        <a:rPr lang="fr-FR" sz="1000" b="1" dirty="0" smtClean="0"/>
                        <a:t>10</a:t>
                      </a:r>
                      <a:endParaRPr lang="fr-FR" sz="1000" b="1" dirty="0"/>
                    </a:p>
                  </a:txBody>
                  <a:tcPr/>
                </a:tc>
                <a:tc>
                  <a:txBody>
                    <a:bodyPr/>
                    <a:lstStyle/>
                    <a:p>
                      <a:r>
                        <a:rPr lang="fr-FR" sz="1000" b="1" dirty="0" smtClean="0"/>
                        <a:t>11</a:t>
                      </a:r>
                      <a:endParaRPr lang="fr-FR" sz="1000" b="1" dirty="0"/>
                    </a:p>
                  </a:txBody>
                  <a:tcPr/>
                </a:tc>
                <a:tc>
                  <a:txBody>
                    <a:bodyPr/>
                    <a:lstStyle/>
                    <a:p>
                      <a:r>
                        <a:rPr lang="fr-FR" sz="1000" b="1" dirty="0" smtClean="0"/>
                        <a:t>12</a:t>
                      </a:r>
                      <a:endParaRPr lang="fr-FR" sz="1000" b="1" dirty="0"/>
                    </a:p>
                  </a:txBody>
                  <a:tcPr/>
                </a:tc>
                <a:tc>
                  <a:txBody>
                    <a:bodyPr/>
                    <a:lstStyle/>
                    <a:p>
                      <a:r>
                        <a:rPr lang="fr-FR" sz="1000" b="1" dirty="0" smtClean="0"/>
                        <a:t>01</a:t>
                      </a:r>
                      <a:endParaRPr lang="fr-FR" sz="1000" b="1" dirty="0"/>
                    </a:p>
                  </a:txBody>
                  <a:tcPr/>
                </a:tc>
                <a:tc>
                  <a:txBody>
                    <a:bodyPr/>
                    <a:lstStyle/>
                    <a:p>
                      <a:r>
                        <a:rPr lang="fr-FR" sz="1000" b="1" dirty="0" smtClean="0"/>
                        <a:t>02</a:t>
                      </a:r>
                      <a:endParaRPr lang="fr-FR" sz="1000" b="1" dirty="0"/>
                    </a:p>
                  </a:txBody>
                  <a:tcPr/>
                </a:tc>
                <a:tc>
                  <a:txBody>
                    <a:bodyPr/>
                    <a:lstStyle/>
                    <a:p>
                      <a:r>
                        <a:rPr lang="fr-FR" sz="1000" b="1" dirty="0" smtClean="0"/>
                        <a:t>03</a:t>
                      </a:r>
                      <a:endParaRPr lang="fr-FR" sz="1000" b="1" dirty="0"/>
                    </a:p>
                  </a:txBody>
                  <a:tcPr/>
                </a:tc>
                <a:tc>
                  <a:txBody>
                    <a:bodyPr/>
                    <a:lstStyle/>
                    <a:p>
                      <a:r>
                        <a:rPr lang="fr-FR" sz="1000" b="1" dirty="0" smtClean="0"/>
                        <a:t>04</a:t>
                      </a:r>
                      <a:endParaRPr lang="fr-FR" sz="1000" b="1" dirty="0"/>
                    </a:p>
                  </a:txBody>
                  <a:tcPr/>
                </a:tc>
                <a:tc>
                  <a:txBody>
                    <a:bodyPr/>
                    <a:lstStyle/>
                    <a:p>
                      <a:r>
                        <a:rPr lang="fr-FR" sz="1000" b="1" dirty="0" smtClean="0"/>
                        <a:t>05</a:t>
                      </a:r>
                      <a:endParaRPr lang="fr-FR" sz="1000" b="1" dirty="0"/>
                    </a:p>
                  </a:txBody>
                  <a:tcPr/>
                </a:tc>
                <a:tc>
                  <a:txBody>
                    <a:bodyPr/>
                    <a:lstStyle/>
                    <a:p>
                      <a:r>
                        <a:rPr lang="fr-FR" sz="1000" b="1" dirty="0" smtClean="0"/>
                        <a:t>06</a:t>
                      </a:r>
                      <a:endParaRPr lang="fr-FR" sz="1000" b="1" dirty="0"/>
                    </a:p>
                  </a:txBody>
                  <a:tcPr/>
                </a:tc>
                <a:tc>
                  <a:txBody>
                    <a:bodyPr/>
                    <a:lstStyle/>
                    <a:p>
                      <a:r>
                        <a:rPr lang="fr-FR" sz="1000" b="1" dirty="0" smtClean="0"/>
                        <a:t>07</a:t>
                      </a:r>
                      <a:endParaRPr lang="fr-FR" sz="1000" b="1" dirty="0"/>
                    </a:p>
                  </a:txBody>
                  <a:tcPr/>
                </a:tc>
                <a:tc>
                  <a:txBody>
                    <a:bodyPr/>
                    <a:lstStyle/>
                    <a:p>
                      <a:r>
                        <a:rPr lang="fr-FR" sz="1000" b="1" dirty="0" smtClean="0"/>
                        <a:t>08</a:t>
                      </a:r>
                      <a:endParaRPr lang="fr-FR" sz="1000" b="1" dirty="0"/>
                    </a:p>
                  </a:txBody>
                  <a:tcPr/>
                </a:tc>
                <a:tc>
                  <a:txBody>
                    <a:bodyPr/>
                    <a:lstStyle/>
                    <a:p>
                      <a:r>
                        <a:rPr lang="fr-FR" sz="1000" b="1" dirty="0" smtClean="0"/>
                        <a:t>09</a:t>
                      </a:r>
                      <a:endParaRPr lang="fr-FR" sz="1000" b="1" dirty="0"/>
                    </a:p>
                  </a:txBody>
                  <a:tcPr/>
                </a:tc>
                <a:tc>
                  <a:txBody>
                    <a:bodyPr/>
                    <a:lstStyle/>
                    <a:p>
                      <a:r>
                        <a:rPr lang="fr-FR" sz="1000" b="1" dirty="0" smtClean="0"/>
                        <a:t>10</a:t>
                      </a:r>
                      <a:endParaRPr lang="fr-FR" sz="1000" b="1" dirty="0"/>
                    </a:p>
                  </a:txBody>
                  <a:tcPr/>
                </a:tc>
                <a:tc>
                  <a:txBody>
                    <a:bodyPr/>
                    <a:lstStyle/>
                    <a:p>
                      <a:r>
                        <a:rPr lang="fr-FR" sz="1000" b="1" dirty="0" smtClean="0"/>
                        <a:t>11</a:t>
                      </a:r>
                      <a:endParaRPr lang="fr-FR" sz="1000" b="1" dirty="0"/>
                    </a:p>
                  </a:txBody>
                  <a:tcPr/>
                </a:tc>
                <a:tc>
                  <a:txBody>
                    <a:bodyPr/>
                    <a:lstStyle/>
                    <a:p>
                      <a:r>
                        <a:rPr lang="fr-FR" sz="1000" b="1" dirty="0" smtClean="0"/>
                        <a:t>12</a:t>
                      </a:r>
                      <a:endParaRPr lang="fr-FR" sz="1000" b="1" dirty="0"/>
                    </a:p>
                  </a:txBody>
                  <a:tcPr/>
                </a:tc>
              </a:tr>
            </a:tbl>
          </a:graphicData>
        </a:graphic>
      </p:graphicFrame>
      <p:sp>
        <p:nvSpPr>
          <p:cNvPr id="5" name="ZoneTexte 4"/>
          <p:cNvSpPr txBox="1"/>
          <p:nvPr/>
        </p:nvSpPr>
        <p:spPr>
          <a:xfrm>
            <a:off x="128208" y="5661248"/>
            <a:ext cx="8681209" cy="577081"/>
          </a:xfrm>
          <a:prstGeom prst="rect">
            <a:avLst/>
          </a:prstGeom>
          <a:noFill/>
        </p:spPr>
        <p:txBody>
          <a:bodyPr wrap="square" rtlCol="0">
            <a:spAutoFit/>
          </a:bodyPr>
          <a:lstStyle/>
          <a:p>
            <a:r>
              <a:rPr lang="fr-FR" sz="1050" b="1" dirty="0" smtClean="0">
                <a:solidFill>
                  <a:srgbClr val="0E4090"/>
                </a:solidFill>
                <a:latin typeface="+mn-lt"/>
              </a:rPr>
              <a:t>ITS </a:t>
            </a:r>
            <a:r>
              <a:rPr lang="fr-FR" sz="1050" dirty="0" smtClean="0">
                <a:solidFill>
                  <a:srgbClr val="0E4090"/>
                </a:solidFill>
                <a:latin typeface="+mn-lt"/>
              </a:rPr>
              <a:t>: </a:t>
            </a:r>
            <a:r>
              <a:rPr lang="fr-FR" sz="1050" i="1" dirty="0" err="1" smtClean="0">
                <a:solidFill>
                  <a:srgbClr val="0E4090"/>
                </a:solidFill>
                <a:latin typeface="+mn-lt"/>
              </a:rPr>
              <a:t>Implementing</a:t>
            </a:r>
            <a:r>
              <a:rPr lang="fr-FR" sz="1050" i="1" dirty="0" smtClean="0">
                <a:solidFill>
                  <a:srgbClr val="0E4090"/>
                </a:solidFill>
                <a:latin typeface="+mn-lt"/>
              </a:rPr>
              <a:t> </a:t>
            </a:r>
            <a:r>
              <a:rPr lang="fr-FR" sz="1050" i="1" dirty="0" err="1" smtClean="0">
                <a:solidFill>
                  <a:srgbClr val="0E4090"/>
                </a:solidFill>
                <a:latin typeface="+mn-lt"/>
              </a:rPr>
              <a:t>Technical</a:t>
            </a:r>
            <a:r>
              <a:rPr lang="fr-FR" sz="1050" i="1" dirty="0" smtClean="0">
                <a:solidFill>
                  <a:srgbClr val="0E4090"/>
                </a:solidFill>
                <a:latin typeface="+mn-lt"/>
              </a:rPr>
              <a:t> Standards</a:t>
            </a:r>
            <a:r>
              <a:rPr lang="fr-FR" sz="1050" dirty="0" smtClean="0">
                <a:solidFill>
                  <a:srgbClr val="0E4090"/>
                </a:solidFill>
                <a:latin typeface="+mn-lt"/>
              </a:rPr>
              <a:t>; Normes techniques d’exécution</a:t>
            </a:r>
          </a:p>
          <a:p>
            <a:r>
              <a:rPr lang="fr-FR" sz="1050" b="1" dirty="0" smtClean="0">
                <a:solidFill>
                  <a:srgbClr val="0E4090"/>
                </a:solidFill>
                <a:latin typeface="+mn-lt"/>
              </a:rPr>
              <a:t>GL </a:t>
            </a:r>
            <a:r>
              <a:rPr lang="fr-FR" sz="1050" dirty="0" smtClean="0">
                <a:solidFill>
                  <a:srgbClr val="0E4090"/>
                </a:solidFill>
                <a:latin typeface="+mn-lt"/>
              </a:rPr>
              <a:t>: </a:t>
            </a:r>
            <a:r>
              <a:rPr lang="fr-FR" sz="1050" i="1" dirty="0" smtClean="0">
                <a:solidFill>
                  <a:srgbClr val="0E4090"/>
                </a:solidFill>
                <a:latin typeface="+mn-lt"/>
              </a:rPr>
              <a:t>guidelines</a:t>
            </a:r>
            <a:r>
              <a:rPr lang="fr-FR" sz="1050" dirty="0" smtClean="0">
                <a:solidFill>
                  <a:srgbClr val="0E4090"/>
                </a:solidFill>
                <a:latin typeface="+mn-lt"/>
              </a:rPr>
              <a:t>; Orientations et recommandations</a:t>
            </a:r>
          </a:p>
          <a:p>
            <a:r>
              <a:rPr lang="fr-FR" sz="1050" b="1" dirty="0" smtClean="0">
                <a:solidFill>
                  <a:srgbClr val="0E4090"/>
                </a:solidFill>
                <a:latin typeface="+mn-lt"/>
              </a:rPr>
              <a:t>COM </a:t>
            </a:r>
            <a:r>
              <a:rPr lang="fr-FR" sz="1050" dirty="0" smtClean="0">
                <a:solidFill>
                  <a:srgbClr val="0E4090"/>
                </a:solidFill>
                <a:latin typeface="+mn-lt"/>
              </a:rPr>
              <a:t>: Commission européenne</a:t>
            </a:r>
            <a:endParaRPr lang="fr-FR" sz="1050" dirty="0">
              <a:solidFill>
                <a:srgbClr val="0E4090"/>
              </a:solidFill>
              <a:latin typeface="+mn-lt"/>
            </a:endParaRPr>
          </a:p>
        </p:txBody>
      </p:sp>
      <p:sp>
        <p:nvSpPr>
          <p:cNvPr id="29" name="Rectangle à coins arrondis 28"/>
          <p:cNvSpPr/>
          <p:nvPr/>
        </p:nvSpPr>
        <p:spPr>
          <a:xfrm>
            <a:off x="1403648" y="3188052"/>
            <a:ext cx="1368152" cy="504056"/>
          </a:xfrm>
          <a:prstGeom prst="roundRect">
            <a:avLst/>
          </a:prstGeom>
          <a:solidFill>
            <a:schemeClr val="bg1">
              <a:lumMod val="85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00" dirty="0" smtClean="0">
                <a:solidFill>
                  <a:srgbClr val="002060"/>
                </a:solidFill>
                <a:latin typeface="Arial" panose="020B0604020202020204" pitchFamily="34" charset="0"/>
                <a:cs typeface="Arial" panose="020B0604020202020204" pitchFamily="34" charset="0"/>
              </a:rPr>
              <a:t>Consultation publique</a:t>
            </a:r>
            <a:endParaRPr lang="fr-FR" sz="1000" dirty="0">
              <a:solidFill>
                <a:srgbClr val="002060"/>
              </a:solidFill>
              <a:latin typeface="Arial" panose="020B0604020202020204" pitchFamily="34" charset="0"/>
              <a:cs typeface="Arial" panose="020B0604020202020204" pitchFamily="34" charset="0"/>
            </a:endParaRPr>
          </a:p>
        </p:txBody>
      </p:sp>
      <p:sp>
        <p:nvSpPr>
          <p:cNvPr id="31" name="Rectangle à coins arrondis 30"/>
          <p:cNvSpPr/>
          <p:nvPr/>
        </p:nvSpPr>
        <p:spPr>
          <a:xfrm>
            <a:off x="3492946" y="3694604"/>
            <a:ext cx="1031054" cy="504056"/>
          </a:xfrm>
          <a:prstGeom prst="roundRect">
            <a:avLst/>
          </a:prstGeom>
          <a:solidFill>
            <a:schemeClr val="bg1">
              <a:lumMod val="85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00" dirty="0" smtClean="0">
                <a:solidFill>
                  <a:srgbClr val="002060"/>
                </a:solidFill>
                <a:latin typeface="Arial" panose="020B0604020202020204" pitchFamily="34" charset="0"/>
                <a:cs typeface="Arial" panose="020B0604020202020204" pitchFamily="34" charset="0"/>
              </a:rPr>
              <a:t>Consultation publique</a:t>
            </a:r>
            <a:endParaRPr lang="fr-FR" sz="1000" dirty="0">
              <a:solidFill>
                <a:srgbClr val="002060"/>
              </a:solidFill>
              <a:latin typeface="Arial" panose="020B0604020202020204" pitchFamily="34" charset="0"/>
              <a:cs typeface="Arial" panose="020B0604020202020204" pitchFamily="34" charset="0"/>
            </a:endParaRPr>
          </a:p>
        </p:txBody>
      </p:sp>
      <p:sp>
        <p:nvSpPr>
          <p:cNvPr id="32" name="Rectangle à coins arrondis 31"/>
          <p:cNvSpPr/>
          <p:nvPr/>
        </p:nvSpPr>
        <p:spPr>
          <a:xfrm>
            <a:off x="3507052" y="4249539"/>
            <a:ext cx="1336186" cy="504056"/>
          </a:xfrm>
          <a:prstGeom prst="roundRect">
            <a:avLst/>
          </a:prstGeom>
          <a:solidFill>
            <a:schemeClr val="bg1">
              <a:lumMod val="85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00" dirty="0" smtClean="0">
                <a:solidFill>
                  <a:srgbClr val="002060"/>
                </a:solidFill>
                <a:latin typeface="Arial" panose="020B0604020202020204" pitchFamily="34" charset="0"/>
                <a:cs typeface="Arial" panose="020B0604020202020204" pitchFamily="34" charset="0"/>
              </a:rPr>
              <a:t>Consultation publique</a:t>
            </a:r>
            <a:endParaRPr lang="fr-FR" sz="1000" dirty="0">
              <a:solidFill>
                <a:srgbClr val="002060"/>
              </a:solidFill>
              <a:latin typeface="Arial" panose="020B0604020202020204" pitchFamily="34" charset="0"/>
              <a:cs typeface="Arial" panose="020B0604020202020204" pitchFamily="34" charset="0"/>
            </a:endParaRPr>
          </a:p>
        </p:txBody>
      </p:sp>
      <p:sp>
        <p:nvSpPr>
          <p:cNvPr id="33" name="Rectangle à coins arrondis 32"/>
          <p:cNvSpPr/>
          <p:nvPr/>
        </p:nvSpPr>
        <p:spPr>
          <a:xfrm>
            <a:off x="6238817" y="4256549"/>
            <a:ext cx="698814" cy="504056"/>
          </a:xfrm>
          <a:prstGeom prst="roundRect">
            <a:avLst/>
          </a:prstGeom>
          <a:solidFill>
            <a:srgbClr val="0E4090">
              <a:alpha val="0"/>
            </a:srgb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00" b="1" i="1" dirty="0" err="1" smtClean="0">
                <a:solidFill>
                  <a:srgbClr val="002060"/>
                </a:solidFill>
                <a:latin typeface="Arial" panose="020B0604020202020204" pitchFamily="34" charset="0"/>
                <a:cs typeface="Arial" panose="020B0604020202020204" pitchFamily="34" charset="0"/>
              </a:rPr>
              <a:t>Comply</a:t>
            </a:r>
            <a:r>
              <a:rPr lang="fr-FR" sz="1000" b="1" i="1" dirty="0" smtClean="0">
                <a:solidFill>
                  <a:srgbClr val="002060"/>
                </a:solidFill>
                <a:latin typeface="Arial" panose="020B0604020202020204" pitchFamily="34" charset="0"/>
                <a:cs typeface="Arial" panose="020B0604020202020204" pitchFamily="34" charset="0"/>
              </a:rPr>
              <a:t> or </a:t>
            </a:r>
            <a:r>
              <a:rPr lang="fr-FR" sz="1000" b="1" i="1" dirty="0" err="1" smtClean="0">
                <a:solidFill>
                  <a:srgbClr val="002060"/>
                </a:solidFill>
                <a:latin typeface="Arial" panose="020B0604020202020204" pitchFamily="34" charset="0"/>
                <a:cs typeface="Arial" panose="020B0604020202020204" pitchFamily="34" charset="0"/>
              </a:rPr>
              <a:t>explain</a:t>
            </a:r>
            <a:endParaRPr lang="fr-FR" sz="1000" b="1" i="1" dirty="0">
              <a:solidFill>
                <a:srgbClr val="002060"/>
              </a:solidFill>
              <a:latin typeface="Arial" panose="020B0604020202020204" pitchFamily="34" charset="0"/>
              <a:cs typeface="Arial" panose="020B0604020202020204" pitchFamily="34" charset="0"/>
            </a:endParaRPr>
          </a:p>
        </p:txBody>
      </p:sp>
      <p:grpSp>
        <p:nvGrpSpPr>
          <p:cNvPr id="10" name="Groupe 9"/>
          <p:cNvGrpSpPr/>
          <p:nvPr/>
        </p:nvGrpSpPr>
        <p:grpSpPr>
          <a:xfrm>
            <a:off x="2484834" y="2269883"/>
            <a:ext cx="1008112" cy="867942"/>
            <a:chOff x="-2844824" y="3330718"/>
            <a:chExt cx="1008112" cy="867942"/>
          </a:xfrm>
        </p:grpSpPr>
        <p:sp>
          <p:nvSpPr>
            <p:cNvPr id="8" name="Explosion 1 7"/>
            <p:cNvSpPr/>
            <p:nvPr/>
          </p:nvSpPr>
          <p:spPr>
            <a:xfrm>
              <a:off x="-2844824" y="3330718"/>
              <a:ext cx="1008112" cy="86794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2808820" y="3534730"/>
              <a:ext cx="972108" cy="430887"/>
            </a:xfrm>
            <a:prstGeom prst="rect">
              <a:avLst/>
            </a:prstGeom>
            <a:noFill/>
          </p:spPr>
          <p:txBody>
            <a:bodyPr wrap="square" rtlCol="0">
              <a:spAutoFit/>
            </a:bodyPr>
            <a:lstStyle/>
            <a:p>
              <a:pPr algn="ctr"/>
              <a:r>
                <a:rPr lang="fr-FR" sz="1100" b="1" dirty="0" smtClean="0">
                  <a:solidFill>
                    <a:schemeClr val="bg1"/>
                  </a:solidFill>
                  <a:latin typeface="+mn-lt"/>
                </a:rPr>
                <a:t>Soumission  à la COM</a:t>
              </a:r>
              <a:endParaRPr lang="fr-FR" sz="1100" b="1" dirty="0">
                <a:solidFill>
                  <a:schemeClr val="bg1"/>
                </a:solidFill>
                <a:latin typeface="+mn-lt"/>
              </a:endParaRPr>
            </a:p>
          </p:txBody>
        </p:sp>
      </p:grpSp>
      <p:grpSp>
        <p:nvGrpSpPr>
          <p:cNvPr id="11" name="Groupe 35"/>
          <p:cNvGrpSpPr/>
          <p:nvPr/>
        </p:nvGrpSpPr>
        <p:grpSpPr>
          <a:xfrm>
            <a:off x="5194835" y="3512661"/>
            <a:ext cx="1008112" cy="867942"/>
            <a:chOff x="-2844824" y="3330718"/>
            <a:chExt cx="1008112" cy="867942"/>
          </a:xfrm>
        </p:grpSpPr>
        <p:sp>
          <p:nvSpPr>
            <p:cNvPr id="38" name="Explosion 1 37"/>
            <p:cNvSpPr/>
            <p:nvPr/>
          </p:nvSpPr>
          <p:spPr>
            <a:xfrm>
              <a:off x="-2844824" y="3330718"/>
              <a:ext cx="1008112" cy="86794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p:cNvSpPr txBox="1"/>
            <p:nvPr/>
          </p:nvSpPr>
          <p:spPr>
            <a:xfrm>
              <a:off x="-2808820" y="3534730"/>
              <a:ext cx="972108" cy="430887"/>
            </a:xfrm>
            <a:prstGeom prst="rect">
              <a:avLst/>
            </a:prstGeom>
            <a:noFill/>
          </p:spPr>
          <p:txBody>
            <a:bodyPr wrap="square" rtlCol="0">
              <a:spAutoFit/>
            </a:bodyPr>
            <a:lstStyle/>
            <a:p>
              <a:pPr algn="ctr"/>
              <a:r>
                <a:rPr lang="fr-FR" sz="1100" b="1" dirty="0" smtClean="0">
                  <a:solidFill>
                    <a:schemeClr val="bg1"/>
                  </a:solidFill>
                  <a:latin typeface="+mn-lt"/>
                </a:rPr>
                <a:t>Soumission  à la COM</a:t>
              </a:r>
              <a:endParaRPr lang="fr-FR" sz="1100" b="1" dirty="0">
                <a:solidFill>
                  <a:schemeClr val="bg1"/>
                </a:solidFill>
                <a:latin typeface="+mn-lt"/>
              </a:endParaRPr>
            </a:p>
          </p:txBody>
        </p:sp>
      </p:grpSp>
      <p:sp>
        <p:nvSpPr>
          <p:cNvPr id="22"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23"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Tree>
    <p:extLst>
      <p:ext uri="{BB962C8B-B14F-4D97-AF65-F5344CB8AC3E}">
        <p14:creationId xmlns:p14="http://schemas.microsoft.com/office/powerpoint/2010/main" val="1724080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27384"/>
            <a:ext cx="8072462" cy="936104"/>
          </a:xfrm>
        </p:spPr>
        <p:txBody>
          <a:bodyPr/>
          <a:lstStyle/>
          <a:p>
            <a:r>
              <a:rPr lang="fr-FR" sz="2600" dirty="0" smtClean="0"/>
              <a:t>Les consultations publiques</a:t>
            </a:r>
            <a:endParaRPr lang="fr-FR" sz="2600" dirty="0"/>
          </a:p>
        </p:txBody>
      </p:sp>
      <p:sp>
        <p:nvSpPr>
          <p:cNvPr id="5" name="Espace réservé du contenu 4"/>
          <p:cNvSpPr>
            <a:spLocks noGrp="1"/>
          </p:cNvSpPr>
          <p:nvPr>
            <p:ph idx="1"/>
          </p:nvPr>
        </p:nvSpPr>
        <p:spPr>
          <a:xfrm>
            <a:off x="683568" y="1285860"/>
            <a:ext cx="8064896" cy="4637088"/>
          </a:xfrm>
        </p:spPr>
        <p:txBody>
          <a:bodyPr>
            <a:normAutofit/>
          </a:bodyPr>
          <a:lstStyle/>
          <a:p>
            <a:pPr marL="355600" indent="-355600" algn="just"/>
            <a:r>
              <a:rPr lang="fr-FR" sz="2200" dirty="0" smtClean="0"/>
              <a:t>Les documents soumis à consultation publique</a:t>
            </a:r>
          </a:p>
          <a:p>
            <a:pPr marL="355600" indent="-355600" algn="just"/>
            <a:endParaRPr lang="fr-FR" sz="500" dirty="0" smtClean="0"/>
          </a:p>
          <a:p>
            <a:pPr marL="990600" lvl="1" indent="-355600" algn="just"/>
            <a:r>
              <a:rPr lang="fr-FR" dirty="0" smtClean="0"/>
              <a:t>Disponibles sur le site d’EIOPA, avec le formulaire de réponse</a:t>
            </a:r>
          </a:p>
          <a:p>
            <a:pPr marL="990600" lvl="1" indent="-355600" algn="just"/>
            <a:endParaRPr lang="fr-FR" sz="500" dirty="0" smtClean="0"/>
          </a:p>
          <a:p>
            <a:pPr marL="990600" lvl="1" indent="-355600" algn="just"/>
            <a:r>
              <a:rPr lang="fr-FR" dirty="0" smtClean="0"/>
              <a:t>Pendant trois ou quatre mois</a:t>
            </a:r>
          </a:p>
          <a:p>
            <a:pPr lvl="1" algn="just"/>
            <a:endParaRPr lang="fr-FR" dirty="0" smtClean="0"/>
          </a:p>
          <a:p>
            <a:pPr marL="355600" indent="-355600" algn="just"/>
            <a:r>
              <a:rPr lang="fr-FR" sz="2200" dirty="0" smtClean="0"/>
              <a:t>Opportunités pour</a:t>
            </a:r>
          </a:p>
          <a:p>
            <a:pPr marL="355600" indent="-355600" algn="just"/>
            <a:endParaRPr lang="fr-FR" sz="500" dirty="0" smtClean="0"/>
          </a:p>
          <a:p>
            <a:pPr lvl="1" algn="just"/>
            <a:r>
              <a:rPr lang="fr-FR" dirty="0" smtClean="0"/>
              <a:t>Faire remonter des erreurs identifiées</a:t>
            </a:r>
          </a:p>
          <a:p>
            <a:pPr lvl="1" algn="just"/>
            <a:endParaRPr lang="fr-FR" sz="500" dirty="0" smtClean="0"/>
          </a:p>
          <a:p>
            <a:pPr lvl="1" algn="just"/>
            <a:r>
              <a:rPr lang="fr-FR" dirty="0" smtClean="0"/>
              <a:t>Se familiariser avec les futurs textes</a:t>
            </a:r>
          </a:p>
          <a:p>
            <a:pPr lvl="1"/>
            <a:endParaRPr lang="fr-FR" dirty="0" smtClean="0"/>
          </a:p>
          <a:p>
            <a:endParaRPr lang="fr-FR" dirty="0" smtClean="0"/>
          </a:p>
          <a:p>
            <a:endParaRPr lang="fr-FR" dirty="0"/>
          </a:p>
        </p:txBody>
      </p:sp>
      <p:sp>
        <p:nvSpPr>
          <p:cNvPr id="4"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6"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Tree>
    <p:extLst>
      <p:ext uri="{BB962C8B-B14F-4D97-AF65-F5344CB8AC3E}">
        <p14:creationId xmlns:p14="http://schemas.microsoft.com/office/powerpoint/2010/main" val="59668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a:spLocks noGrp="1"/>
          </p:cNvSpPr>
          <p:nvPr>
            <p:ph idx="1"/>
          </p:nvPr>
        </p:nvSpPr>
        <p:spPr>
          <a:xfrm>
            <a:off x="395536" y="980728"/>
            <a:ext cx="8640960" cy="3456384"/>
          </a:xfrm>
        </p:spPr>
        <p:txBody>
          <a:bodyPr>
            <a:noAutofit/>
          </a:bodyPr>
          <a:lstStyle>
            <a:lvl1pPr marL="355600" indent="-266700">
              <a:buClr>
                <a:srgbClr val="F7C765"/>
              </a:buClr>
              <a:buFont typeface="+mj-lt"/>
              <a:buAutoNum type="arabicPeriod"/>
              <a:defRPr sz="2400" b="1" baseline="0">
                <a:solidFill>
                  <a:srgbClr val="002060"/>
                </a:solidFill>
                <a:latin typeface="Arial" pitchFamily="34" charset="0"/>
                <a:cs typeface="Arial" pitchFamily="34" charset="0"/>
              </a:defRPr>
            </a:lvl1pPr>
            <a:lvl2pPr marL="812800" marR="0" indent="-457200" algn="l" defTabSz="914400" rtl="0" eaLnBrk="1" fontAlgn="auto" latinLnBrk="0" hangingPunct="1">
              <a:lnSpc>
                <a:spcPct val="100000"/>
              </a:lnSpc>
              <a:spcBef>
                <a:spcPct val="20000"/>
              </a:spcBef>
              <a:spcAft>
                <a:spcPts val="0"/>
              </a:spcAft>
              <a:buClr>
                <a:srgbClr val="F7C765"/>
              </a:buClr>
              <a:buSzTx/>
              <a:buFont typeface="+mj-lt"/>
              <a:buAutoNum type="arabicPeriod"/>
              <a:tabLst/>
              <a:defRPr sz="2000" b="1" baseline="0">
                <a:solidFill>
                  <a:srgbClr val="002060"/>
                </a:solidFill>
                <a:latin typeface="Arial" pitchFamily="34" charset="0"/>
                <a:cs typeface="Arial" pitchFamily="34" charset="0"/>
              </a:defRPr>
            </a:lvl2pPr>
            <a:lvl3pPr marL="812800" indent="-457200">
              <a:buClr>
                <a:srgbClr val="F7C765"/>
              </a:buClr>
              <a:buFont typeface="+mj-lt"/>
              <a:buAutoNum type="arabicPeriod"/>
              <a:defRPr>
                <a:solidFill>
                  <a:srgbClr val="002060"/>
                </a:solidFill>
              </a:defRPr>
            </a:lvl3pPr>
            <a:lvl4pPr marL="812800" indent="-457200">
              <a:buClr>
                <a:srgbClr val="F7C765"/>
              </a:buClr>
              <a:buFont typeface="+mj-lt"/>
              <a:buAutoNum type="arabicPeriod"/>
              <a:defRPr>
                <a:solidFill>
                  <a:srgbClr val="002060"/>
                </a:solidFill>
              </a:defRPr>
            </a:lvl4pPr>
            <a:lvl5pPr marL="812800" indent="-457200">
              <a:buClr>
                <a:srgbClr val="F7C765"/>
              </a:buClr>
              <a:buFont typeface="+mj-lt"/>
              <a:buAutoNum type="arabicPeriod"/>
              <a:defRPr>
                <a:solidFill>
                  <a:srgbClr val="002060"/>
                </a:solidFill>
              </a:defRPr>
            </a:lvl5pPr>
          </a:lstStyle>
          <a:p>
            <a:pPr lvl="0">
              <a:buFont typeface="Wingdings" pitchFamily="2" charset="2"/>
              <a:buChar char="q"/>
              <a:tabLst>
                <a:tab pos="534988" algn="l"/>
              </a:tabLst>
            </a:pPr>
            <a:r>
              <a:rPr lang="fr-FR" sz="2300" dirty="0" smtClean="0">
                <a:solidFill>
                  <a:schemeClr val="bg1">
                    <a:lumMod val="85000"/>
                  </a:schemeClr>
                </a:solidFill>
              </a:rPr>
              <a:t>  L’actualité européenne de Solvabilité II</a:t>
            </a:r>
          </a:p>
          <a:p>
            <a:pPr lvl="0">
              <a:buFont typeface="Wingdings" pitchFamily="2" charset="2"/>
              <a:buChar char="q"/>
            </a:pPr>
            <a:endParaRPr lang="fr-FR" sz="500" dirty="0" smtClean="0"/>
          </a:p>
          <a:p>
            <a:pPr lvl="0">
              <a:buFont typeface="Wingdings" pitchFamily="2" charset="2"/>
              <a:buChar char="q"/>
            </a:pPr>
            <a:r>
              <a:rPr lang="fr-FR" sz="2300" dirty="0" smtClean="0"/>
              <a:t>  Les exigences quantitatives et leur finalisation</a:t>
            </a:r>
          </a:p>
          <a:p>
            <a:pPr lvl="0">
              <a:buFont typeface="Wingdings" pitchFamily="2" charset="2"/>
              <a:buChar char="q"/>
            </a:pPr>
            <a:endParaRPr lang="fr-FR" sz="500" dirty="0" smtClean="0"/>
          </a:p>
          <a:p>
            <a:pPr marL="1081088" lvl="1" indent="-277813">
              <a:buFont typeface="Arial" panose="020B0604020202020204" pitchFamily="34" charset="0"/>
              <a:buChar char="•"/>
            </a:pPr>
            <a:r>
              <a:rPr lang="fr-FR" sz="2200" dirty="0" smtClean="0">
                <a:solidFill>
                  <a:srgbClr val="0E4090"/>
                </a:solidFill>
              </a:rPr>
              <a:t>Evelyne Massé, </a:t>
            </a:r>
            <a:r>
              <a:rPr lang="fr-FR" sz="2200" dirty="0" smtClean="0"/>
              <a:t>Présidente du </a:t>
            </a:r>
            <a:r>
              <a:rPr lang="fr-FR" sz="2200" i="1" dirty="0" smtClean="0"/>
              <a:t>Financial </a:t>
            </a:r>
            <a:r>
              <a:rPr lang="fr-FR" sz="2200" i="1" dirty="0" err="1" smtClean="0"/>
              <a:t>Requirements</a:t>
            </a:r>
            <a:r>
              <a:rPr lang="fr-FR" sz="2200" i="1" dirty="0" smtClean="0"/>
              <a:t> </a:t>
            </a:r>
            <a:r>
              <a:rPr lang="fr-FR" sz="2200" i="1" dirty="0" err="1" smtClean="0"/>
              <a:t>Committee</a:t>
            </a:r>
            <a:r>
              <a:rPr lang="fr-FR" sz="2200" dirty="0" smtClean="0"/>
              <a:t> à l’EIOPA et directrice adjointe du contrôle des assurances </a:t>
            </a:r>
          </a:p>
          <a:p>
            <a:pPr lvl="0">
              <a:buFont typeface="Wingdings" pitchFamily="2" charset="2"/>
              <a:buChar char="q"/>
            </a:pPr>
            <a:endParaRPr lang="fr-FR" sz="1000" dirty="0" smtClean="0">
              <a:solidFill>
                <a:schemeClr val="bg1">
                  <a:lumMod val="85000"/>
                </a:schemeClr>
              </a:solidFill>
            </a:endParaRPr>
          </a:p>
          <a:p>
            <a:pPr lvl="0">
              <a:buFont typeface="Wingdings" pitchFamily="2" charset="2"/>
              <a:buChar char="q"/>
            </a:pPr>
            <a:r>
              <a:rPr lang="fr-FR" sz="2300" dirty="0" smtClean="0">
                <a:solidFill>
                  <a:schemeClr val="bg1">
                    <a:lumMod val="85000"/>
                  </a:schemeClr>
                </a:solidFill>
              </a:rPr>
              <a:t>  Quelles spécifications pour les exercices préparatoires ?</a:t>
            </a:r>
          </a:p>
          <a:p>
            <a:pPr lvl="0">
              <a:buFont typeface="Wingdings" pitchFamily="2" charset="2"/>
              <a:buChar char="q"/>
            </a:pPr>
            <a:endParaRPr lang="fr-FR" sz="500" dirty="0">
              <a:solidFill>
                <a:schemeClr val="bg1">
                  <a:lumMod val="85000"/>
                </a:schemeClr>
              </a:solidFill>
            </a:endParaRPr>
          </a:p>
          <a:p>
            <a:pPr lvl="0">
              <a:buFont typeface="Wingdings" pitchFamily="2" charset="2"/>
              <a:buChar char="q"/>
            </a:pPr>
            <a:r>
              <a:rPr lang="fr-FR" sz="2300" dirty="0" smtClean="0">
                <a:solidFill>
                  <a:schemeClr val="bg1">
                    <a:lumMod val="85000"/>
                  </a:schemeClr>
                </a:solidFill>
              </a:rPr>
              <a:t>  Les recommandations pour l’ORSA préparatoire</a:t>
            </a:r>
          </a:p>
          <a:p>
            <a:pPr lvl="0">
              <a:buFont typeface="Wingdings" pitchFamily="2" charset="2"/>
              <a:buChar char="q"/>
            </a:pPr>
            <a:endParaRPr lang="fr-FR" sz="500" dirty="0" smtClean="0">
              <a:solidFill>
                <a:schemeClr val="bg1">
                  <a:lumMod val="85000"/>
                </a:schemeClr>
              </a:solidFill>
            </a:endParaRPr>
          </a:p>
          <a:p>
            <a:pPr lvl="0">
              <a:buFont typeface="Wingdings" pitchFamily="2" charset="2"/>
              <a:buChar char="q"/>
              <a:tabLst>
                <a:tab pos="534988" algn="l"/>
              </a:tabLst>
            </a:pPr>
            <a:r>
              <a:rPr lang="fr-FR" sz="2300" dirty="0" smtClean="0">
                <a:solidFill>
                  <a:schemeClr val="bg1">
                    <a:lumMod val="85000"/>
                  </a:schemeClr>
                </a:solidFill>
              </a:rPr>
              <a:t>  Le système de gouvernance et l’appréciation de la   	compétence et de l’honorabilité par l’ACPR</a:t>
            </a:r>
          </a:p>
          <a:p>
            <a:pPr lvl="0">
              <a:buFont typeface="Wingdings" pitchFamily="2" charset="2"/>
              <a:buChar char="q"/>
              <a:tabLst>
                <a:tab pos="534988" algn="l"/>
              </a:tabLst>
            </a:pPr>
            <a:endParaRPr lang="fr-FR" sz="500" dirty="0" smtClean="0">
              <a:solidFill>
                <a:schemeClr val="bg1">
                  <a:lumMod val="85000"/>
                </a:schemeClr>
              </a:solidFill>
            </a:endParaRPr>
          </a:p>
          <a:p>
            <a:pPr lvl="0">
              <a:buFont typeface="Wingdings" pitchFamily="2" charset="2"/>
              <a:buChar char="q"/>
            </a:pPr>
            <a:r>
              <a:rPr lang="fr-FR" sz="2300" dirty="0" smtClean="0">
                <a:solidFill>
                  <a:schemeClr val="bg1">
                    <a:lumMod val="85000"/>
                  </a:schemeClr>
                </a:solidFill>
              </a:rPr>
              <a:t>  Se préparer aux futurs états prudentiels</a:t>
            </a:r>
          </a:p>
          <a:p>
            <a:pPr lvl="0">
              <a:buFont typeface="Wingdings" pitchFamily="2" charset="2"/>
              <a:buChar char="q"/>
            </a:pPr>
            <a:endParaRPr lang="fr-FR" sz="500" dirty="0" smtClean="0"/>
          </a:p>
          <a:p>
            <a:pPr marL="534988" lvl="0" indent="-446088">
              <a:buFont typeface="Wingdings" pitchFamily="2" charset="2"/>
              <a:buChar char="q"/>
            </a:pPr>
            <a:r>
              <a:rPr lang="fr-FR" sz="2300" dirty="0" smtClean="0">
                <a:solidFill>
                  <a:schemeClr val="bg1">
                    <a:lumMod val="85000"/>
                  </a:schemeClr>
                </a:solidFill>
              </a:rPr>
              <a:t>Remettre </a:t>
            </a:r>
            <a:r>
              <a:rPr lang="fr-FR" sz="2300" dirty="0">
                <a:solidFill>
                  <a:schemeClr val="bg1">
                    <a:lumMod val="85000"/>
                  </a:schemeClr>
                </a:solidFill>
              </a:rPr>
              <a:t>en XBRL sur le portail </a:t>
            </a:r>
            <a:r>
              <a:rPr lang="fr-FR" sz="2300" i="1" dirty="0" err="1">
                <a:solidFill>
                  <a:schemeClr val="bg1">
                    <a:lumMod val="85000"/>
                  </a:schemeClr>
                </a:solidFill>
              </a:rPr>
              <a:t>Onegate</a:t>
            </a:r>
            <a:endParaRPr lang="fr-FR" sz="2300" dirty="0" smtClean="0">
              <a:solidFill>
                <a:schemeClr val="bg1">
                  <a:lumMod val="85000"/>
                </a:schemeClr>
              </a:solidFill>
            </a:endParaRPr>
          </a:p>
        </p:txBody>
      </p:sp>
      <p:sp>
        <p:nvSpPr>
          <p:cNvPr id="3"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
        <p:nvSpPr>
          <p:cNvPr id="4"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Tree>
    <p:extLst>
      <p:ext uri="{BB962C8B-B14F-4D97-AF65-F5344CB8AC3E}">
        <p14:creationId xmlns:p14="http://schemas.microsoft.com/office/powerpoint/2010/main" val="1680256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44624"/>
            <a:ext cx="7137374" cy="785818"/>
          </a:xfrm>
        </p:spPr>
        <p:txBody>
          <a:bodyPr/>
          <a:lstStyle/>
          <a:p>
            <a:pPr algn="just"/>
            <a:r>
              <a:rPr lang="fr-FR" sz="2600" dirty="0" smtClean="0"/>
              <a:t>Un premier lot de standards techniques d’exécution (ITS) en consultation publique</a:t>
            </a:r>
            <a:endParaRPr lang="fr-FR" sz="2600" dirty="0"/>
          </a:p>
        </p:txBody>
      </p:sp>
      <p:sp>
        <p:nvSpPr>
          <p:cNvPr id="3" name="Espace réservé du contenu 2"/>
          <p:cNvSpPr>
            <a:spLocks noGrp="1"/>
          </p:cNvSpPr>
          <p:nvPr>
            <p:ph idx="1"/>
          </p:nvPr>
        </p:nvSpPr>
        <p:spPr>
          <a:xfrm>
            <a:off x="1071538" y="1340768"/>
            <a:ext cx="7316886" cy="4637088"/>
          </a:xfrm>
        </p:spPr>
        <p:txBody>
          <a:bodyPr>
            <a:normAutofit/>
          </a:bodyPr>
          <a:lstStyle/>
          <a:p>
            <a:r>
              <a:rPr lang="fr-FR" dirty="0" smtClean="0"/>
              <a:t>  Procédures d’approbation pour :</a:t>
            </a:r>
          </a:p>
          <a:p>
            <a:endParaRPr lang="fr-FR" sz="500" dirty="0" smtClean="0"/>
          </a:p>
          <a:p>
            <a:pPr lvl="1"/>
            <a:r>
              <a:rPr lang="fr-FR" dirty="0" smtClean="0"/>
              <a:t>Utilisation du « </a:t>
            </a:r>
            <a:r>
              <a:rPr lang="fr-FR" dirty="0" err="1" smtClean="0"/>
              <a:t>Matching</a:t>
            </a:r>
            <a:r>
              <a:rPr lang="fr-FR" dirty="0" smtClean="0"/>
              <a:t> </a:t>
            </a:r>
            <a:r>
              <a:rPr lang="fr-FR" dirty="0" err="1" smtClean="0"/>
              <a:t>Adjustment</a:t>
            </a:r>
            <a:r>
              <a:rPr lang="fr-FR" dirty="0" smtClean="0"/>
              <a:t> » (MA) </a:t>
            </a:r>
          </a:p>
          <a:p>
            <a:pPr lvl="1"/>
            <a:endParaRPr lang="fr-FR" sz="500" dirty="0" smtClean="0"/>
          </a:p>
          <a:p>
            <a:pPr lvl="1"/>
            <a:r>
              <a:rPr lang="fr-FR" dirty="0" smtClean="0"/>
              <a:t>Admission de fonds propres auxiliaires </a:t>
            </a:r>
          </a:p>
          <a:p>
            <a:pPr lvl="1"/>
            <a:endParaRPr lang="fr-FR" sz="500" dirty="0" smtClean="0"/>
          </a:p>
          <a:p>
            <a:pPr lvl="1"/>
            <a:r>
              <a:rPr lang="fr-FR" dirty="0" smtClean="0"/>
              <a:t>Utilisation d’un modèle interne (MI)</a:t>
            </a:r>
          </a:p>
          <a:p>
            <a:pPr lvl="1"/>
            <a:endParaRPr lang="fr-FR" sz="500" dirty="0" smtClean="0"/>
          </a:p>
          <a:p>
            <a:pPr lvl="2">
              <a:buFont typeface="Arial" panose="020B0604020202020204" pitchFamily="34" charset="0"/>
              <a:buChar char="•"/>
            </a:pPr>
            <a:r>
              <a:rPr lang="fr-FR" dirty="0" smtClean="0">
                <a:latin typeface="Arial" panose="020B0604020202020204" pitchFamily="34" charset="0"/>
                <a:cs typeface="Arial" panose="020B0604020202020204" pitchFamily="34" charset="0"/>
              </a:rPr>
              <a:t>Procédure d’autorisation individuelle</a:t>
            </a:r>
          </a:p>
          <a:p>
            <a:pPr lvl="2">
              <a:buFont typeface="Arial" panose="020B0604020202020204" pitchFamily="34" charset="0"/>
              <a:buChar char="•"/>
            </a:pPr>
            <a:endParaRPr lang="fr-FR" sz="300" dirty="0" smtClean="0">
              <a:latin typeface="Arial" panose="020B0604020202020204" pitchFamily="34" charset="0"/>
              <a:cs typeface="Arial" panose="020B0604020202020204" pitchFamily="34" charset="0"/>
            </a:endParaRPr>
          </a:p>
          <a:p>
            <a:pPr lvl="2">
              <a:buFont typeface="Arial" panose="020B0604020202020204" pitchFamily="34" charset="0"/>
              <a:buChar char="•"/>
            </a:pPr>
            <a:r>
              <a:rPr lang="fr-FR" dirty="0" smtClean="0">
                <a:latin typeface="Arial" panose="020B0604020202020204" pitchFamily="34" charset="0"/>
                <a:cs typeface="Arial" panose="020B0604020202020204" pitchFamily="34" charset="0"/>
              </a:rPr>
              <a:t>Décision conjointe pour l’approbation d’un MI pour un groupe international</a:t>
            </a:r>
          </a:p>
          <a:p>
            <a:pPr lvl="2"/>
            <a:endParaRPr lang="fr-FR" sz="500" dirty="0" smtClean="0">
              <a:latin typeface="Arial" panose="020B0604020202020204" pitchFamily="34" charset="0"/>
              <a:cs typeface="Arial" panose="020B0604020202020204" pitchFamily="34" charset="0"/>
            </a:endParaRPr>
          </a:p>
          <a:p>
            <a:pPr lvl="1"/>
            <a:r>
              <a:rPr lang="fr-FR" dirty="0" smtClean="0"/>
              <a:t>Utilisation de paramètres spécifiques « USP »</a:t>
            </a:r>
          </a:p>
          <a:p>
            <a:pPr lvl="1"/>
            <a:endParaRPr lang="fr-FR" sz="500" dirty="0" smtClean="0"/>
          </a:p>
          <a:p>
            <a:pPr lvl="1"/>
            <a:r>
              <a:rPr lang="fr-FR" dirty="0" smtClean="0"/>
              <a:t>Agrément des véhicules de titrisation</a:t>
            </a:r>
          </a:p>
        </p:txBody>
      </p:sp>
      <p:sp>
        <p:nvSpPr>
          <p:cNvPr id="4" name="Espace réservé du numéro de diapositive 3"/>
          <p:cNvSpPr txBox="1">
            <a:spLocks/>
          </p:cNvSpPr>
          <p:nvPr/>
        </p:nvSpPr>
        <p:spPr>
          <a:xfrm>
            <a:off x="6038800" y="6232227"/>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5"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44624"/>
            <a:ext cx="6624638" cy="785818"/>
          </a:xfrm>
        </p:spPr>
        <p:txBody>
          <a:bodyPr/>
          <a:lstStyle/>
          <a:p>
            <a:r>
              <a:rPr lang="fr-FR" dirty="0" smtClean="0"/>
              <a:t>Procédures d’approbation</a:t>
            </a:r>
            <a:endParaRPr lang="fr-FR" dirty="0"/>
          </a:p>
        </p:txBody>
      </p:sp>
      <p:sp>
        <p:nvSpPr>
          <p:cNvPr id="3" name="Espace réservé du contenu 2"/>
          <p:cNvSpPr>
            <a:spLocks noGrp="1"/>
          </p:cNvSpPr>
          <p:nvPr>
            <p:ph idx="1"/>
          </p:nvPr>
        </p:nvSpPr>
        <p:spPr>
          <a:xfrm>
            <a:off x="1071538" y="1168176"/>
            <a:ext cx="6884838" cy="4637088"/>
          </a:xfrm>
        </p:spPr>
        <p:txBody>
          <a:bodyPr>
            <a:normAutofit/>
          </a:bodyPr>
          <a:lstStyle/>
          <a:p>
            <a:pPr marL="360363" indent="-360363"/>
            <a:r>
              <a:rPr lang="fr-FR" sz="2200" dirty="0" smtClean="0"/>
              <a:t>Les ITS précisent les attendus relatifs aux trois étapes du processus :</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p:txBody>
      </p:sp>
      <p:sp>
        <p:nvSpPr>
          <p:cNvPr id="5" name="Flèche droite 4"/>
          <p:cNvSpPr/>
          <p:nvPr/>
        </p:nvSpPr>
        <p:spPr>
          <a:xfrm>
            <a:off x="683568" y="1628800"/>
            <a:ext cx="8136904" cy="1944216"/>
          </a:xfrm>
          <a:prstGeom prst="rightArrow">
            <a:avLst/>
          </a:prstGeom>
          <a:gradFill flip="none" rotWithShape="1">
            <a:gsLst>
              <a:gs pos="0">
                <a:schemeClr val="accent5">
                  <a:lumMod val="20000"/>
                  <a:lumOff val="80000"/>
                </a:schemeClr>
              </a:gs>
              <a:gs pos="100000">
                <a:schemeClr val="accent5">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971600" y="2276872"/>
            <a:ext cx="2016224" cy="648072"/>
          </a:xfrm>
          <a:prstGeom prst="rect">
            <a:avLst/>
          </a:prstGeom>
          <a:solidFill>
            <a:schemeClr val="accent1">
              <a:lumMod val="7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smtClean="0">
                <a:solidFill>
                  <a:schemeClr val="bg1"/>
                </a:solidFill>
                <a:latin typeface="Arial" panose="020B0604020202020204" pitchFamily="34" charset="0"/>
                <a:cs typeface="Arial" panose="020B0604020202020204" pitchFamily="34" charset="0"/>
              </a:rPr>
              <a:t>Candidature</a:t>
            </a:r>
            <a:endParaRPr lang="fr-FR" sz="1800"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3419872" y="2276872"/>
            <a:ext cx="2016224" cy="648072"/>
          </a:xfrm>
          <a:prstGeom prst="rect">
            <a:avLst/>
          </a:prstGeom>
          <a:solidFill>
            <a:schemeClr val="accent1">
              <a:lumMod val="7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smtClean="0">
                <a:solidFill>
                  <a:schemeClr val="bg1"/>
                </a:solidFill>
                <a:latin typeface="Arial" panose="020B0604020202020204" pitchFamily="34" charset="0"/>
                <a:cs typeface="Arial" panose="020B0604020202020204" pitchFamily="34" charset="0"/>
              </a:rPr>
              <a:t>Instruction</a:t>
            </a:r>
            <a:endParaRPr lang="fr-FR" sz="1800"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5796136" y="2276872"/>
            <a:ext cx="2016224" cy="648072"/>
          </a:xfrm>
          <a:prstGeom prst="rect">
            <a:avLst/>
          </a:prstGeom>
          <a:solidFill>
            <a:schemeClr val="accent1">
              <a:lumMod val="7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smtClean="0">
                <a:solidFill>
                  <a:schemeClr val="bg1"/>
                </a:solidFill>
                <a:latin typeface="Arial" panose="020B0604020202020204" pitchFamily="34" charset="0"/>
                <a:cs typeface="Arial" panose="020B0604020202020204" pitchFamily="34" charset="0"/>
              </a:rPr>
              <a:t>Décision</a:t>
            </a:r>
            <a:endParaRPr lang="fr-FR" sz="1800" dirty="0">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683568" y="3140968"/>
            <a:ext cx="2376264"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FFC000"/>
              </a:buClr>
              <a:buFont typeface="Arial" panose="020B0604020202020204" pitchFamily="34" charset="0"/>
              <a:buChar char="•"/>
            </a:pPr>
            <a:r>
              <a:rPr lang="fr-FR" sz="1500" dirty="0" smtClean="0">
                <a:solidFill>
                  <a:srgbClr val="002060"/>
                </a:solidFill>
                <a:latin typeface="Arial" panose="020B0604020202020204" pitchFamily="34" charset="0"/>
                <a:cs typeface="Arial" panose="020B0604020202020204" pitchFamily="34" charset="0"/>
              </a:rPr>
              <a:t>Contenu du dossier</a:t>
            </a:r>
          </a:p>
          <a:p>
            <a:pPr marL="285750" indent="-285750">
              <a:buClr>
                <a:srgbClr val="FFC000"/>
              </a:buClr>
              <a:buFont typeface="Arial" panose="020B0604020202020204" pitchFamily="34" charset="0"/>
              <a:buChar char="•"/>
            </a:pPr>
            <a:r>
              <a:rPr lang="fr-FR" sz="1500" dirty="0" smtClean="0">
                <a:solidFill>
                  <a:srgbClr val="002060"/>
                </a:solidFill>
                <a:latin typeface="Arial" panose="020B0604020202020204" pitchFamily="34" charset="0"/>
                <a:cs typeface="Arial" panose="020B0604020202020204" pitchFamily="34" charset="0"/>
              </a:rPr>
              <a:t>Langue</a:t>
            </a:r>
          </a:p>
          <a:p>
            <a:pPr marL="285750" indent="-285750">
              <a:buClr>
                <a:srgbClr val="FFC000"/>
              </a:buClr>
              <a:buFont typeface="Arial" panose="020B0604020202020204" pitchFamily="34" charset="0"/>
              <a:buChar char="•"/>
            </a:pPr>
            <a:r>
              <a:rPr lang="fr-FR" sz="1500" dirty="0" smtClean="0">
                <a:solidFill>
                  <a:srgbClr val="002060"/>
                </a:solidFill>
                <a:latin typeface="Arial" panose="020B0604020202020204" pitchFamily="34" charset="0"/>
                <a:cs typeface="Arial" panose="020B0604020202020204" pitchFamily="34" charset="0"/>
              </a:rPr>
              <a:t>Niveau de validation</a:t>
            </a:r>
          </a:p>
          <a:p>
            <a:pPr marL="285750" indent="-285750">
              <a:buClr>
                <a:srgbClr val="FFC000"/>
              </a:buClr>
              <a:buFont typeface="Arial" panose="020B0604020202020204" pitchFamily="34" charset="0"/>
              <a:buChar char="•"/>
            </a:pPr>
            <a:r>
              <a:rPr lang="fr-FR" sz="1500" dirty="0" smtClean="0">
                <a:solidFill>
                  <a:srgbClr val="002060"/>
                </a:solidFill>
                <a:latin typeface="Arial" panose="020B0604020202020204" pitchFamily="34" charset="0"/>
                <a:cs typeface="Arial" panose="020B0604020202020204" pitchFamily="34" charset="0"/>
              </a:rPr>
              <a:t>Accusé réception de l’Autorité</a:t>
            </a:r>
            <a:endParaRPr lang="fr-FR" sz="1500" dirty="0">
              <a:solidFill>
                <a:srgbClr val="002060"/>
              </a:solidFill>
              <a:latin typeface="Arial" panose="020B0604020202020204" pitchFamily="34" charset="0"/>
              <a:cs typeface="Arial" panose="020B0604020202020204" pitchFamily="34" charset="0"/>
            </a:endParaRPr>
          </a:p>
        </p:txBody>
      </p:sp>
      <p:sp>
        <p:nvSpPr>
          <p:cNvPr id="10" name="Rectangle 9"/>
          <p:cNvSpPr/>
          <p:nvPr/>
        </p:nvSpPr>
        <p:spPr>
          <a:xfrm>
            <a:off x="3131840" y="3140968"/>
            <a:ext cx="2376264"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FFC000"/>
              </a:buClr>
              <a:buFont typeface="Arial" panose="020B0604020202020204" pitchFamily="34" charset="0"/>
              <a:buChar char="•"/>
            </a:pPr>
            <a:r>
              <a:rPr lang="fr-FR" sz="1500" dirty="0" smtClean="0">
                <a:solidFill>
                  <a:srgbClr val="002060"/>
                </a:solidFill>
                <a:latin typeface="Arial" panose="020B0604020202020204" pitchFamily="34" charset="0"/>
                <a:cs typeface="Arial" panose="020B0604020202020204" pitchFamily="34" charset="0"/>
              </a:rPr>
              <a:t>Complétude du </a:t>
            </a:r>
            <a:r>
              <a:rPr lang="fr-FR" sz="1500" dirty="0">
                <a:solidFill>
                  <a:srgbClr val="002060"/>
                </a:solidFill>
                <a:latin typeface="Arial" panose="020B0604020202020204" pitchFamily="34" charset="0"/>
                <a:cs typeface="Arial" panose="020B0604020202020204" pitchFamily="34" charset="0"/>
              </a:rPr>
              <a:t>dossier</a:t>
            </a:r>
          </a:p>
          <a:p>
            <a:pPr marL="285750" indent="-285750">
              <a:buClr>
                <a:srgbClr val="FFC000"/>
              </a:buClr>
              <a:buFont typeface="Arial" panose="020B0604020202020204" pitchFamily="34" charset="0"/>
              <a:buChar char="•"/>
            </a:pPr>
            <a:r>
              <a:rPr lang="fr-FR" sz="1500" dirty="0" smtClean="0">
                <a:solidFill>
                  <a:srgbClr val="002060"/>
                </a:solidFill>
                <a:latin typeface="Arial" panose="020B0604020202020204" pitchFamily="34" charset="0"/>
                <a:cs typeface="Arial" panose="020B0604020202020204" pitchFamily="34" charset="0"/>
              </a:rPr>
              <a:t>Délai maximal de réponse</a:t>
            </a:r>
          </a:p>
          <a:p>
            <a:pPr marL="285750" indent="-285750">
              <a:buClr>
                <a:srgbClr val="FFC000"/>
              </a:buClr>
              <a:buFont typeface="Arial" panose="020B0604020202020204" pitchFamily="34" charset="0"/>
              <a:buChar char="•"/>
            </a:pPr>
            <a:r>
              <a:rPr lang="fr-FR" sz="1500" dirty="0" smtClean="0">
                <a:solidFill>
                  <a:srgbClr val="002060"/>
                </a:solidFill>
                <a:latin typeface="Arial" panose="020B0604020202020204" pitchFamily="34" charset="0"/>
                <a:cs typeface="Arial" panose="020B0604020202020204" pitchFamily="34" charset="0"/>
              </a:rPr>
              <a:t>Conséquences de l’absence de décision</a:t>
            </a:r>
          </a:p>
          <a:p>
            <a:pPr marL="285750" indent="-285750">
              <a:buClr>
                <a:srgbClr val="FFC000"/>
              </a:buClr>
              <a:buFont typeface="Arial" panose="020B0604020202020204" pitchFamily="34" charset="0"/>
              <a:buChar char="•"/>
            </a:pPr>
            <a:r>
              <a:rPr lang="fr-FR" sz="1500" dirty="0" smtClean="0">
                <a:solidFill>
                  <a:srgbClr val="002060"/>
                </a:solidFill>
                <a:latin typeface="Arial" panose="020B0604020202020204" pitchFamily="34" charset="0"/>
                <a:cs typeface="Arial" panose="020B0604020202020204" pitchFamily="34" charset="0"/>
              </a:rPr>
              <a:t>Demandes d’informations complémentaires</a:t>
            </a:r>
            <a:endParaRPr lang="fr-FR" sz="1500" dirty="0">
              <a:solidFill>
                <a:srgbClr val="002060"/>
              </a:solidFill>
              <a:latin typeface="Arial" panose="020B0604020202020204" pitchFamily="34" charset="0"/>
              <a:cs typeface="Arial" panose="020B0604020202020204" pitchFamily="34" charset="0"/>
            </a:endParaRPr>
          </a:p>
          <a:p>
            <a:pPr marL="285750" indent="-285750">
              <a:buClr>
                <a:srgbClr val="FFC000"/>
              </a:buClr>
              <a:buFont typeface="Arial" panose="020B0604020202020204" pitchFamily="34" charset="0"/>
              <a:buChar char="•"/>
            </a:pPr>
            <a:r>
              <a:rPr lang="fr-FR" sz="1500" dirty="0" smtClean="0">
                <a:solidFill>
                  <a:srgbClr val="002060"/>
                </a:solidFill>
                <a:latin typeface="Arial" panose="020B0604020202020204" pitchFamily="34" charset="0"/>
                <a:cs typeface="Arial" panose="020B0604020202020204" pitchFamily="34" charset="0"/>
              </a:rPr>
              <a:t>Suspension du délai</a:t>
            </a:r>
            <a:endParaRPr lang="fr-FR" sz="1500" dirty="0">
              <a:solidFill>
                <a:srgbClr val="002060"/>
              </a:solidFill>
              <a:latin typeface="Arial" panose="020B0604020202020204" pitchFamily="34" charset="0"/>
              <a:cs typeface="Arial" panose="020B0604020202020204" pitchFamily="34" charset="0"/>
            </a:endParaRPr>
          </a:p>
        </p:txBody>
      </p:sp>
      <p:sp>
        <p:nvSpPr>
          <p:cNvPr id="11" name="Rectangle 10"/>
          <p:cNvSpPr/>
          <p:nvPr/>
        </p:nvSpPr>
        <p:spPr>
          <a:xfrm>
            <a:off x="5580112" y="3140968"/>
            <a:ext cx="2302006"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FFC000"/>
              </a:buClr>
              <a:buFont typeface="Arial" panose="020B0604020202020204" pitchFamily="34" charset="0"/>
              <a:buChar char="•"/>
            </a:pPr>
            <a:r>
              <a:rPr lang="fr-FR" sz="1500" dirty="0">
                <a:solidFill>
                  <a:srgbClr val="002060"/>
                </a:solidFill>
                <a:latin typeface="Arial" panose="020B0604020202020204" pitchFamily="34" charset="0"/>
                <a:cs typeface="Arial" panose="020B0604020202020204" pitchFamily="34" charset="0"/>
              </a:rPr>
              <a:t>Motifs de refus</a:t>
            </a:r>
          </a:p>
          <a:p>
            <a:pPr marL="285750" indent="-285750">
              <a:buClr>
                <a:srgbClr val="FFC000"/>
              </a:buClr>
              <a:buFont typeface="Arial" panose="020B0604020202020204" pitchFamily="34" charset="0"/>
              <a:buChar char="•"/>
            </a:pPr>
            <a:r>
              <a:rPr lang="fr-FR" sz="1500" dirty="0">
                <a:solidFill>
                  <a:srgbClr val="002060"/>
                </a:solidFill>
                <a:latin typeface="Arial" panose="020B0604020202020204" pitchFamily="34" charset="0"/>
                <a:cs typeface="Arial" panose="020B0604020202020204" pitchFamily="34" charset="0"/>
              </a:rPr>
              <a:t>Notification de la décision</a:t>
            </a:r>
          </a:p>
          <a:p>
            <a:pPr marL="285750" indent="-285750">
              <a:buClr>
                <a:srgbClr val="FFC000"/>
              </a:buClr>
              <a:buFont typeface="Arial" panose="020B0604020202020204" pitchFamily="34" charset="0"/>
              <a:buChar char="•"/>
            </a:pPr>
            <a:r>
              <a:rPr lang="fr-FR" sz="1500" dirty="0" smtClean="0">
                <a:solidFill>
                  <a:srgbClr val="002060"/>
                </a:solidFill>
                <a:latin typeface="Arial" panose="020B0604020202020204" pitchFamily="34" charset="0"/>
                <a:cs typeface="Arial" panose="020B0604020202020204" pitchFamily="34" charset="0"/>
              </a:rPr>
              <a:t>Langue</a:t>
            </a:r>
            <a:endParaRPr lang="fr-FR" sz="1500" dirty="0">
              <a:solidFill>
                <a:srgbClr val="002060"/>
              </a:solidFill>
              <a:latin typeface="Arial" panose="020B0604020202020204" pitchFamily="34" charset="0"/>
              <a:cs typeface="Arial" panose="020B0604020202020204" pitchFamily="34" charset="0"/>
            </a:endParaRPr>
          </a:p>
        </p:txBody>
      </p:sp>
      <p:sp>
        <p:nvSpPr>
          <p:cNvPr id="12" name="ZoneTexte 11"/>
          <p:cNvSpPr txBox="1"/>
          <p:nvPr/>
        </p:nvSpPr>
        <p:spPr>
          <a:xfrm>
            <a:off x="683568" y="5661248"/>
            <a:ext cx="7560840" cy="584775"/>
          </a:xfrm>
          <a:prstGeom prst="rect">
            <a:avLst/>
          </a:prstGeom>
          <a:noFill/>
        </p:spPr>
        <p:txBody>
          <a:bodyPr wrap="square" rtlCol="0">
            <a:spAutoFit/>
          </a:bodyPr>
          <a:lstStyle/>
          <a:p>
            <a:r>
              <a:rPr lang="fr-FR" sz="1600" dirty="0" smtClean="0">
                <a:solidFill>
                  <a:srgbClr val="002060"/>
                </a:solidFill>
              </a:rPr>
              <a:t>NB : La proportionnalité réside dans le niveau de complexité des informations demandées, elle ne dispense nullement du strict respect de la procédure.</a:t>
            </a:r>
            <a:endParaRPr lang="fr-FR" sz="1600" dirty="0">
              <a:solidFill>
                <a:srgbClr val="002060"/>
              </a:solidFill>
            </a:endParaRPr>
          </a:p>
        </p:txBody>
      </p:sp>
      <p:sp>
        <p:nvSpPr>
          <p:cNvPr id="13" name="Espace réservé du numéro de diapositive 3"/>
          <p:cNvSpPr txBox="1">
            <a:spLocks/>
          </p:cNvSpPr>
          <p:nvPr/>
        </p:nvSpPr>
        <p:spPr>
          <a:xfrm>
            <a:off x="6038800" y="6232227"/>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14"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Tree>
    <p:extLst>
      <p:ext uri="{BB962C8B-B14F-4D97-AF65-F5344CB8AC3E}">
        <p14:creationId xmlns:p14="http://schemas.microsoft.com/office/powerpoint/2010/main" val="986462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44624"/>
            <a:ext cx="6624638" cy="785818"/>
          </a:xfrm>
        </p:spPr>
        <p:txBody>
          <a:bodyPr/>
          <a:lstStyle/>
          <a:p>
            <a:r>
              <a:rPr lang="fr-FR" dirty="0" smtClean="0"/>
              <a:t>Approbation des USP</a:t>
            </a:r>
            <a:endParaRPr lang="fr-FR" dirty="0"/>
          </a:p>
        </p:txBody>
      </p:sp>
      <p:sp>
        <p:nvSpPr>
          <p:cNvPr id="3" name="Espace réservé du contenu 2"/>
          <p:cNvSpPr>
            <a:spLocks noGrp="1"/>
          </p:cNvSpPr>
          <p:nvPr>
            <p:ph idx="1"/>
          </p:nvPr>
        </p:nvSpPr>
        <p:spPr>
          <a:xfrm>
            <a:off x="1142256" y="1196752"/>
            <a:ext cx="7318176" cy="4637088"/>
          </a:xfrm>
        </p:spPr>
        <p:txBody>
          <a:bodyPr>
            <a:normAutofit fontScale="92500" lnSpcReduction="10000"/>
          </a:bodyPr>
          <a:lstStyle/>
          <a:p>
            <a:pPr marL="360363" indent="-360363" algn="just"/>
            <a:r>
              <a:rPr lang="fr-FR" dirty="0" smtClean="0"/>
              <a:t>L’organisme doit :</a:t>
            </a:r>
          </a:p>
          <a:p>
            <a:pPr lvl="1" algn="just"/>
            <a:r>
              <a:rPr lang="fr-FR" dirty="0"/>
              <a:t>J</a:t>
            </a:r>
            <a:r>
              <a:rPr lang="fr-FR" dirty="0" smtClean="0"/>
              <a:t>ustifier les choix de périmètre et méthodes de calcul, ainsi que la valeur des paramètres obtenus</a:t>
            </a:r>
          </a:p>
          <a:p>
            <a:pPr lvl="1" algn="just"/>
            <a:r>
              <a:rPr lang="fr-FR" dirty="0"/>
              <a:t>D</a:t>
            </a:r>
            <a:r>
              <a:rPr lang="fr-FR" dirty="0" smtClean="0"/>
              <a:t>émontrer la qualité et la pertinence des données</a:t>
            </a:r>
          </a:p>
          <a:p>
            <a:pPr lvl="1" algn="just"/>
            <a:endParaRPr lang="fr-FR" sz="500" dirty="0" smtClean="0"/>
          </a:p>
          <a:p>
            <a:pPr marL="360363" indent="-360363" algn="just"/>
            <a:r>
              <a:rPr lang="fr-FR" dirty="0" smtClean="0"/>
              <a:t>Un </a:t>
            </a:r>
            <a:r>
              <a:rPr lang="fr-FR" dirty="0"/>
              <a:t>p</a:t>
            </a:r>
            <a:r>
              <a:rPr lang="fr-FR" dirty="0" smtClean="0"/>
              <a:t>rojet d’orientations de niveau 3 précise les attentes en matière de données et de demande au niveau groupe</a:t>
            </a:r>
          </a:p>
          <a:p>
            <a:pPr marL="360363" indent="-360363" algn="just"/>
            <a:endParaRPr lang="fr-FR" sz="500" dirty="0" smtClean="0"/>
          </a:p>
          <a:p>
            <a:pPr marL="360363" indent="-360363" algn="just"/>
            <a:r>
              <a:rPr lang="fr-FR" dirty="0" smtClean="0"/>
              <a:t>Délai maximal de réponse : 6 mois</a:t>
            </a:r>
          </a:p>
          <a:p>
            <a:pPr marL="360363" indent="-360363" algn="just"/>
            <a:endParaRPr lang="fr-FR" sz="500" dirty="0" smtClean="0"/>
          </a:p>
          <a:p>
            <a:pPr marL="360363" indent="-360363" algn="just">
              <a:tabLst>
                <a:tab pos="360363" algn="l"/>
              </a:tabLst>
            </a:pPr>
            <a:r>
              <a:rPr lang="fr-FR" dirty="0" smtClean="0"/>
              <a:t>Rappel :</a:t>
            </a:r>
          </a:p>
          <a:p>
            <a:pPr lvl="1" algn="just"/>
            <a:r>
              <a:rPr lang="fr-FR" dirty="0"/>
              <a:t>Un retour aux paramètres de la formule standard est soumis à autorisation </a:t>
            </a:r>
          </a:p>
          <a:p>
            <a:pPr lvl="1" algn="just"/>
            <a:r>
              <a:rPr lang="fr-FR" dirty="0"/>
              <a:t>L’Autorité de contrôle peut imposer l’utilisation d’un USP à un </a:t>
            </a:r>
            <a:r>
              <a:rPr lang="fr-FR" dirty="0" smtClean="0"/>
              <a:t>organisme, ou au contraire retirer l’autorisation</a:t>
            </a:r>
            <a:endParaRPr lang="fr-FR" dirty="0"/>
          </a:p>
        </p:txBody>
      </p:sp>
      <p:sp>
        <p:nvSpPr>
          <p:cNvPr id="4" name="Espace réservé du numéro de diapositive 3"/>
          <p:cNvSpPr txBox="1">
            <a:spLocks/>
          </p:cNvSpPr>
          <p:nvPr/>
        </p:nvSpPr>
        <p:spPr>
          <a:xfrm>
            <a:off x="6038800" y="6232227"/>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5"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Tree>
    <p:extLst>
      <p:ext uri="{BB962C8B-B14F-4D97-AF65-F5344CB8AC3E}">
        <p14:creationId xmlns:p14="http://schemas.microsoft.com/office/powerpoint/2010/main" val="16768991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44624"/>
            <a:ext cx="7748934" cy="785818"/>
          </a:xfrm>
        </p:spPr>
        <p:txBody>
          <a:bodyPr/>
          <a:lstStyle/>
          <a:p>
            <a:r>
              <a:rPr lang="fr-FR" sz="3100" dirty="0" smtClean="0"/>
              <a:t>Approbation du </a:t>
            </a:r>
            <a:r>
              <a:rPr lang="fr-FR" sz="3100" i="1" dirty="0" err="1" smtClean="0"/>
              <a:t>matching</a:t>
            </a:r>
            <a:r>
              <a:rPr lang="fr-FR" sz="3100" i="1" dirty="0" smtClean="0"/>
              <a:t> </a:t>
            </a:r>
            <a:r>
              <a:rPr lang="fr-FR" sz="3100" i="1" dirty="0" err="1" smtClean="0"/>
              <a:t>adjustment</a:t>
            </a:r>
            <a:endParaRPr lang="fr-FR" sz="3100" i="1" dirty="0"/>
          </a:p>
        </p:txBody>
      </p:sp>
      <p:sp>
        <p:nvSpPr>
          <p:cNvPr id="3" name="Espace réservé du contenu 2"/>
          <p:cNvSpPr>
            <a:spLocks noGrp="1"/>
          </p:cNvSpPr>
          <p:nvPr>
            <p:ph idx="1"/>
          </p:nvPr>
        </p:nvSpPr>
        <p:spPr>
          <a:xfrm>
            <a:off x="755576" y="1285860"/>
            <a:ext cx="8036966" cy="4637088"/>
          </a:xfrm>
        </p:spPr>
        <p:txBody>
          <a:bodyPr>
            <a:normAutofit/>
          </a:bodyPr>
          <a:lstStyle/>
          <a:p>
            <a:pPr marL="442913" indent="-442913" algn="just"/>
            <a:r>
              <a:rPr lang="fr-FR" dirty="0" smtClean="0"/>
              <a:t>Le dossier doit préciser :</a:t>
            </a:r>
          </a:p>
          <a:p>
            <a:pPr marL="442913" indent="-442913" algn="just"/>
            <a:endParaRPr lang="fr-FR" sz="500" dirty="0" smtClean="0"/>
          </a:p>
          <a:p>
            <a:pPr lvl="1" algn="just"/>
            <a:r>
              <a:rPr lang="fr-FR" dirty="0" smtClean="0"/>
              <a:t>Les caractéristiques du portefeuille d’actifs</a:t>
            </a:r>
          </a:p>
          <a:p>
            <a:pPr lvl="1" algn="just"/>
            <a:r>
              <a:rPr lang="fr-FR" dirty="0"/>
              <a:t>L</a:t>
            </a:r>
            <a:r>
              <a:rPr lang="fr-FR" dirty="0" smtClean="0"/>
              <a:t>es caractéristiques des engagements d’assurance couverts</a:t>
            </a:r>
          </a:p>
          <a:p>
            <a:pPr lvl="1" algn="just"/>
            <a:r>
              <a:rPr lang="fr-FR" dirty="0" smtClean="0"/>
              <a:t>L’adéquation des flux d’actif et de passif, en précisant comment elle sera maintenue dans le temps par la gestion des placements</a:t>
            </a:r>
          </a:p>
          <a:p>
            <a:pPr lvl="1" algn="just"/>
            <a:r>
              <a:rPr lang="fr-FR" dirty="0" smtClean="0"/>
              <a:t>L’impact du MA sur le bilan</a:t>
            </a:r>
          </a:p>
          <a:p>
            <a:pPr lvl="1" algn="just"/>
            <a:r>
              <a:rPr lang="fr-FR" dirty="0"/>
              <a:t>L</a:t>
            </a:r>
            <a:r>
              <a:rPr lang="fr-FR" dirty="0" smtClean="0"/>
              <a:t>e calcul du MA</a:t>
            </a:r>
          </a:p>
          <a:p>
            <a:pPr lvl="1" algn="just"/>
            <a:endParaRPr lang="fr-FR" sz="500" dirty="0" smtClean="0"/>
          </a:p>
          <a:p>
            <a:pPr marL="442913" indent="-442913" algn="just"/>
            <a:r>
              <a:rPr lang="fr-FR" dirty="0" smtClean="0"/>
              <a:t>Possibilité de grouper les demandes MA</a:t>
            </a:r>
          </a:p>
          <a:p>
            <a:pPr marL="442913" indent="-442913" algn="just"/>
            <a:endParaRPr lang="fr-FR" sz="500" dirty="0" smtClean="0"/>
          </a:p>
          <a:p>
            <a:pPr marL="442913" indent="-442913" algn="just"/>
            <a:r>
              <a:rPr lang="fr-FR" dirty="0" smtClean="0"/>
              <a:t>Délai de réponse maximal : 6 mois</a:t>
            </a:r>
          </a:p>
        </p:txBody>
      </p:sp>
      <p:sp>
        <p:nvSpPr>
          <p:cNvPr id="4" name="Espace réservé du numéro de diapositive 3"/>
          <p:cNvSpPr txBox="1">
            <a:spLocks/>
          </p:cNvSpPr>
          <p:nvPr/>
        </p:nvSpPr>
        <p:spPr>
          <a:xfrm>
            <a:off x="6038800" y="6232227"/>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5"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Tree>
    <p:extLst>
      <p:ext uri="{BB962C8B-B14F-4D97-AF65-F5344CB8AC3E}">
        <p14:creationId xmlns:p14="http://schemas.microsoft.com/office/powerpoint/2010/main" val="24232306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44624"/>
            <a:ext cx="7892950" cy="785818"/>
          </a:xfrm>
        </p:spPr>
        <p:txBody>
          <a:bodyPr/>
          <a:lstStyle/>
          <a:p>
            <a:r>
              <a:rPr lang="fr-FR" sz="3000" dirty="0" smtClean="0"/>
              <a:t>Approbation des fonds propres auxiliaires</a:t>
            </a:r>
            <a:endParaRPr lang="fr-FR" sz="3000" dirty="0"/>
          </a:p>
        </p:txBody>
      </p:sp>
      <p:sp>
        <p:nvSpPr>
          <p:cNvPr id="3" name="Espace réservé du contenu 2"/>
          <p:cNvSpPr>
            <a:spLocks noGrp="1"/>
          </p:cNvSpPr>
          <p:nvPr>
            <p:ph idx="1"/>
          </p:nvPr>
        </p:nvSpPr>
        <p:spPr>
          <a:xfrm>
            <a:off x="827584" y="1285860"/>
            <a:ext cx="7892950" cy="4637088"/>
          </a:xfrm>
        </p:spPr>
        <p:txBody>
          <a:bodyPr>
            <a:normAutofit fontScale="92500" lnSpcReduction="10000"/>
          </a:bodyPr>
          <a:lstStyle/>
          <a:p>
            <a:pPr marL="360363" indent="-360363" algn="just"/>
            <a:r>
              <a:rPr lang="fr-FR" dirty="0" smtClean="0"/>
              <a:t>L’organisme doit :</a:t>
            </a:r>
          </a:p>
          <a:p>
            <a:pPr marL="360363" indent="-360363" algn="just"/>
            <a:endParaRPr lang="fr-FR" sz="500" dirty="0" smtClean="0"/>
          </a:p>
          <a:p>
            <a:pPr marL="720725" lvl="1" indent="-185738" algn="just"/>
            <a:r>
              <a:rPr lang="fr-FR" dirty="0" smtClean="0"/>
              <a:t>Déposer une demande spécifique pour chaque élément de fond propre auxiliaire</a:t>
            </a:r>
          </a:p>
          <a:p>
            <a:pPr marL="720725" lvl="1" indent="-185738" algn="just"/>
            <a:r>
              <a:rPr lang="fr-FR" dirty="0" smtClean="0"/>
              <a:t>Soumettre une évaluation, ou une méthode d’évaluation, pour chaque élément</a:t>
            </a:r>
          </a:p>
          <a:p>
            <a:pPr marL="720725" lvl="1" indent="-185738" algn="just"/>
            <a:r>
              <a:rPr lang="fr-FR" dirty="0" smtClean="0"/>
              <a:t>Démontrer la conformité de l’élément aux textes (caractéristiques de l’élément avant et après déclenchement, mode de déclenchement</a:t>
            </a:r>
            <a:r>
              <a:rPr lang="fr-FR" dirty="0"/>
              <a:t>, caractéristiques </a:t>
            </a:r>
            <a:r>
              <a:rPr lang="fr-FR" dirty="0" smtClean="0"/>
              <a:t>des contreparties)</a:t>
            </a:r>
          </a:p>
          <a:p>
            <a:pPr marL="720725" lvl="1" indent="-185738" algn="just"/>
            <a:r>
              <a:rPr lang="fr-FR" dirty="0" smtClean="0"/>
              <a:t>Préciser les procédures de contrôle dans la durée</a:t>
            </a:r>
          </a:p>
          <a:p>
            <a:pPr marL="360363" lvl="1" indent="-360363" algn="just">
              <a:buNone/>
            </a:pPr>
            <a:endParaRPr lang="fr-FR" sz="500" dirty="0" smtClean="0"/>
          </a:p>
          <a:p>
            <a:pPr marL="360363" lvl="1" indent="-360363" algn="just">
              <a:buFont typeface="Wingdings" pitchFamily="2" charset="2"/>
              <a:buChar char="q"/>
            </a:pPr>
            <a:r>
              <a:rPr lang="fr-FR" sz="2400" b="1" dirty="0"/>
              <a:t>Réponse de l’Autorité dans les </a:t>
            </a:r>
            <a:r>
              <a:rPr lang="fr-FR" sz="2400" b="1" u="sng" dirty="0"/>
              <a:t>3 mois</a:t>
            </a:r>
            <a:r>
              <a:rPr lang="fr-FR" sz="2400" b="1" dirty="0"/>
              <a:t>, sauf cas </a:t>
            </a:r>
            <a:r>
              <a:rPr lang="fr-FR" sz="2400" b="1" dirty="0" smtClean="0"/>
              <a:t>exceptionnel où le délai passe à 6 mois</a:t>
            </a:r>
          </a:p>
          <a:p>
            <a:pPr marL="360363" lvl="1" indent="-360363" algn="just">
              <a:buFont typeface="Wingdings" pitchFamily="2" charset="2"/>
              <a:buChar char="q"/>
            </a:pPr>
            <a:endParaRPr lang="fr-FR" sz="500" b="1" dirty="0" smtClean="0"/>
          </a:p>
          <a:p>
            <a:pPr marL="360363" lvl="1" indent="-360363" algn="just">
              <a:buFont typeface="Wingdings" pitchFamily="2" charset="2"/>
              <a:buChar char="q"/>
            </a:pPr>
            <a:r>
              <a:rPr lang="fr-FR" sz="2400" b="1" dirty="0"/>
              <a:t>L’ITS est complété par un projet d’orientations de niveau </a:t>
            </a:r>
            <a:r>
              <a:rPr lang="fr-FR" sz="2400" b="1" dirty="0" smtClean="0"/>
              <a:t>3</a:t>
            </a:r>
            <a:endParaRPr lang="fr-FR" sz="2400" b="1" dirty="0"/>
          </a:p>
        </p:txBody>
      </p:sp>
      <p:sp>
        <p:nvSpPr>
          <p:cNvPr id="4" name="Espace réservé du numéro de diapositive 3"/>
          <p:cNvSpPr txBox="1">
            <a:spLocks/>
          </p:cNvSpPr>
          <p:nvPr/>
        </p:nvSpPr>
        <p:spPr>
          <a:xfrm>
            <a:off x="6038800" y="6232227"/>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5"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Tree>
    <p:extLst>
      <p:ext uri="{BB962C8B-B14F-4D97-AF65-F5344CB8AC3E}">
        <p14:creationId xmlns:p14="http://schemas.microsoft.com/office/powerpoint/2010/main" val="35946083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44624"/>
            <a:ext cx="6624638" cy="785818"/>
          </a:xfrm>
        </p:spPr>
        <p:txBody>
          <a:bodyPr/>
          <a:lstStyle/>
          <a:p>
            <a:r>
              <a:rPr lang="fr-FR" dirty="0" smtClean="0"/>
              <a:t>Préparer ses demandes</a:t>
            </a:r>
            <a:endParaRPr lang="fr-FR" dirty="0"/>
          </a:p>
        </p:txBody>
      </p:sp>
      <p:sp>
        <p:nvSpPr>
          <p:cNvPr id="3" name="Espace réservé du contenu 2"/>
          <p:cNvSpPr>
            <a:spLocks noGrp="1"/>
          </p:cNvSpPr>
          <p:nvPr>
            <p:ph idx="1"/>
          </p:nvPr>
        </p:nvSpPr>
        <p:spPr>
          <a:xfrm>
            <a:off x="1071538" y="1285860"/>
            <a:ext cx="6884838" cy="4637088"/>
          </a:xfrm>
        </p:spPr>
        <p:txBody>
          <a:bodyPr>
            <a:normAutofit/>
          </a:bodyPr>
          <a:lstStyle/>
          <a:p>
            <a:pPr marL="442913" indent="-442913" algn="just"/>
            <a:r>
              <a:rPr lang="fr-FR" dirty="0" smtClean="0"/>
              <a:t>Le dépôt des candidatures peut intervenir dès le 1</a:t>
            </a:r>
            <a:r>
              <a:rPr lang="fr-FR" baseline="30000" dirty="0" smtClean="0"/>
              <a:t>er</a:t>
            </a:r>
            <a:r>
              <a:rPr lang="fr-FR" dirty="0" smtClean="0"/>
              <a:t> avril 2015</a:t>
            </a:r>
          </a:p>
          <a:p>
            <a:pPr marL="442913" indent="-442913" algn="just">
              <a:buNone/>
            </a:pPr>
            <a:endParaRPr lang="fr-FR" dirty="0" smtClean="0"/>
          </a:p>
          <a:p>
            <a:pPr marL="442913" indent="-442913" algn="just"/>
            <a:r>
              <a:rPr lang="fr-FR" dirty="0" smtClean="0"/>
              <a:t>Anticipation des besoins et demandes :</a:t>
            </a:r>
          </a:p>
          <a:p>
            <a:pPr marL="442913" indent="-442913" algn="just"/>
            <a:endParaRPr lang="fr-FR" sz="500" dirty="0" smtClean="0"/>
          </a:p>
          <a:p>
            <a:pPr lvl="1" algn="just"/>
            <a:r>
              <a:rPr lang="fr-FR" dirty="0" smtClean="0"/>
              <a:t>Questionnaire de préparation au marché</a:t>
            </a:r>
          </a:p>
          <a:p>
            <a:pPr lvl="1" algn="just"/>
            <a:endParaRPr lang="fr-FR" sz="500" dirty="0" smtClean="0"/>
          </a:p>
          <a:p>
            <a:pPr lvl="1" algn="just"/>
            <a:r>
              <a:rPr lang="fr-FR" dirty="0" smtClean="0"/>
              <a:t>ORSA préparatoire</a:t>
            </a:r>
          </a:p>
          <a:p>
            <a:pPr lvl="1" algn="just"/>
            <a:endParaRPr lang="fr-FR" sz="500" dirty="0" smtClean="0"/>
          </a:p>
          <a:p>
            <a:pPr lvl="1" algn="just"/>
            <a:r>
              <a:rPr lang="fr-FR" dirty="0" smtClean="0"/>
              <a:t>Dialogue dans le cadre du contrôle permanent</a:t>
            </a:r>
          </a:p>
          <a:p>
            <a:pPr algn="just"/>
            <a:endParaRPr lang="fr-FR" dirty="0" smtClean="0"/>
          </a:p>
        </p:txBody>
      </p:sp>
      <p:sp>
        <p:nvSpPr>
          <p:cNvPr id="4" name="Espace réservé du numéro de diapositive 3"/>
          <p:cNvSpPr txBox="1">
            <a:spLocks/>
          </p:cNvSpPr>
          <p:nvPr/>
        </p:nvSpPr>
        <p:spPr>
          <a:xfrm>
            <a:off x="6038800" y="6232227"/>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5"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Tree>
    <p:extLst>
      <p:ext uri="{BB962C8B-B14F-4D97-AF65-F5344CB8AC3E}">
        <p14:creationId xmlns:p14="http://schemas.microsoft.com/office/powerpoint/2010/main" val="2866561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6"/>
          <p:cNvSpPr txBox="1">
            <a:spLocks/>
          </p:cNvSpPr>
          <p:nvPr/>
        </p:nvSpPr>
        <p:spPr>
          <a:xfrm>
            <a:off x="0" y="6293225"/>
            <a:ext cx="2339752" cy="304128"/>
          </a:xfrm>
          <a:prstGeom prst="rect">
            <a:avLst/>
          </a:prstGeom>
        </p:spPr>
        <p:txBody>
          <a:bodyPr vert="horz" lIns="91440" tIns="45720" rIns="91440" bIns="45720" rtlCol="0" anchor="ctr"/>
          <a:lstStyle/>
          <a:p>
            <a:pPr marL="0" marR="0" lvl="0" indent="0"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4" name="Espace réservé du numéro de diapositive 3"/>
          <p:cNvSpPr>
            <a:spLocks noGrp="1"/>
          </p:cNvSpPr>
          <p:nvPr>
            <p:ph type="sldNum" sz="quarter" idx="4294967295"/>
          </p:nvPr>
        </p:nvSpPr>
        <p:spPr>
          <a:xfrm>
            <a:off x="6758880" y="6237312"/>
            <a:ext cx="2133600" cy="365125"/>
          </a:xfrm>
          <a:prstGeom prst="rect">
            <a:avLst/>
          </a:prstGeom>
        </p:spPr>
        <p:txBody>
          <a:bodyPr/>
          <a:lstStyle/>
          <a:p>
            <a:pPr algn="r">
              <a:defRPr/>
            </a:pPr>
            <a:fld id="{AC59C542-C6E0-4E39-86B7-1D85B8646B56}" type="slidenum">
              <a:rPr lang="fr-FR" sz="1200" smtClean="0">
                <a:solidFill>
                  <a:srgbClr val="002060"/>
                </a:solidFill>
              </a:rPr>
              <a:pPr algn="r">
                <a:defRPr/>
              </a:pPr>
              <a:t>2</a:t>
            </a:fld>
            <a:endParaRPr lang="fr-FR" sz="1200" dirty="0">
              <a:solidFill>
                <a:srgbClr val="002060"/>
              </a:solidFill>
            </a:endParaRPr>
          </a:p>
        </p:txBody>
      </p:sp>
      <p:sp>
        <p:nvSpPr>
          <p:cNvPr id="7" name="Titre 4"/>
          <p:cNvSpPr txBox="1">
            <a:spLocks noGrp="1"/>
          </p:cNvSpPr>
          <p:nvPr>
            <p:ph type="title"/>
          </p:nvPr>
        </p:nvSpPr>
        <p:spPr>
          <a:xfrm>
            <a:off x="1115616" y="2285992"/>
            <a:ext cx="6624638" cy="1143000"/>
          </a:xfrm>
          <a:prstGeom prst="rect">
            <a:avLst/>
          </a:prstGeom>
        </p:spPr>
        <p:txBody>
          <a:bodyPr/>
          <a:lstStyle/>
          <a:p>
            <a:pPr algn="ctr">
              <a:defRPr/>
            </a:pPr>
            <a:r>
              <a:rPr lang="fr-FR" sz="3500" b="1" kern="0" dirty="0" smtClean="0">
                <a:solidFill>
                  <a:srgbClr val="162A71"/>
                </a:solidFill>
                <a:latin typeface="Arial"/>
                <a:ea typeface="ＭＳ Ｐゴシック" charset="-128"/>
                <a:cs typeface="ＭＳ Ｐゴシック" charset="-128"/>
              </a:rPr>
              <a:t>Introduction</a:t>
            </a:r>
            <a:endParaRPr lang="fr-FR" sz="3500" b="1" kern="0" dirty="0">
              <a:solidFill>
                <a:srgbClr val="162A71"/>
              </a:solidFill>
              <a:latin typeface="Arial"/>
              <a:ea typeface="ＭＳ Ｐゴシック" charset="-128"/>
              <a:cs typeface="ＭＳ Ｐゴシック" charset="-128"/>
            </a:endParaRPr>
          </a:p>
        </p:txBody>
      </p:sp>
      <p:sp>
        <p:nvSpPr>
          <p:cNvPr id="10" name="Rectangle 9"/>
          <p:cNvSpPr/>
          <p:nvPr/>
        </p:nvSpPr>
        <p:spPr>
          <a:xfrm>
            <a:off x="683568" y="3228992"/>
            <a:ext cx="7474226" cy="1092607"/>
          </a:xfrm>
          <a:prstGeom prst="rect">
            <a:avLst/>
          </a:prstGeom>
        </p:spPr>
        <p:txBody>
          <a:bodyPr wrap="square">
            <a:spAutoFit/>
          </a:bodyPr>
          <a:lstStyle/>
          <a:p>
            <a:pPr algn="ctr">
              <a:defRPr/>
            </a:pPr>
            <a:r>
              <a:rPr lang="fr-FR" sz="3000" b="1" kern="0" dirty="0" smtClean="0">
                <a:solidFill>
                  <a:srgbClr val="0E4090"/>
                </a:solidFill>
                <a:latin typeface="Arial"/>
              </a:rPr>
              <a:t>Jean-Marie </a:t>
            </a:r>
            <a:r>
              <a:rPr lang="fr-FR" sz="3000" b="1" kern="0" dirty="0" err="1" smtClean="0">
                <a:solidFill>
                  <a:srgbClr val="0E4090"/>
                </a:solidFill>
                <a:latin typeface="Arial"/>
              </a:rPr>
              <a:t>Levaux</a:t>
            </a:r>
            <a:r>
              <a:rPr lang="fr-FR" sz="3000" b="1" kern="0" dirty="0" smtClean="0">
                <a:solidFill>
                  <a:srgbClr val="0E4090"/>
                </a:solidFill>
                <a:latin typeface="Arial"/>
              </a:rPr>
              <a:t>,</a:t>
            </a:r>
          </a:p>
          <a:p>
            <a:pPr algn="ctr">
              <a:defRPr/>
            </a:pPr>
            <a:r>
              <a:rPr lang="fr-FR" sz="500" b="1" kern="0" dirty="0" smtClean="0">
                <a:solidFill>
                  <a:srgbClr val="0E4090"/>
                </a:solidFill>
                <a:latin typeface="Arial"/>
              </a:rPr>
              <a:t> </a:t>
            </a:r>
          </a:p>
          <a:p>
            <a:pPr algn="ctr">
              <a:defRPr/>
            </a:pPr>
            <a:r>
              <a:rPr lang="fr-FR" sz="3000" b="1" kern="0" dirty="0" smtClean="0">
                <a:solidFill>
                  <a:srgbClr val="002060"/>
                </a:solidFill>
                <a:latin typeface="Arial"/>
              </a:rPr>
              <a:t>vice-président de l’ACPR</a:t>
            </a:r>
          </a:p>
        </p:txBody>
      </p:sp>
      <p:sp>
        <p:nvSpPr>
          <p:cNvPr id="8"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Tree>
    <p:extLst>
      <p:ext uri="{BB962C8B-B14F-4D97-AF65-F5344CB8AC3E}">
        <p14:creationId xmlns:p14="http://schemas.microsoft.com/office/powerpoint/2010/main" val="4092852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8050" y="122902"/>
            <a:ext cx="8072462" cy="785818"/>
          </a:xfrm>
        </p:spPr>
        <p:txBody>
          <a:bodyPr/>
          <a:lstStyle/>
          <a:p>
            <a:r>
              <a:rPr lang="fr-FR" sz="2900" dirty="0" smtClean="0"/>
              <a:t>Un premier lot d’orientations en consultation publique (1/2)</a:t>
            </a:r>
            <a:endParaRPr lang="fr-FR" sz="2900" dirty="0"/>
          </a:p>
        </p:txBody>
      </p:sp>
      <p:sp>
        <p:nvSpPr>
          <p:cNvPr id="3" name="Espace réservé du contenu 2"/>
          <p:cNvSpPr>
            <a:spLocks noGrp="1"/>
          </p:cNvSpPr>
          <p:nvPr>
            <p:ph idx="1"/>
          </p:nvPr>
        </p:nvSpPr>
        <p:spPr>
          <a:xfrm>
            <a:off x="820018" y="1384200"/>
            <a:ext cx="8072462" cy="4637088"/>
          </a:xfrm>
        </p:spPr>
        <p:txBody>
          <a:bodyPr>
            <a:normAutofit lnSpcReduction="10000"/>
          </a:bodyPr>
          <a:lstStyle/>
          <a:p>
            <a:pPr marL="360363" indent="-360363" algn="just"/>
            <a:r>
              <a:rPr lang="fr-FR" dirty="0" smtClean="0"/>
              <a:t>Un document de consultation de 255 pages</a:t>
            </a:r>
          </a:p>
          <a:p>
            <a:pPr marL="360363" indent="-360363" algn="just"/>
            <a:endParaRPr lang="fr-FR" sz="1500" dirty="0" smtClean="0"/>
          </a:p>
          <a:p>
            <a:pPr marL="360363" indent="-360363" algn="just"/>
            <a:r>
              <a:rPr lang="fr-FR" dirty="0" smtClean="0"/>
              <a:t>Orientations relatives aux fonds propres</a:t>
            </a:r>
          </a:p>
          <a:p>
            <a:pPr marL="360363" indent="-360363" algn="just"/>
            <a:endParaRPr lang="fr-FR" sz="500" dirty="0" smtClean="0"/>
          </a:p>
          <a:p>
            <a:pPr lvl="1" algn="just"/>
            <a:r>
              <a:rPr lang="fr-FR" dirty="0" smtClean="0"/>
              <a:t>Classification des fonds propres (FP) </a:t>
            </a:r>
            <a:r>
              <a:rPr lang="fr-FR" dirty="0"/>
              <a:t>en 3 niveaux (« tiers </a:t>
            </a:r>
            <a:r>
              <a:rPr lang="fr-FR" dirty="0" smtClean="0"/>
              <a:t>»)</a:t>
            </a:r>
          </a:p>
          <a:p>
            <a:pPr marL="890587" lvl="2" indent="0" algn="just">
              <a:buNone/>
            </a:pPr>
            <a:r>
              <a:rPr lang="fr-FR" dirty="0" smtClean="0"/>
              <a:t>→ attention : le classement des FP « hors liste » est soumis à </a:t>
            </a:r>
            <a:r>
              <a:rPr lang="fr-FR" u="sng" dirty="0" smtClean="0"/>
              <a:t>approbation </a:t>
            </a:r>
            <a:r>
              <a:rPr lang="fr-FR" dirty="0" smtClean="0"/>
              <a:t>de l’Autorité</a:t>
            </a:r>
          </a:p>
          <a:p>
            <a:pPr lvl="1" algn="just"/>
            <a:r>
              <a:rPr lang="fr-FR" dirty="0" smtClean="0"/>
              <a:t>Traitement des fonds cantonnés</a:t>
            </a:r>
          </a:p>
          <a:p>
            <a:pPr lvl="1" algn="just"/>
            <a:r>
              <a:rPr lang="fr-FR" dirty="0" smtClean="0"/>
              <a:t>Traitement des entreprises liées</a:t>
            </a:r>
          </a:p>
          <a:p>
            <a:pPr lvl="1" algn="just"/>
            <a:endParaRPr lang="fr-FR" sz="1500" dirty="0" smtClean="0"/>
          </a:p>
          <a:p>
            <a:pPr marL="360363" indent="-360363" algn="just"/>
            <a:r>
              <a:rPr lang="fr-FR" dirty="0"/>
              <a:t>Orientations relatives </a:t>
            </a:r>
            <a:r>
              <a:rPr lang="fr-FR" dirty="0" smtClean="0"/>
              <a:t>aux provisions techniques</a:t>
            </a:r>
          </a:p>
          <a:p>
            <a:pPr marL="360363" indent="-360363" algn="just"/>
            <a:endParaRPr lang="fr-FR" sz="500" dirty="0" smtClean="0"/>
          </a:p>
          <a:p>
            <a:pPr lvl="1" algn="just"/>
            <a:r>
              <a:rPr lang="fr-FR" dirty="0" smtClean="0"/>
              <a:t>Évaluation des provisions (</a:t>
            </a:r>
            <a:r>
              <a:rPr lang="fr-FR" dirty="0" err="1" smtClean="0"/>
              <a:t>y.c</a:t>
            </a:r>
            <a:r>
              <a:rPr lang="fr-FR" dirty="0" smtClean="0"/>
              <a:t>. simplifications)</a:t>
            </a:r>
          </a:p>
          <a:p>
            <a:pPr lvl="1" algn="just"/>
            <a:endParaRPr lang="fr-FR" sz="500" dirty="0" smtClean="0"/>
          </a:p>
          <a:p>
            <a:pPr lvl="1" algn="just"/>
            <a:r>
              <a:rPr lang="fr-FR" dirty="0" smtClean="0"/>
              <a:t>Frontières des contrats : précisions d’interprétation</a:t>
            </a:r>
          </a:p>
          <a:p>
            <a:pPr algn="just"/>
            <a:endParaRPr lang="fr-FR" dirty="0" smtClean="0"/>
          </a:p>
          <a:p>
            <a:pPr algn="just"/>
            <a:endParaRPr lang="fr-FR" dirty="0" smtClean="0"/>
          </a:p>
        </p:txBody>
      </p:sp>
      <p:sp>
        <p:nvSpPr>
          <p:cNvPr id="4" name="Espace réservé du numéro de diapositive 3"/>
          <p:cNvSpPr txBox="1">
            <a:spLocks/>
          </p:cNvSpPr>
          <p:nvPr/>
        </p:nvSpPr>
        <p:spPr>
          <a:xfrm>
            <a:off x="6038800" y="6232227"/>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5"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44624"/>
            <a:ext cx="8072462" cy="785818"/>
          </a:xfrm>
        </p:spPr>
        <p:txBody>
          <a:bodyPr/>
          <a:lstStyle/>
          <a:p>
            <a:r>
              <a:rPr lang="fr-FR" sz="2900" dirty="0"/>
              <a:t>Un premier lot d’orientations en consultation </a:t>
            </a:r>
            <a:r>
              <a:rPr lang="fr-FR" sz="2900" dirty="0" smtClean="0"/>
              <a:t>publique (2/2)</a:t>
            </a:r>
            <a:endParaRPr lang="fr-FR" sz="2900" dirty="0"/>
          </a:p>
        </p:txBody>
      </p:sp>
      <p:sp>
        <p:nvSpPr>
          <p:cNvPr id="3" name="Espace réservé du contenu 2"/>
          <p:cNvSpPr>
            <a:spLocks noGrp="1"/>
          </p:cNvSpPr>
          <p:nvPr>
            <p:ph idx="1"/>
          </p:nvPr>
        </p:nvSpPr>
        <p:spPr>
          <a:xfrm>
            <a:off x="539552" y="1285860"/>
            <a:ext cx="8424936" cy="4637088"/>
          </a:xfrm>
        </p:spPr>
        <p:txBody>
          <a:bodyPr>
            <a:normAutofit lnSpcReduction="10000"/>
          </a:bodyPr>
          <a:lstStyle/>
          <a:p>
            <a:pPr marL="360363" indent="-360363" algn="just"/>
            <a:r>
              <a:rPr lang="fr-FR" dirty="0" smtClean="0"/>
              <a:t>Orientations relatives au SCR en formule standard</a:t>
            </a:r>
          </a:p>
          <a:p>
            <a:pPr marL="360363" indent="-360363" algn="just"/>
            <a:endParaRPr lang="fr-FR" sz="500" dirty="0" smtClean="0"/>
          </a:p>
          <a:p>
            <a:pPr lvl="1" algn="just"/>
            <a:r>
              <a:rPr lang="fr-FR" dirty="0"/>
              <a:t>Risques </a:t>
            </a:r>
            <a:r>
              <a:rPr lang="fr-FR" dirty="0" smtClean="0"/>
              <a:t>de marché</a:t>
            </a:r>
          </a:p>
          <a:p>
            <a:pPr lvl="1" algn="just"/>
            <a:endParaRPr lang="fr-FR" sz="700" dirty="0" smtClean="0"/>
          </a:p>
          <a:p>
            <a:pPr lvl="1" algn="just"/>
            <a:r>
              <a:rPr lang="fr-FR" dirty="0"/>
              <a:t>Application du principe de </a:t>
            </a:r>
            <a:r>
              <a:rPr lang="fr-FR" dirty="0" smtClean="0"/>
              <a:t>transparence</a:t>
            </a:r>
          </a:p>
          <a:p>
            <a:pPr lvl="1" algn="just"/>
            <a:endParaRPr lang="fr-FR" sz="500" dirty="0" smtClean="0"/>
          </a:p>
          <a:p>
            <a:pPr lvl="1" algn="just"/>
            <a:r>
              <a:rPr lang="fr-FR" dirty="0" smtClean="0"/>
              <a:t>Risque de base lié aux techniques de réduction/ transfert</a:t>
            </a:r>
          </a:p>
          <a:p>
            <a:pPr lvl="1" algn="just"/>
            <a:endParaRPr lang="fr-FR" sz="500" dirty="0"/>
          </a:p>
          <a:p>
            <a:pPr lvl="1" algn="just"/>
            <a:r>
              <a:rPr lang="fr-FR" dirty="0" smtClean="0"/>
              <a:t>Risques de </a:t>
            </a:r>
            <a:r>
              <a:rPr lang="fr-FR" dirty="0"/>
              <a:t>souscription </a:t>
            </a:r>
            <a:r>
              <a:rPr lang="fr-FR" dirty="0" smtClean="0"/>
              <a:t>vie</a:t>
            </a:r>
          </a:p>
          <a:p>
            <a:pPr lvl="1" algn="just"/>
            <a:endParaRPr lang="fr-FR" sz="500" dirty="0" smtClean="0"/>
          </a:p>
          <a:p>
            <a:pPr lvl="1" algn="just"/>
            <a:r>
              <a:rPr lang="fr-FR" dirty="0" smtClean="0"/>
              <a:t>Risques catastrophes (</a:t>
            </a:r>
            <a:r>
              <a:rPr lang="fr-FR" dirty="0"/>
              <a:t>traitement des cessions en </a:t>
            </a:r>
            <a:r>
              <a:rPr lang="fr-FR" dirty="0" smtClean="0"/>
              <a:t>réassurance en non-vie, catastrophe </a:t>
            </a:r>
            <a:r>
              <a:rPr lang="fr-FR" dirty="0"/>
              <a:t>sanitaire, </a:t>
            </a:r>
            <a:r>
              <a:rPr lang="fr-FR" dirty="0" smtClean="0"/>
              <a:t>catastrophe </a:t>
            </a:r>
            <a:r>
              <a:rPr lang="fr-FR" dirty="0"/>
              <a:t>d’origine </a:t>
            </a:r>
            <a:r>
              <a:rPr lang="fr-FR" dirty="0" smtClean="0"/>
              <a:t>humaine)</a:t>
            </a:r>
          </a:p>
          <a:p>
            <a:pPr lvl="1" algn="just"/>
            <a:endParaRPr lang="fr-FR" sz="500" dirty="0"/>
          </a:p>
          <a:p>
            <a:pPr lvl="1" algn="just"/>
            <a:r>
              <a:rPr lang="fr-FR" dirty="0" smtClean="0"/>
              <a:t>Capacité d’absorption des pertes par les provisions techniques et impôts différés</a:t>
            </a:r>
          </a:p>
          <a:p>
            <a:pPr marL="534987" lvl="1" indent="0" algn="just">
              <a:buNone/>
            </a:pPr>
            <a:endParaRPr lang="fr-FR" dirty="0" smtClean="0"/>
          </a:p>
          <a:p>
            <a:pPr marL="360363" indent="-360363" algn="just"/>
            <a:r>
              <a:rPr lang="fr-FR" dirty="0"/>
              <a:t>Orientations </a:t>
            </a:r>
            <a:r>
              <a:rPr lang="fr-FR" dirty="0" smtClean="0"/>
              <a:t>relatives à la solvabilité des groupes</a:t>
            </a:r>
          </a:p>
          <a:p>
            <a:pPr algn="just"/>
            <a:endParaRPr lang="fr-FR" dirty="0" smtClean="0"/>
          </a:p>
          <a:p>
            <a:pPr algn="just"/>
            <a:endParaRPr lang="fr-FR" dirty="0" smtClean="0"/>
          </a:p>
          <a:p>
            <a:pPr algn="just"/>
            <a:endParaRPr lang="fr-FR" dirty="0" smtClean="0"/>
          </a:p>
        </p:txBody>
      </p:sp>
      <p:sp>
        <p:nvSpPr>
          <p:cNvPr id="4" name="Espace réservé du numéro de diapositive 3"/>
          <p:cNvSpPr txBox="1">
            <a:spLocks/>
          </p:cNvSpPr>
          <p:nvPr/>
        </p:nvSpPr>
        <p:spPr>
          <a:xfrm>
            <a:off x="6038800" y="6232227"/>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5"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8050" y="44624"/>
            <a:ext cx="8072462" cy="785818"/>
          </a:xfrm>
        </p:spPr>
        <p:txBody>
          <a:bodyPr/>
          <a:lstStyle/>
          <a:p>
            <a:r>
              <a:rPr lang="fr-FR" sz="2900" dirty="0" smtClean="0"/>
              <a:t>Exigences quantitatives : quelles prochaines étapes ?</a:t>
            </a:r>
            <a:endParaRPr lang="fr-FR" sz="2900" dirty="0"/>
          </a:p>
        </p:txBody>
      </p:sp>
      <p:sp>
        <p:nvSpPr>
          <p:cNvPr id="3" name="Espace réservé du contenu 2"/>
          <p:cNvSpPr>
            <a:spLocks noGrp="1"/>
          </p:cNvSpPr>
          <p:nvPr>
            <p:ph idx="1"/>
          </p:nvPr>
        </p:nvSpPr>
        <p:spPr>
          <a:xfrm>
            <a:off x="899592" y="1285860"/>
            <a:ext cx="7892950" cy="4637088"/>
          </a:xfrm>
        </p:spPr>
        <p:txBody>
          <a:bodyPr>
            <a:normAutofit/>
          </a:bodyPr>
          <a:lstStyle/>
          <a:p>
            <a:pPr marL="360363" indent="-360363" algn="just"/>
            <a:r>
              <a:rPr lang="fr-FR" dirty="0"/>
              <a:t> Du côté </a:t>
            </a:r>
            <a:r>
              <a:rPr lang="fr-FR" dirty="0" smtClean="0"/>
              <a:t>d’EIOPA</a:t>
            </a:r>
          </a:p>
          <a:p>
            <a:pPr marL="360363" indent="-360363" algn="just"/>
            <a:endParaRPr lang="fr-FR" sz="500" dirty="0"/>
          </a:p>
          <a:p>
            <a:pPr lvl="1" algn="just"/>
            <a:r>
              <a:rPr lang="fr-FR" dirty="0" smtClean="0"/>
              <a:t>Finalisation du premier lot d’ITS et d’orientations après consultation en octobre</a:t>
            </a:r>
          </a:p>
          <a:p>
            <a:pPr lvl="1" algn="just"/>
            <a:endParaRPr lang="fr-FR" sz="500" dirty="0"/>
          </a:p>
          <a:p>
            <a:pPr lvl="1" algn="just"/>
            <a:r>
              <a:rPr lang="fr-FR" dirty="0" smtClean="0"/>
              <a:t>Consultation publique sur un 2</a:t>
            </a:r>
            <a:r>
              <a:rPr lang="fr-FR" baseline="30000" dirty="0" smtClean="0"/>
              <a:t>ème</a:t>
            </a:r>
            <a:r>
              <a:rPr lang="fr-FR" dirty="0" smtClean="0"/>
              <a:t> lot d’ITS et d’orientations → 6 ITS sur le Pilier 1   </a:t>
            </a:r>
          </a:p>
          <a:p>
            <a:pPr lvl="1" algn="just"/>
            <a:endParaRPr lang="fr-FR" dirty="0"/>
          </a:p>
          <a:p>
            <a:pPr marL="442913" indent="-442913" algn="just"/>
            <a:r>
              <a:rPr lang="fr-FR" dirty="0" smtClean="0"/>
              <a:t>Un projet d’actes délégués très attendu</a:t>
            </a:r>
          </a:p>
          <a:p>
            <a:pPr marL="635000" lvl="1" indent="0" algn="just">
              <a:buNone/>
            </a:pPr>
            <a:r>
              <a:rPr lang="fr-FR" b="1" dirty="0" smtClean="0"/>
              <a:t>→</a:t>
            </a:r>
            <a:r>
              <a:rPr lang="fr-FR" dirty="0" smtClean="0"/>
              <a:t> Les spécifications techniques publiées le 30 avril 2014 servent donc de point d’appui pour l’instant</a:t>
            </a:r>
          </a:p>
          <a:p>
            <a:pPr marL="0" indent="0" algn="just">
              <a:buNone/>
            </a:pPr>
            <a:endParaRPr lang="fr-FR" dirty="0" smtClean="0"/>
          </a:p>
        </p:txBody>
      </p:sp>
      <p:sp>
        <p:nvSpPr>
          <p:cNvPr id="4" name="Espace réservé du numéro de diapositive 3"/>
          <p:cNvSpPr txBox="1">
            <a:spLocks/>
          </p:cNvSpPr>
          <p:nvPr/>
        </p:nvSpPr>
        <p:spPr>
          <a:xfrm>
            <a:off x="6038800" y="6232227"/>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5"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Tree>
    <p:extLst>
      <p:ext uri="{BB962C8B-B14F-4D97-AF65-F5344CB8AC3E}">
        <p14:creationId xmlns:p14="http://schemas.microsoft.com/office/powerpoint/2010/main" val="29175000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a:spLocks noGrp="1"/>
          </p:cNvSpPr>
          <p:nvPr>
            <p:ph idx="1"/>
          </p:nvPr>
        </p:nvSpPr>
        <p:spPr>
          <a:xfrm>
            <a:off x="395536" y="908720"/>
            <a:ext cx="8712968" cy="3456384"/>
          </a:xfrm>
        </p:spPr>
        <p:txBody>
          <a:bodyPr>
            <a:noAutofit/>
          </a:bodyPr>
          <a:lstStyle>
            <a:lvl1pPr marL="355600" indent="-266700">
              <a:buClr>
                <a:srgbClr val="F7C765"/>
              </a:buClr>
              <a:buFont typeface="+mj-lt"/>
              <a:buAutoNum type="arabicPeriod"/>
              <a:defRPr sz="2400" b="1" baseline="0">
                <a:solidFill>
                  <a:srgbClr val="002060"/>
                </a:solidFill>
                <a:latin typeface="Arial" pitchFamily="34" charset="0"/>
                <a:cs typeface="Arial" pitchFamily="34" charset="0"/>
              </a:defRPr>
            </a:lvl1pPr>
            <a:lvl2pPr marL="812800" marR="0" indent="-457200" algn="l" defTabSz="914400" rtl="0" eaLnBrk="1" fontAlgn="auto" latinLnBrk="0" hangingPunct="1">
              <a:lnSpc>
                <a:spcPct val="100000"/>
              </a:lnSpc>
              <a:spcBef>
                <a:spcPct val="20000"/>
              </a:spcBef>
              <a:spcAft>
                <a:spcPts val="0"/>
              </a:spcAft>
              <a:buClr>
                <a:srgbClr val="F7C765"/>
              </a:buClr>
              <a:buSzTx/>
              <a:buFont typeface="+mj-lt"/>
              <a:buAutoNum type="arabicPeriod"/>
              <a:tabLst/>
              <a:defRPr sz="2000" b="1" baseline="0">
                <a:solidFill>
                  <a:srgbClr val="002060"/>
                </a:solidFill>
                <a:latin typeface="Arial" pitchFamily="34" charset="0"/>
                <a:cs typeface="Arial" pitchFamily="34" charset="0"/>
              </a:defRPr>
            </a:lvl2pPr>
            <a:lvl3pPr marL="812800" indent="-457200">
              <a:buClr>
                <a:srgbClr val="F7C765"/>
              </a:buClr>
              <a:buFont typeface="+mj-lt"/>
              <a:buAutoNum type="arabicPeriod"/>
              <a:defRPr>
                <a:solidFill>
                  <a:srgbClr val="002060"/>
                </a:solidFill>
              </a:defRPr>
            </a:lvl3pPr>
            <a:lvl4pPr marL="812800" indent="-457200">
              <a:buClr>
                <a:srgbClr val="F7C765"/>
              </a:buClr>
              <a:buFont typeface="+mj-lt"/>
              <a:buAutoNum type="arabicPeriod"/>
              <a:defRPr>
                <a:solidFill>
                  <a:srgbClr val="002060"/>
                </a:solidFill>
              </a:defRPr>
            </a:lvl4pPr>
            <a:lvl5pPr marL="812800" indent="-457200">
              <a:buClr>
                <a:srgbClr val="F7C765"/>
              </a:buClr>
              <a:buFont typeface="+mj-lt"/>
              <a:buAutoNum type="arabicPeriod"/>
              <a:defRPr>
                <a:solidFill>
                  <a:srgbClr val="002060"/>
                </a:solidFill>
              </a:defRPr>
            </a:lvl5pPr>
          </a:lstStyle>
          <a:p>
            <a:pPr lvl="0">
              <a:buFont typeface="Wingdings" pitchFamily="2" charset="2"/>
              <a:buChar char="q"/>
              <a:tabLst>
                <a:tab pos="534988" algn="l"/>
              </a:tabLst>
            </a:pPr>
            <a:r>
              <a:rPr lang="fr-FR" sz="2300" dirty="0" smtClean="0">
                <a:solidFill>
                  <a:schemeClr val="bg1">
                    <a:lumMod val="85000"/>
                  </a:schemeClr>
                </a:solidFill>
              </a:rPr>
              <a:t>  L’actualité européenne de Solvabilité II</a:t>
            </a:r>
          </a:p>
          <a:p>
            <a:pPr lvl="0">
              <a:buFont typeface="Wingdings" pitchFamily="2" charset="2"/>
              <a:buChar char="q"/>
            </a:pPr>
            <a:endParaRPr lang="fr-FR" sz="1000" dirty="0" smtClean="0"/>
          </a:p>
          <a:p>
            <a:pPr lvl="0">
              <a:buFont typeface="Wingdings" pitchFamily="2" charset="2"/>
              <a:buChar char="q"/>
            </a:pPr>
            <a:r>
              <a:rPr lang="fr-FR" sz="2300" dirty="0" smtClean="0">
                <a:solidFill>
                  <a:schemeClr val="bg1">
                    <a:lumMod val="85000"/>
                  </a:schemeClr>
                </a:solidFill>
              </a:rPr>
              <a:t>  Les exigences quantitatives et leur finalisation</a:t>
            </a:r>
          </a:p>
          <a:p>
            <a:pPr lvl="0">
              <a:buFont typeface="Wingdings" pitchFamily="2" charset="2"/>
              <a:buChar char="q"/>
            </a:pPr>
            <a:endParaRPr lang="fr-FR" sz="1000" dirty="0" smtClean="0">
              <a:solidFill>
                <a:schemeClr val="bg1">
                  <a:lumMod val="85000"/>
                </a:schemeClr>
              </a:solidFill>
            </a:endParaRPr>
          </a:p>
          <a:p>
            <a:pPr lvl="0">
              <a:buFont typeface="Wingdings" pitchFamily="2" charset="2"/>
              <a:buChar char="q"/>
            </a:pPr>
            <a:r>
              <a:rPr lang="fr-FR" sz="2300" dirty="0" smtClean="0"/>
              <a:t>  Quelles spécifications pour les exercices préparatoires ?</a:t>
            </a:r>
          </a:p>
          <a:p>
            <a:pPr lvl="0">
              <a:buFont typeface="Wingdings" pitchFamily="2" charset="2"/>
              <a:buChar char="q"/>
            </a:pPr>
            <a:endParaRPr lang="fr-FR" sz="500" dirty="0" smtClean="0"/>
          </a:p>
          <a:p>
            <a:pPr marL="720725" indent="268288">
              <a:buFont typeface="Arial" panose="020B0604020202020204" pitchFamily="34" charset="0"/>
              <a:buChar char="•"/>
              <a:tabLst>
                <a:tab pos="989013" algn="l"/>
              </a:tabLst>
            </a:pPr>
            <a:r>
              <a:rPr lang="fr-FR" sz="2200" dirty="0" smtClean="0">
                <a:solidFill>
                  <a:srgbClr val="0E4090"/>
                </a:solidFill>
              </a:rPr>
              <a:t>Romain </a:t>
            </a:r>
            <a:r>
              <a:rPr lang="fr-FR" sz="2200" dirty="0" err="1" smtClean="0">
                <a:solidFill>
                  <a:srgbClr val="0E4090"/>
                </a:solidFill>
              </a:rPr>
              <a:t>Paserot</a:t>
            </a:r>
            <a:r>
              <a:rPr lang="fr-FR" sz="2200" dirty="0" smtClean="0">
                <a:solidFill>
                  <a:srgbClr val="0E4090"/>
                </a:solidFill>
              </a:rPr>
              <a:t>, </a:t>
            </a:r>
            <a:r>
              <a:rPr lang="fr-FR" sz="2200" dirty="0" smtClean="0"/>
              <a:t>chef de projet Solvabilité II et directeur 	du contrôle des assurances</a:t>
            </a:r>
          </a:p>
          <a:p>
            <a:pPr marL="720725" indent="268288">
              <a:buFont typeface="Arial" panose="020B0604020202020204" pitchFamily="34" charset="0"/>
              <a:buChar char="•"/>
              <a:tabLst>
                <a:tab pos="989013" algn="l"/>
              </a:tabLst>
            </a:pPr>
            <a:endParaRPr lang="fr-FR" sz="1000" dirty="0"/>
          </a:p>
          <a:p>
            <a:pPr lvl="0">
              <a:buFont typeface="Wingdings" pitchFamily="2" charset="2"/>
              <a:buChar char="q"/>
            </a:pPr>
            <a:r>
              <a:rPr lang="fr-FR" sz="2300" dirty="0" smtClean="0">
                <a:solidFill>
                  <a:schemeClr val="bg1">
                    <a:lumMod val="85000"/>
                  </a:schemeClr>
                </a:solidFill>
              </a:rPr>
              <a:t>  Les recommandations pour l’ORSA préparatoire</a:t>
            </a:r>
          </a:p>
          <a:p>
            <a:pPr lvl="0">
              <a:buFont typeface="Wingdings" pitchFamily="2" charset="2"/>
              <a:buChar char="q"/>
            </a:pPr>
            <a:endParaRPr lang="fr-FR" sz="1000" dirty="0" smtClean="0">
              <a:solidFill>
                <a:schemeClr val="bg1">
                  <a:lumMod val="85000"/>
                </a:schemeClr>
              </a:solidFill>
            </a:endParaRPr>
          </a:p>
          <a:p>
            <a:pPr lvl="0">
              <a:buFont typeface="Wingdings" pitchFamily="2" charset="2"/>
              <a:buChar char="q"/>
              <a:tabLst>
                <a:tab pos="534988" algn="l"/>
              </a:tabLst>
            </a:pPr>
            <a:r>
              <a:rPr lang="fr-FR" sz="2300" dirty="0" smtClean="0">
                <a:solidFill>
                  <a:schemeClr val="bg1">
                    <a:lumMod val="85000"/>
                  </a:schemeClr>
                </a:solidFill>
              </a:rPr>
              <a:t>  Le système de gouvernance et l’appréciation de la   	compétence et de l’honorabilité par l’ACPR</a:t>
            </a:r>
          </a:p>
          <a:p>
            <a:pPr lvl="0">
              <a:buFont typeface="Wingdings" pitchFamily="2" charset="2"/>
              <a:buChar char="q"/>
              <a:tabLst>
                <a:tab pos="534988" algn="l"/>
              </a:tabLst>
            </a:pPr>
            <a:endParaRPr lang="fr-FR" sz="1000" dirty="0" smtClean="0">
              <a:solidFill>
                <a:schemeClr val="bg1">
                  <a:lumMod val="85000"/>
                </a:schemeClr>
              </a:solidFill>
            </a:endParaRPr>
          </a:p>
          <a:p>
            <a:pPr lvl="0">
              <a:buFont typeface="Wingdings" pitchFamily="2" charset="2"/>
              <a:buChar char="q"/>
            </a:pPr>
            <a:r>
              <a:rPr lang="fr-FR" sz="2300" dirty="0" smtClean="0">
                <a:solidFill>
                  <a:schemeClr val="bg1">
                    <a:lumMod val="85000"/>
                  </a:schemeClr>
                </a:solidFill>
              </a:rPr>
              <a:t>  Se préparer aux futurs états prudentiels</a:t>
            </a:r>
          </a:p>
          <a:p>
            <a:pPr lvl="0">
              <a:buFont typeface="Wingdings" pitchFamily="2" charset="2"/>
              <a:buChar char="q"/>
            </a:pPr>
            <a:endParaRPr lang="fr-FR" sz="1000" dirty="0" smtClean="0">
              <a:solidFill>
                <a:schemeClr val="bg1">
                  <a:lumMod val="85000"/>
                </a:schemeClr>
              </a:solidFill>
            </a:endParaRPr>
          </a:p>
          <a:p>
            <a:pPr marL="534988" lvl="0" indent="-446088">
              <a:buFont typeface="Wingdings" pitchFamily="2" charset="2"/>
              <a:buChar char="q"/>
            </a:pPr>
            <a:r>
              <a:rPr lang="fr-FR" sz="2300" dirty="0" smtClean="0">
                <a:solidFill>
                  <a:schemeClr val="bg1">
                    <a:lumMod val="85000"/>
                  </a:schemeClr>
                </a:solidFill>
              </a:rPr>
              <a:t>Remettre </a:t>
            </a:r>
            <a:r>
              <a:rPr lang="fr-FR" sz="2300" dirty="0">
                <a:solidFill>
                  <a:schemeClr val="bg1">
                    <a:lumMod val="85000"/>
                  </a:schemeClr>
                </a:solidFill>
              </a:rPr>
              <a:t>en XBRL sur le portail </a:t>
            </a:r>
            <a:r>
              <a:rPr lang="fr-FR" sz="2300" i="1" dirty="0" err="1">
                <a:solidFill>
                  <a:schemeClr val="bg1">
                    <a:lumMod val="85000"/>
                  </a:schemeClr>
                </a:solidFill>
              </a:rPr>
              <a:t>Onegate</a:t>
            </a:r>
            <a:endParaRPr lang="fr-FR" sz="2300" dirty="0" smtClean="0">
              <a:solidFill>
                <a:schemeClr val="bg1">
                  <a:lumMod val="85000"/>
                </a:schemeClr>
              </a:solidFill>
            </a:endParaRPr>
          </a:p>
        </p:txBody>
      </p:sp>
      <p:sp>
        <p:nvSpPr>
          <p:cNvPr id="3"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
        <p:nvSpPr>
          <p:cNvPr id="4" name="Espace réservé du numéro de diapositive 3"/>
          <p:cNvSpPr txBox="1">
            <a:spLocks/>
          </p:cNvSpPr>
          <p:nvPr/>
        </p:nvSpPr>
        <p:spPr>
          <a:xfrm>
            <a:off x="6038800" y="6232227"/>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Tree>
    <p:extLst>
      <p:ext uri="{BB962C8B-B14F-4D97-AF65-F5344CB8AC3E}">
        <p14:creationId xmlns:p14="http://schemas.microsoft.com/office/powerpoint/2010/main" val="32593372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44624"/>
            <a:ext cx="6624638" cy="785818"/>
          </a:xfrm>
        </p:spPr>
        <p:txBody>
          <a:bodyPr/>
          <a:lstStyle/>
          <a:p>
            <a:r>
              <a:rPr lang="fr-FR" dirty="0" smtClean="0"/>
              <a:t>Exercices 2014 de préparation</a:t>
            </a:r>
            <a:endParaRPr lang="fr-FR" dirty="0"/>
          </a:p>
        </p:txBody>
      </p:sp>
      <p:sp>
        <p:nvSpPr>
          <p:cNvPr id="3" name="Espace réservé du contenu 2"/>
          <p:cNvSpPr>
            <a:spLocks noGrp="1"/>
          </p:cNvSpPr>
          <p:nvPr>
            <p:ph idx="1"/>
          </p:nvPr>
        </p:nvSpPr>
        <p:spPr>
          <a:xfrm>
            <a:off x="1071538" y="1285860"/>
            <a:ext cx="7388894" cy="4637088"/>
          </a:xfrm>
        </p:spPr>
        <p:txBody>
          <a:bodyPr>
            <a:normAutofit/>
          </a:bodyPr>
          <a:lstStyle/>
          <a:p>
            <a:pPr marL="442913" indent="-442913" algn="just"/>
            <a:r>
              <a:rPr lang="fr-FR" dirty="0" smtClean="0"/>
              <a:t>Trois exercices à mener pour le 24 septembre</a:t>
            </a:r>
          </a:p>
          <a:p>
            <a:pPr lvl="1" indent="-273050" algn="just"/>
            <a:r>
              <a:rPr lang="fr-FR" dirty="0" smtClean="0"/>
              <a:t>Remise d’états prudentiels</a:t>
            </a:r>
          </a:p>
          <a:p>
            <a:pPr lvl="1" indent="-273050" algn="just"/>
            <a:r>
              <a:rPr lang="fr-FR" dirty="0" smtClean="0"/>
              <a:t>ORSA préparatoire</a:t>
            </a:r>
          </a:p>
          <a:p>
            <a:pPr lvl="1" indent="-273050" algn="just"/>
            <a:r>
              <a:rPr lang="fr-FR" dirty="0" smtClean="0"/>
              <a:t>Questionnaire de préparation</a:t>
            </a:r>
          </a:p>
          <a:p>
            <a:pPr lvl="1" algn="just">
              <a:buNone/>
            </a:pPr>
            <a:endParaRPr lang="fr-FR" dirty="0" smtClean="0"/>
          </a:p>
          <a:p>
            <a:pPr marL="442913" indent="-442913" algn="just"/>
            <a:r>
              <a:rPr lang="fr-FR" dirty="0" smtClean="0"/>
              <a:t>Un site dédié à la préparation</a:t>
            </a:r>
          </a:p>
          <a:p>
            <a:pPr marL="901700" indent="-273050" algn="just">
              <a:buFont typeface="Wingdings" pitchFamily="2" charset="2"/>
              <a:buChar char="Ø"/>
            </a:pPr>
            <a:r>
              <a:rPr lang="fr-FR" sz="1800" b="0" dirty="0" smtClean="0">
                <a:hlinkClick r:id="rId2"/>
              </a:rPr>
              <a:t>http://acpr.banque-france.fr/solvabilite2.html</a:t>
            </a:r>
            <a:r>
              <a:rPr lang="fr-FR" sz="1800" b="0" dirty="0" smtClean="0"/>
              <a:t> </a:t>
            </a:r>
          </a:p>
          <a:p>
            <a:pPr algn="just">
              <a:buFont typeface="Wingdings" pitchFamily="2" charset="2"/>
              <a:buChar char="Ø"/>
            </a:pPr>
            <a:endParaRPr lang="fr-FR" dirty="0" smtClean="0"/>
          </a:p>
          <a:p>
            <a:pPr marL="442913" indent="-442913" algn="just"/>
            <a:r>
              <a:rPr lang="fr-FR" dirty="0" smtClean="0"/>
              <a:t>Une adresse électronique pour remettre les documents et poser des questions</a:t>
            </a:r>
          </a:p>
          <a:p>
            <a:pPr lvl="1" indent="-273050" algn="just">
              <a:buFont typeface="Wingdings" pitchFamily="2" charset="2"/>
              <a:buChar char="Ø"/>
            </a:pPr>
            <a:r>
              <a:rPr lang="fr-FR" dirty="0" smtClean="0"/>
              <a:t>Communiquée dans le courrier individuel envoyé aux organismes</a:t>
            </a:r>
          </a:p>
        </p:txBody>
      </p:sp>
      <p:sp>
        <p:nvSpPr>
          <p:cNvPr id="4"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5"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44624"/>
            <a:ext cx="7892950" cy="785818"/>
          </a:xfrm>
        </p:spPr>
        <p:txBody>
          <a:bodyPr/>
          <a:lstStyle/>
          <a:p>
            <a:r>
              <a:rPr lang="fr-FR" sz="2900" dirty="0" smtClean="0"/>
              <a:t>Exercice de remise d’états quantitatifs 2013</a:t>
            </a:r>
            <a:endParaRPr lang="fr-FR" sz="2900" dirty="0"/>
          </a:p>
        </p:txBody>
      </p:sp>
      <p:sp>
        <p:nvSpPr>
          <p:cNvPr id="3" name="Espace réservé du contenu 2"/>
          <p:cNvSpPr>
            <a:spLocks noGrp="1"/>
          </p:cNvSpPr>
          <p:nvPr>
            <p:ph idx="1"/>
          </p:nvPr>
        </p:nvSpPr>
        <p:spPr>
          <a:xfrm>
            <a:off x="1071538" y="1285860"/>
            <a:ext cx="6884838" cy="4637088"/>
          </a:xfrm>
        </p:spPr>
        <p:txBody>
          <a:bodyPr>
            <a:normAutofit fontScale="55000" lnSpcReduction="20000"/>
          </a:bodyPr>
          <a:lstStyle/>
          <a:p>
            <a:pPr marL="360363" indent="-360363" algn="just"/>
            <a:r>
              <a:rPr lang="fr-FR" sz="3300" dirty="0" smtClean="0"/>
              <a:t>Des points d’attention...</a:t>
            </a:r>
          </a:p>
          <a:p>
            <a:pPr marL="360363" indent="-360363" algn="just"/>
            <a:endParaRPr lang="fr-FR" sz="600" dirty="0" smtClean="0"/>
          </a:p>
          <a:p>
            <a:pPr lvl="1" algn="just"/>
            <a:r>
              <a:rPr lang="fr-FR" sz="2900" dirty="0" smtClean="0"/>
              <a:t>Recours fréquent aux simplifications</a:t>
            </a:r>
          </a:p>
          <a:p>
            <a:pPr lvl="1" algn="just"/>
            <a:endParaRPr lang="fr-FR" sz="900" dirty="0" smtClean="0"/>
          </a:p>
          <a:p>
            <a:pPr lvl="1" algn="just"/>
            <a:r>
              <a:rPr lang="fr-FR" sz="2900" dirty="0" smtClean="0"/>
              <a:t>Justification insuffisante des choix</a:t>
            </a:r>
          </a:p>
          <a:p>
            <a:pPr lvl="1" algn="just"/>
            <a:endParaRPr lang="fr-FR" sz="900" dirty="0" smtClean="0"/>
          </a:p>
          <a:p>
            <a:pPr lvl="1" algn="just"/>
            <a:r>
              <a:rPr lang="fr-FR" sz="2900" dirty="0" smtClean="0"/>
              <a:t>Informations manquantes</a:t>
            </a:r>
          </a:p>
          <a:p>
            <a:pPr lvl="1" algn="just"/>
            <a:endParaRPr lang="fr-FR" sz="900" dirty="0" smtClean="0"/>
          </a:p>
          <a:p>
            <a:pPr lvl="1" algn="just"/>
            <a:r>
              <a:rPr lang="fr-FR" sz="2900" dirty="0" smtClean="0"/>
              <a:t>Mise à jour nécessaire suite à l’évolution des textes</a:t>
            </a:r>
          </a:p>
          <a:p>
            <a:pPr lvl="1" algn="just"/>
            <a:endParaRPr lang="fr-FR" sz="900" dirty="0" smtClean="0"/>
          </a:p>
          <a:p>
            <a:pPr lvl="1" algn="just"/>
            <a:r>
              <a:rPr lang="fr-FR" sz="2900" dirty="0" smtClean="0"/>
              <a:t>Etc</a:t>
            </a:r>
            <a:r>
              <a:rPr lang="fr-FR" sz="2600" dirty="0" smtClean="0"/>
              <a:t>.</a:t>
            </a:r>
          </a:p>
          <a:p>
            <a:pPr algn="just"/>
            <a:endParaRPr lang="fr-FR" dirty="0" smtClean="0"/>
          </a:p>
          <a:p>
            <a:pPr marL="360363" indent="-360363" algn="just"/>
            <a:r>
              <a:rPr lang="fr-FR" sz="3300" dirty="0" smtClean="0"/>
              <a:t>… détaillés dans les notes publiées sur le site de l’Autorité…</a:t>
            </a:r>
          </a:p>
          <a:p>
            <a:pPr marL="360363" indent="-360363" algn="just"/>
            <a:endParaRPr lang="fr-FR" sz="600" dirty="0" smtClean="0"/>
          </a:p>
          <a:p>
            <a:pPr lvl="1" algn="just"/>
            <a:r>
              <a:rPr lang="fr-FR" sz="2900" dirty="0" smtClean="0"/>
              <a:t>Enseignements de l’exercice de remise d’états Solvabilité II</a:t>
            </a:r>
          </a:p>
          <a:p>
            <a:pPr lvl="1" algn="just"/>
            <a:endParaRPr lang="fr-FR" sz="600" dirty="0" smtClean="0"/>
          </a:p>
          <a:p>
            <a:pPr lvl="1" algn="just"/>
            <a:r>
              <a:rPr lang="fr-FR" sz="2900" dirty="0" smtClean="0"/>
              <a:t>Enseignements des annexes techniques vie</a:t>
            </a:r>
          </a:p>
          <a:p>
            <a:pPr lvl="1" algn="just"/>
            <a:endParaRPr lang="fr-FR" sz="700" dirty="0" smtClean="0"/>
          </a:p>
          <a:p>
            <a:pPr lvl="1" algn="just"/>
            <a:r>
              <a:rPr lang="fr-FR" sz="2900" dirty="0" smtClean="0"/>
              <a:t>Enseignements de l’ORSA pilote</a:t>
            </a:r>
          </a:p>
          <a:p>
            <a:pPr lvl="1" algn="just"/>
            <a:endParaRPr lang="fr-FR" sz="700" dirty="0" smtClean="0"/>
          </a:p>
          <a:p>
            <a:pPr lvl="1" algn="just"/>
            <a:r>
              <a:rPr lang="fr-FR" sz="2900" dirty="0" smtClean="0"/>
              <a:t>Enseignements de l’enquête de préparation</a:t>
            </a:r>
          </a:p>
          <a:p>
            <a:pPr lvl="1" algn="just"/>
            <a:endParaRPr lang="fr-FR" dirty="0" smtClean="0"/>
          </a:p>
          <a:p>
            <a:pPr marL="360363" indent="-360363" algn="just"/>
            <a:r>
              <a:rPr lang="fr-FR" sz="3300" dirty="0" smtClean="0"/>
              <a:t> … et communiqués aux participants individuellement.</a:t>
            </a:r>
          </a:p>
          <a:p>
            <a:pPr lvl="1" algn="just"/>
            <a:endParaRPr lang="fr-FR" dirty="0" smtClean="0"/>
          </a:p>
          <a:p>
            <a:pPr lvl="1" algn="just"/>
            <a:endParaRPr lang="fr-FR" dirty="0" smtClean="0"/>
          </a:p>
        </p:txBody>
      </p:sp>
      <p:sp>
        <p:nvSpPr>
          <p:cNvPr id="4"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7"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pic>
        <p:nvPicPr>
          <p:cNvPr id="8" name="Picture 3" descr="C:\Documents and Settings\r813386\Mes documents\RSS.jpg"/>
          <p:cNvPicPr>
            <a:picLocks noChangeAspect="1" noChangeArrowheads="1"/>
          </p:cNvPicPr>
          <p:nvPr/>
        </p:nvPicPr>
        <p:blipFill>
          <a:blip r:embed="rId2" cstate="print"/>
          <a:srcRect/>
          <a:stretch>
            <a:fillRect/>
          </a:stretch>
        </p:blipFill>
        <p:spPr bwMode="auto">
          <a:xfrm>
            <a:off x="8406680" y="3951312"/>
            <a:ext cx="341784" cy="341784"/>
          </a:xfrm>
          <a:prstGeom prst="rect">
            <a:avLst/>
          </a:prstGeom>
          <a:noFill/>
        </p:spPr>
      </p:pic>
      <p:sp>
        <p:nvSpPr>
          <p:cNvPr id="9" name="ZoneTexte 8"/>
          <p:cNvSpPr txBox="1"/>
          <p:nvPr/>
        </p:nvSpPr>
        <p:spPr>
          <a:xfrm>
            <a:off x="8172400" y="4376137"/>
            <a:ext cx="1008112" cy="276999"/>
          </a:xfrm>
          <a:prstGeom prst="rect">
            <a:avLst/>
          </a:prstGeom>
          <a:noFill/>
        </p:spPr>
        <p:txBody>
          <a:bodyPr wrap="square" rtlCol="0">
            <a:spAutoFit/>
          </a:bodyPr>
          <a:lstStyle/>
          <a:p>
            <a:r>
              <a:rPr lang="fr-FR" sz="1200" b="1" dirty="0" smtClean="0">
                <a:solidFill>
                  <a:srgbClr val="E27600"/>
                </a:solidFill>
              </a:rPr>
              <a:t>En ligne</a:t>
            </a:r>
            <a:endParaRPr lang="fr-FR" sz="1200" b="1" dirty="0">
              <a:solidFill>
                <a:srgbClr val="E27600"/>
              </a:solidFill>
            </a:endParaRPr>
          </a:p>
        </p:txBody>
      </p:sp>
      <p:sp>
        <p:nvSpPr>
          <p:cNvPr id="5" name="Accolade fermante 4"/>
          <p:cNvSpPr/>
          <p:nvPr/>
        </p:nvSpPr>
        <p:spPr>
          <a:xfrm>
            <a:off x="7740352" y="3789040"/>
            <a:ext cx="432048" cy="1368152"/>
          </a:xfrm>
          <a:prstGeom prst="rightBrace">
            <a:avLst/>
          </a:prstGeom>
          <a:ln>
            <a:solidFill>
              <a:srgbClr val="FF87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00206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44624"/>
            <a:ext cx="7964958" cy="785818"/>
          </a:xfrm>
        </p:spPr>
        <p:txBody>
          <a:bodyPr/>
          <a:lstStyle/>
          <a:p>
            <a:r>
              <a:rPr lang="fr-FR" sz="2900" dirty="0" smtClean="0"/>
              <a:t>Exercice de remise d’états quantitatifs 2014</a:t>
            </a:r>
            <a:endParaRPr lang="fr-FR" sz="2900" dirty="0"/>
          </a:p>
        </p:txBody>
      </p:sp>
      <p:sp>
        <p:nvSpPr>
          <p:cNvPr id="3" name="Espace réservé du contenu 2"/>
          <p:cNvSpPr>
            <a:spLocks noGrp="1"/>
          </p:cNvSpPr>
          <p:nvPr>
            <p:ph idx="1"/>
          </p:nvPr>
        </p:nvSpPr>
        <p:spPr>
          <a:xfrm>
            <a:off x="683568" y="1285860"/>
            <a:ext cx="7272808" cy="4637088"/>
          </a:xfrm>
        </p:spPr>
        <p:txBody>
          <a:bodyPr>
            <a:normAutofit/>
          </a:bodyPr>
          <a:lstStyle/>
          <a:p>
            <a:pPr marL="442913" indent="-360363" algn="just"/>
            <a:r>
              <a:rPr lang="fr-FR" dirty="0" smtClean="0"/>
              <a:t>Spécifications techniques</a:t>
            </a:r>
          </a:p>
          <a:p>
            <a:pPr lvl="1" algn="just"/>
            <a:r>
              <a:rPr lang="fr-FR" dirty="0" smtClean="0"/>
              <a:t>En l’absence de textes de niveau 2 et 3 définitifs, utilisation des </a:t>
            </a:r>
            <a:r>
              <a:rPr lang="fr-FR" b="1" dirty="0" smtClean="0"/>
              <a:t>spécifications techniques </a:t>
            </a:r>
            <a:r>
              <a:rPr lang="fr-FR" dirty="0" smtClean="0"/>
              <a:t>publiées le 30 avril 2014 par l’EIOPA pour les </a:t>
            </a:r>
            <a:r>
              <a:rPr lang="fr-FR" i="1" dirty="0" smtClean="0"/>
              <a:t>stress tests</a:t>
            </a:r>
            <a:endParaRPr lang="fr-FR" dirty="0" smtClean="0"/>
          </a:p>
          <a:p>
            <a:pPr lvl="1" algn="just"/>
            <a:r>
              <a:rPr lang="fr-FR" b="1" dirty="0" smtClean="0"/>
              <a:t>Traduction</a:t>
            </a:r>
            <a:r>
              <a:rPr lang="fr-FR" dirty="0" smtClean="0"/>
              <a:t> de la partie relative à la valorisation du bilan prudentiel par l’ACPR</a:t>
            </a:r>
          </a:p>
          <a:p>
            <a:pPr lvl="1" algn="just"/>
            <a:r>
              <a:rPr lang="fr-FR" b="1" dirty="0" smtClean="0"/>
              <a:t>Courbes des taux </a:t>
            </a:r>
            <a:r>
              <a:rPr lang="fr-FR" dirty="0" smtClean="0"/>
              <a:t>publiées</a:t>
            </a:r>
            <a:r>
              <a:rPr lang="fr-FR" b="1" dirty="0" smtClean="0"/>
              <a:t> </a:t>
            </a:r>
            <a:r>
              <a:rPr lang="fr-FR" dirty="0" smtClean="0"/>
              <a:t>le 30 avril 2014 par l’EIOPA pour les </a:t>
            </a:r>
            <a:r>
              <a:rPr lang="fr-FR" i="1" dirty="0" smtClean="0"/>
              <a:t>stress tests</a:t>
            </a:r>
          </a:p>
          <a:p>
            <a:pPr marL="1347788" lvl="2" indent="-184150" algn="just">
              <a:buFont typeface="Arial" panose="020B0604020202020204" pitchFamily="34" charset="0"/>
              <a:buChar char="•"/>
            </a:pPr>
            <a:r>
              <a:rPr lang="fr-FR" dirty="0" smtClean="0">
                <a:latin typeface="Arial" panose="020B0604020202020204" pitchFamily="34" charset="0"/>
                <a:cs typeface="Arial" panose="020B0604020202020204" pitchFamily="34" charset="0"/>
              </a:rPr>
              <a:t>Utiliser le scénario « Baseline »</a:t>
            </a:r>
          </a:p>
          <a:p>
            <a:pPr marL="442913" indent="-442913" algn="just"/>
            <a:r>
              <a:rPr lang="fr-FR" dirty="0" smtClean="0"/>
              <a:t>Notice récapitulative</a:t>
            </a:r>
          </a:p>
          <a:p>
            <a:pPr lvl="1" algn="just"/>
            <a:r>
              <a:rPr lang="fr-FR" dirty="0" smtClean="0"/>
              <a:t>« Mode d’emploi » de l’exercice : </a:t>
            </a:r>
            <a:r>
              <a:rPr lang="fr-FR" i="1" dirty="0" smtClean="0"/>
              <a:t>quelles spécifications utiliser ? quels états remettre ? sous quel format ? etc.</a:t>
            </a:r>
          </a:p>
          <a:p>
            <a:pPr lvl="1" algn="just"/>
            <a:endParaRPr lang="fr-FR" dirty="0" smtClean="0"/>
          </a:p>
        </p:txBody>
      </p:sp>
      <p:sp>
        <p:nvSpPr>
          <p:cNvPr id="4"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13"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pic>
        <p:nvPicPr>
          <p:cNvPr id="16" name="Picture 3" descr="C:\Documents and Settings\r813386\Mes documents\RSS.jpg"/>
          <p:cNvPicPr>
            <a:picLocks noChangeAspect="1" noChangeArrowheads="1"/>
          </p:cNvPicPr>
          <p:nvPr/>
        </p:nvPicPr>
        <p:blipFill>
          <a:blip r:embed="rId2" cstate="print"/>
          <a:srcRect/>
          <a:stretch>
            <a:fillRect/>
          </a:stretch>
        </p:blipFill>
        <p:spPr bwMode="auto">
          <a:xfrm>
            <a:off x="8532440" y="2708920"/>
            <a:ext cx="341784" cy="341784"/>
          </a:xfrm>
          <a:prstGeom prst="rect">
            <a:avLst/>
          </a:prstGeom>
          <a:noFill/>
        </p:spPr>
      </p:pic>
      <p:pic>
        <p:nvPicPr>
          <p:cNvPr id="17" name="Picture 3" descr="C:\Documents and Settings\r813386\Mes documents\RSS.jpg"/>
          <p:cNvPicPr>
            <a:picLocks noChangeAspect="1" noChangeArrowheads="1"/>
          </p:cNvPicPr>
          <p:nvPr/>
        </p:nvPicPr>
        <p:blipFill>
          <a:blip r:embed="rId2" cstate="print"/>
          <a:srcRect/>
          <a:stretch>
            <a:fillRect/>
          </a:stretch>
        </p:blipFill>
        <p:spPr bwMode="auto">
          <a:xfrm>
            <a:off x="8388424" y="4808185"/>
            <a:ext cx="341784" cy="341784"/>
          </a:xfrm>
          <a:prstGeom prst="rect">
            <a:avLst/>
          </a:prstGeom>
          <a:noFill/>
        </p:spPr>
      </p:pic>
      <p:sp>
        <p:nvSpPr>
          <p:cNvPr id="20" name="ZoneTexte 19"/>
          <p:cNvSpPr txBox="1"/>
          <p:nvPr/>
        </p:nvSpPr>
        <p:spPr>
          <a:xfrm>
            <a:off x="8316416" y="3140968"/>
            <a:ext cx="1008112" cy="276999"/>
          </a:xfrm>
          <a:prstGeom prst="rect">
            <a:avLst/>
          </a:prstGeom>
          <a:noFill/>
        </p:spPr>
        <p:txBody>
          <a:bodyPr wrap="square" rtlCol="0">
            <a:spAutoFit/>
          </a:bodyPr>
          <a:lstStyle/>
          <a:p>
            <a:r>
              <a:rPr lang="fr-FR" sz="1200" b="1" dirty="0" smtClean="0">
                <a:solidFill>
                  <a:srgbClr val="E27600"/>
                </a:solidFill>
              </a:rPr>
              <a:t>En ligne</a:t>
            </a:r>
            <a:endParaRPr lang="fr-FR" sz="1200" b="1" dirty="0">
              <a:solidFill>
                <a:srgbClr val="E27600"/>
              </a:solidFill>
            </a:endParaRPr>
          </a:p>
        </p:txBody>
      </p:sp>
      <p:sp>
        <p:nvSpPr>
          <p:cNvPr id="21" name="ZoneTexte 20"/>
          <p:cNvSpPr txBox="1"/>
          <p:nvPr/>
        </p:nvSpPr>
        <p:spPr>
          <a:xfrm>
            <a:off x="8172400" y="5168225"/>
            <a:ext cx="1008112" cy="276999"/>
          </a:xfrm>
          <a:prstGeom prst="rect">
            <a:avLst/>
          </a:prstGeom>
          <a:noFill/>
        </p:spPr>
        <p:txBody>
          <a:bodyPr wrap="square" rtlCol="0">
            <a:spAutoFit/>
          </a:bodyPr>
          <a:lstStyle/>
          <a:p>
            <a:r>
              <a:rPr lang="fr-FR" sz="1200" b="1" dirty="0" smtClean="0">
                <a:solidFill>
                  <a:srgbClr val="E27600"/>
                </a:solidFill>
              </a:rPr>
              <a:t>En ligne</a:t>
            </a:r>
            <a:endParaRPr lang="fr-FR" sz="1200" b="1" dirty="0">
              <a:solidFill>
                <a:srgbClr val="E27600"/>
              </a:solidFill>
            </a:endParaRPr>
          </a:p>
        </p:txBody>
      </p:sp>
      <p:sp>
        <p:nvSpPr>
          <p:cNvPr id="22" name="Accolade fermante 21"/>
          <p:cNvSpPr/>
          <p:nvPr/>
        </p:nvSpPr>
        <p:spPr>
          <a:xfrm>
            <a:off x="7950097" y="1772816"/>
            <a:ext cx="432048" cy="2592288"/>
          </a:xfrm>
          <a:prstGeom prst="rightBrace">
            <a:avLst/>
          </a:prstGeom>
          <a:ln>
            <a:solidFill>
              <a:srgbClr val="FF87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00206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44624"/>
            <a:ext cx="7316886" cy="785818"/>
          </a:xfrm>
        </p:spPr>
        <p:txBody>
          <a:bodyPr/>
          <a:lstStyle/>
          <a:p>
            <a:r>
              <a:rPr lang="fr-FR" dirty="0" smtClean="0"/>
              <a:t>Documents d’aide de l’exercice 2014</a:t>
            </a:r>
            <a:endParaRPr lang="fr-FR" dirty="0"/>
          </a:p>
        </p:txBody>
      </p:sp>
      <p:sp>
        <p:nvSpPr>
          <p:cNvPr id="3" name="Espace réservé du contenu 2"/>
          <p:cNvSpPr>
            <a:spLocks noGrp="1"/>
          </p:cNvSpPr>
          <p:nvPr>
            <p:ph idx="1"/>
          </p:nvPr>
        </p:nvSpPr>
        <p:spPr>
          <a:xfrm>
            <a:off x="1071538" y="1196752"/>
            <a:ext cx="7460902" cy="4464496"/>
          </a:xfrm>
        </p:spPr>
        <p:txBody>
          <a:bodyPr>
            <a:normAutofit/>
          </a:bodyPr>
          <a:lstStyle/>
          <a:p>
            <a:pPr marL="360363" indent="-360363" algn="just"/>
            <a:r>
              <a:rPr lang="fr-FR" dirty="0" smtClean="0"/>
              <a:t>Tableaux de passage </a:t>
            </a:r>
          </a:p>
          <a:p>
            <a:pPr lvl="1" algn="just"/>
            <a:r>
              <a:rPr lang="fr-FR" dirty="0" smtClean="0"/>
              <a:t>Bilan social vers le bilan Solvabilité II</a:t>
            </a:r>
          </a:p>
          <a:p>
            <a:pPr lvl="1" algn="just"/>
            <a:r>
              <a:rPr lang="fr-FR" dirty="0" smtClean="0"/>
              <a:t>Fonds propres sociaux et bilan vers les fonds propres Solvabilité II</a:t>
            </a:r>
          </a:p>
          <a:p>
            <a:pPr algn="just"/>
            <a:endParaRPr lang="fr-FR" dirty="0" smtClean="0"/>
          </a:p>
          <a:p>
            <a:pPr marL="441325" indent="-441325" algn="just"/>
            <a:r>
              <a:rPr lang="fr-FR" dirty="0" smtClean="0"/>
              <a:t>Foire aux questions </a:t>
            </a:r>
          </a:p>
          <a:p>
            <a:pPr lvl="1" algn="just"/>
            <a:r>
              <a:rPr lang="fr-FR" dirty="0" smtClean="0"/>
              <a:t>Première publication fin juin, puis mise à jour régulière</a:t>
            </a:r>
          </a:p>
          <a:p>
            <a:pPr algn="just"/>
            <a:endParaRPr lang="fr-FR" dirty="0" smtClean="0"/>
          </a:p>
          <a:p>
            <a:pPr lvl="1" algn="just">
              <a:tabLst>
                <a:tab pos="442913" algn="l"/>
              </a:tabLst>
            </a:pPr>
            <a:r>
              <a:rPr lang="fr-FR" dirty="0" smtClean="0"/>
              <a:t>Pas d’orientations nationales complémentaires dans le cadre de cet exercice de préparation</a:t>
            </a:r>
          </a:p>
        </p:txBody>
      </p:sp>
      <p:sp>
        <p:nvSpPr>
          <p:cNvPr id="4"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5"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44624"/>
            <a:ext cx="7100862" cy="785818"/>
          </a:xfrm>
        </p:spPr>
        <p:txBody>
          <a:bodyPr/>
          <a:lstStyle/>
          <a:p>
            <a:r>
              <a:rPr lang="fr-FR" dirty="0" smtClean="0"/>
              <a:t>Note méthodologique</a:t>
            </a:r>
            <a:endParaRPr lang="fr-FR" dirty="0"/>
          </a:p>
        </p:txBody>
      </p:sp>
      <p:sp>
        <p:nvSpPr>
          <p:cNvPr id="3" name="Espace réservé du contenu 2"/>
          <p:cNvSpPr>
            <a:spLocks noGrp="1"/>
          </p:cNvSpPr>
          <p:nvPr>
            <p:ph idx="1"/>
          </p:nvPr>
        </p:nvSpPr>
        <p:spPr>
          <a:xfrm>
            <a:off x="539552" y="1268760"/>
            <a:ext cx="8352928" cy="4637088"/>
          </a:xfrm>
        </p:spPr>
        <p:txBody>
          <a:bodyPr>
            <a:normAutofit fontScale="92500" lnSpcReduction="20000"/>
          </a:bodyPr>
          <a:lstStyle/>
          <a:p>
            <a:pPr marL="442913" indent="-442913" algn="just">
              <a:tabLst>
                <a:tab pos="442913" algn="l"/>
              </a:tabLst>
            </a:pPr>
            <a:r>
              <a:rPr lang="fr-FR" dirty="0" smtClean="0"/>
              <a:t>De format libre</a:t>
            </a:r>
          </a:p>
          <a:p>
            <a:pPr lvl="1" indent="-273050" algn="just"/>
            <a:r>
              <a:rPr lang="fr-FR" dirty="0" smtClean="0"/>
              <a:t>Un canevas sera fourni à titre indicatif</a:t>
            </a:r>
          </a:p>
          <a:p>
            <a:pPr lvl="1" algn="just"/>
            <a:endParaRPr lang="fr-FR" dirty="0" smtClean="0"/>
          </a:p>
          <a:p>
            <a:pPr marL="442913" indent="-442913" algn="just"/>
            <a:r>
              <a:rPr lang="fr-FR" dirty="0" smtClean="0"/>
              <a:t>A remettre en même temps que les états</a:t>
            </a:r>
          </a:p>
          <a:p>
            <a:pPr lvl="1" algn="just">
              <a:buNone/>
            </a:pPr>
            <a:endParaRPr lang="fr-FR" dirty="0" smtClean="0"/>
          </a:p>
          <a:p>
            <a:pPr marL="442913" indent="-442913" algn="just"/>
            <a:r>
              <a:rPr lang="fr-FR" dirty="0" smtClean="0"/>
              <a:t>Des objectifs identiques à 2013</a:t>
            </a:r>
          </a:p>
          <a:p>
            <a:pPr lvl="1" indent="-273050" algn="just"/>
            <a:r>
              <a:rPr lang="fr-FR" dirty="0" smtClean="0"/>
              <a:t>Préciser les modalités de réalisation de l’exercice (spécifications techniques et courbe des taux utilisées) </a:t>
            </a:r>
          </a:p>
          <a:p>
            <a:pPr lvl="1" indent="-273050" algn="just"/>
            <a:r>
              <a:rPr lang="fr-FR" dirty="0" smtClean="0"/>
              <a:t>Indiquer les méthodes et hypothèses retenues, les simplifications utilisées</a:t>
            </a:r>
          </a:p>
          <a:p>
            <a:pPr lvl="1" indent="-273050" algn="just"/>
            <a:r>
              <a:rPr lang="fr-FR" dirty="0" smtClean="0"/>
              <a:t>Nourrir le dialogue avec l’ACPR sur les difficultés rencontrées</a:t>
            </a:r>
          </a:p>
          <a:p>
            <a:pPr algn="just"/>
            <a:endParaRPr lang="fr-FR" dirty="0" smtClean="0"/>
          </a:p>
          <a:p>
            <a:pPr marL="442913" indent="-442913" algn="just"/>
            <a:r>
              <a:rPr lang="fr-FR" dirty="0" smtClean="0"/>
              <a:t>Une annexe technique, au format Excel, devra être remise en même temps que la note méthodologique</a:t>
            </a:r>
          </a:p>
          <a:p>
            <a:pPr lvl="1" indent="-273050" algn="just"/>
            <a:r>
              <a:rPr lang="fr-FR" dirty="0" smtClean="0"/>
              <a:t>Étendue au-delà des activités d’épargne en 2014</a:t>
            </a:r>
          </a:p>
          <a:p>
            <a:pPr lvl="1" algn="just"/>
            <a:endParaRPr lang="fr-FR" dirty="0" smtClean="0"/>
          </a:p>
          <a:p>
            <a:pPr lvl="1" algn="just"/>
            <a:endParaRPr lang="fr-FR" dirty="0" smtClean="0"/>
          </a:p>
        </p:txBody>
      </p:sp>
      <p:sp>
        <p:nvSpPr>
          <p:cNvPr id="4"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5"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44624"/>
            <a:ext cx="7100862" cy="785818"/>
          </a:xfrm>
        </p:spPr>
        <p:txBody>
          <a:bodyPr/>
          <a:lstStyle/>
          <a:p>
            <a:r>
              <a:rPr lang="fr-FR" dirty="0" smtClean="0"/>
              <a:t>Note méthodologique</a:t>
            </a:r>
            <a:endParaRPr lang="fr-FR" dirty="0"/>
          </a:p>
        </p:txBody>
      </p:sp>
      <p:sp>
        <p:nvSpPr>
          <p:cNvPr id="3" name="Espace réservé du contenu 2"/>
          <p:cNvSpPr>
            <a:spLocks noGrp="1"/>
          </p:cNvSpPr>
          <p:nvPr>
            <p:ph idx="1"/>
          </p:nvPr>
        </p:nvSpPr>
        <p:spPr>
          <a:xfrm>
            <a:off x="1071538" y="1285860"/>
            <a:ext cx="7748934" cy="4637088"/>
          </a:xfrm>
        </p:spPr>
        <p:txBody>
          <a:bodyPr>
            <a:normAutofit/>
          </a:bodyPr>
          <a:lstStyle/>
          <a:p>
            <a:pPr marL="360363" indent="-360363" algn="just"/>
            <a:r>
              <a:rPr lang="fr-FR" dirty="0" smtClean="0"/>
              <a:t>Bonnes pratiques relevées en 2013</a:t>
            </a:r>
          </a:p>
          <a:p>
            <a:pPr marL="360363" indent="-360363" algn="just"/>
            <a:endParaRPr lang="fr-FR" sz="500" dirty="0" smtClean="0"/>
          </a:p>
          <a:p>
            <a:pPr lvl="1" indent="-273050" algn="just"/>
            <a:r>
              <a:rPr lang="fr-FR" dirty="0" smtClean="0"/>
              <a:t>Identification des problèmes</a:t>
            </a:r>
          </a:p>
          <a:p>
            <a:pPr lvl="1" indent="-273050" algn="just"/>
            <a:endParaRPr lang="fr-FR" sz="500" dirty="0" smtClean="0"/>
          </a:p>
          <a:p>
            <a:pPr lvl="1" indent="-273050" algn="just"/>
            <a:r>
              <a:rPr lang="fr-FR" dirty="0" smtClean="0"/>
              <a:t>Justification des choix retenus : choix cible ou optique de préparation ?</a:t>
            </a:r>
          </a:p>
          <a:p>
            <a:pPr lvl="1" indent="-273050" algn="just"/>
            <a:endParaRPr lang="fr-FR" sz="500" dirty="0" smtClean="0"/>
          </a:p>
          <a:p>
            <a:pPr lvl="1" indent="-273050" algn="just"/>
            <a:r>
              <a:rPr lang="fr-FR" dirty="0" smtClean="0"/>
              <a:t>Questions à l’Autorité</a:t>
            </a:r>
          </a:p>
          <a:p>
            <a:pPr lvl="1" indent="-273050" algn="just"/>
            <a:endParaRPr lang="fr-FR" sz="500" dirty="0" smtClean="0"/>
          </a:p>
          <a:p>
            <a:pPr lvl="1" indent="-273050" algn="just"/>
            <a:r>
              <a:rPr lang="fr-FR" dirty="0" smtClean="0"/>
              <a:t>Présentation au conseil d’administration</a:t>
            </a:r>
          </a:p>
          <a:p>
            <a:pPr lvl="1" algn="just"/>
            <a:endParaRPr lang="fr-FR" dirty="0" smtClean="0"/>
          </a:p>
          <a:p>
            <a:pPr marL="360363" indent="-360363" algn="just"/>
            <a:r>
              <a:rPr lang="fr-FR" dirty="0" smtClean="0"/>
              <a:t>Mauvaises pratiques</a:t>
            </a:r>
          </a:p>
          <a:p>
            <a:pPr lvl="1" indent="-273050" algn="just"/>
            <a:r>
              <a:rPr lang="fr-FR" dirty="0" smtClean="0"/>
              <a:t>Information incomplète</a:t>
            </a:r>
          </a:p>
          <a:p>
            <a:pPr lvl="1" indent="-273050" algn="just"/>
            <a:endParaRPr lang="fr-FR" sz="500" dirty="0" smtClean="0"/>
          </a:p>
          <a:p>
            <a:pPr lvl="1" indent="-273050" algn="just"/>
            <a:r>
              <a:rPr lang="fr-FR" dirty="0" smtClean="0"/>
              <a:t>Notes « types » produites par des tiers, sans appropriation par l’organisme</a:t>
            </a:r>
          </a:p>
          <a:p>
            <a:pPr lvl="1" algn="just"/>
            <a:endParaRPr lang="fr-FR" dirty="0" smtClean="0"/>
          </a:p>
          <a:p>
            <a:pPr lvl="1" algn="just"/>
            <a:endParaRPr lang="fr-FR" dirty="0" smtClean="0"/>
          </a:p>
        </p:txBody>
      </p:sp>
      <p:sp>
        <p:nvSpPr>
          <p:cNvPr id="4"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5"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a:spLocks noGrp="1"/>
          </p:cNvSpPr>
          <p:nvPr>
            <p:ph idx="1"/>
          </p:nvPr>
        </p:nvSpPr>
        <p:spPr>
          <a:xfrm>
            <a:off x="755576" y="1916832"/>
            <a:ext cx="8676456" cy="3456384"/>
          </a:xfrm>
        </p:spPr>
        <p:txBody>
          <a:bodyPr>
            <a:noAutofit/>
          </a:bodyPr>
          <a:lstStyle>
            <a:lvl1pPr marL="355600" indent="-266700">
              <a:buClr>
                <a:srgbClr val="F7C765"/>
              </a:buClr>
              <a:buFont typeface="+mj-lt"/>
              <a:buAutoNum type="arabicPeriod"/>
              <a:defRPr sz="2400" b="1" baseline="0">
                <a:solidFill>
                  <a:srgbClr val="002060"/>
                </a:solidFill>
                <a:latin typeface="Arial" pitchFamily="34" charset="0"/>
                <a:cs typeface="Arial" pitchFamily="34" charset="0"/>
              </a:defRPr>
            </a:lvl1pPr>
            <a:lvl2pPr marL="812800" marR="0" indent="-457200" algn="l" defTabSz="914400" rtl="0" eaLnBrk="1" fontAlgn="auto" latinLnBrk="0" hangingPunct="1">
              <a:lnSpc>
                <a:spcPct val="100000"/>
              </a:lnSpc>
              <a:spcBef>
                <a:spcPct val="20000"/>
              </a:spcBef>
              <a:spcAft>
                <a:spcPts val="0"/>
              </a:spcAft>
              <a:buClr>
                <a:srgbClr val="F7C765"/>
              </a:buClr>
              <a:buSzTx/>
              <a:buFont typeface="+mj-lt"/>
              <a:buAutoNum type="arabicPeriod"/>
              <a:tabLst/>
              <a:defRPr sz="2000" b="1" baseline="0">
                <a:solidFill>
                  <a:srgbClr val="002060"/>
                </a:solidFill>
                <a:latin typeface="Arial" pitchFamily="34" charset="0"/>
                <a:cs typeface="Arial" pitchFamily="34" charset="0"/>
              </a:defRPr>
            </a:lvl2pPr>
            <a:lvl3pPr marL="812800" indent="-457200">
              <a:buClr>
                <a:srgbClr val="F7C765"/>
              </a:buClr>
              <a:buFont typeface="+mj-lt"/>
              <a:buAutoNum type="arabicPeriod"/>
              <a:defRPr>
                <a:solidFill>
                  <a:srgbClr val="002060"/>
                </a:solidFill>
              </a:defRPr>
            </a:lvl3pPr>
            <a:lvl4pPr marL="812800" indent="-457200">
              <a:buClr>
                <a:srgbClr val="F7C765"/>
              </a:buClr>
              <a:buFont typeface="+mj-lt"/>
              <a:buAutoNum type="arabicPeriod"/>
              <a:defRPr>
                <a:solidFill>
                  <a:srgbClr val="002060"/>
                </a:solidFill>
              </a:defRPr>
            </a:lvl4pPr>
            <a:lvl5pPr marL="812800" indent="-457200">
              <a:buClr>
                <a:srgbClr val="F7C765"/>
              </a:buClr>
              <a:buFont typeface="+mj-lt"/>
              <a:buAutoNum type="arabicPeriod"/>
              <a:defRPr>
                <a:solidFill>
                  <a:srgbClr val="002060"/>
                </a:solidFill>
              </a:defRPr>
            </a:lvl5pPr>
          </a:lstStyle>
          <a:p>
            <a:pPr lvl="0">
              <a:buFont typeface="Wingdings" pitchFamily="2" charset="2"/>
              <a:buChar char="q"/>
            </a:pPr>
            <a:r>
              <a:rPr lang="fr-FR" sz="2200" dirty="0" smtClean="0"/>
              <a:t>  L’actualité européenne de Solvabilité II</a:t>
            </a:r>
          </a:p>
          <a:p>
            <a:pPr lvl="0">
              <a:buFont typeface="Wingdings" pitchFamily="2" charset="2"/>
              <a:buChar char="q"/>
            </a:pPr>
            <a:endParaRPr lang="fr-FR" sz="800" dirty="0" smtClean="0"/>
          </a:p>
          <a:p>
            <a:pPr lvl="0">
              <a:buFont typeface="Wingdings" pitchFamily="2" charset="2"/>
              <a:buChar char="q"/>
            </a:pPr>
            <a:r>
              <a:rPr lang="fr-FR" sz="2200" dirty="0" smtClean="0"/>
              <a:t>  Les exigences quantitatives et leur finalisation</a:t>
            </a:r>
          </a:p>
          <a:p>
            <a:pPr lvl="0">
              <a:buFont typeface="Wingdings" pitchFamily="2" charset="2"/>
              <a:buChar char="q"/>
            </a:pPr>
            <a:endParaRPr lang="fr-FR" sz="800" dirty="0" smtClean="0"/>
          </a:p>
          <a:p>
            <a:pPr lvl="0">
              <a:buFont typeface="Wingdings" pitchFamily="2" charset="2"/>
              <a:buChar char="q"/>
            </a:pPr>
            <a:r>
              <a:rPr lang="fr-FR" sz="2200" dirty="0" smtClean="0"/>
              <a:t>  Quelles spécifications pour les exercices préparatoires ?</a:t>
            </a:r>
          </a:p>
          <a:p>
            <a:pPr lvl="0">
              <a:buFont typeface="Wingdings" pitchFamily="2" charset="2"/>
              <a:buChar char="q"/>
            </a:pPr>
            <a:endParaRPr lang="fr-FR" sz="800" dirty="0"/>
          </a:p>
          <a:p>
            <a:pPr lvl="0">
              <a:buFont typeface="Wingdings" pitchFamily="2" charset="2"/>
              <a:buChar char="q"/>
            </a:pPr>
            <a:r>
              <a:rPr lang="fr-FR" sz="2200" dirty="0" smtClean="0"/>
              <a:t>  Les recommandations pour l’ORSA préparatoire</a:t>
            </a:r>
          </a:p>
          <a:p>
            <a:pPr lvl="0">
              <a:buFont typeface="Wingdings" pitchFamily="2" charset="2"/>
              <a:buChar char="q"/>
            </a:pPr>
            <a:endParaRPr lang="fr-FR" sz="800" dirty="0" smtClean="0"/>
          </a:p>
          <a:p>
            <a:pPr lvl="0">
              <a:buFont typeface="Wingdings" pitchFamily="2" charset="2"/>
              <a:buChar char="q"/>
              <a:tabLst>
                <a:tab pos="534988" algn="l"/>
              </a:tabLst>
            </a:pPr>
            <a:r>
              <a:rPr lang="fr-FR" sz="2300" dirty="0" smtClean="0"/>
              <a:t>  </a:t>
            </a:r>
            <a:r>
              <a:rPr lang="fr-FR" sz="2200" dirty="0" smtClean="0"/>
              <a:t>Le système de gouvernance et l’appréciation de la   	compétence et de l’honorabilité par l’ACPR</a:t>
            </a:r>
          </a:p>
          <a:p>
            <a:pPr lvl="0">
              <a:buFont typeface="Wingdings" pitchFamily="2" charset="2"/>
              <a:buChar char="q"/>
              <a:tabLst>
                <a:tab pos="534988" algn="l"/>
              </a:tabLst>
            </a:pPr>
            <a:endParaRPr lang="fr-FR" sz="800" dirty="0" smtClean="0"/>
          </a:p>
          <a:p>
            <a:pPr lvl="0">
              <a:buFont typeface="Wingdings" pitchFamily="2" charset="2"/>
              <a:buChar char="q"/>
            </a:pPr>
            <a:r>
              <a:rPr lang="fr-FR" sz="2200" dirty="0" smtClean="0"/>
              <a:t>  Se préparer aux futurs états prudentiels</a:t>
            </a:r>
          </a:p>
          <a:p>
            <a:pPr lvl="0">
              <a:buFont typeface="Wingdings" pitchFamily="2" charset="2"/>
              <a:buChar char="q"/>
            </a:pPr>
            <a:endParaRPr lang="fr-FR" sz="800" dirty="0" smtClean="0"/>
          </a:p>
          <a:p>
            <a:pPr lvl="0">
              <a:buFont typeface="Wingdings" pitchFamily="2" charset="2"/>
              <a:buChar char="q"/>
            </a:pPr>
            <a:r>
              <a:rPr lang="fr-FR" sz="2200" dirty="0"/>
              <a:t> </a:t>
            </a:r>
            <a:r>
              <a:rPr lang="fr-FR" sz="2200" dirty="0" smtClean="0"/>
              <a:t> Remettre en XBRL sur le portail </a:t>
            </a:r>
            <a:r>
              <a:rPr lang="fr-FR" sz="2200" i="1" dirty="0" err="1" smtClean="0"/>
              <a:t>Onegate</a:t>
            </a:r>
            <a:endParaRPr lang="fr-FR" sz="2200" i="1" dirty="0" smtClean="0"/>
          </a:p>
          <a:p>
            <a:pPr marL="88900" lvl="0" indent="0">
              <a:buNone/>
            </a:pPr>
            <a:endParaRPr lang="fr-FR" sz="2300" i="1" dirty="0" smtClean="0"/>
          </a:p>
          <a:p>
            <a:pPr lvl="0">
              <a:buFont typeface="Wingdings" pitchFamily="2" charset="2"/>
              <a:buChar char="q"/>
            </a:pPr>
            <a:endParaRPr lang="fr-FR" sz="2300" i="1" dirty="0" smtClean="0"/>
          </a:p>
        </p:txBody>
      </p:sp>
      <p:sp>
        <p:nvSpPr>
          <p:cNvPr id="6" name="Rectangle 5"/>
          <p:cNvSpPr/>
          <p:nvPr/>
        </p:nvSpPr>
        <p:spPr>
          <a:xfrm>
            <a:off x="827584" y="1003375"/>
            <a:ext cx="7704856" cy="769441"/>
          </a:xfrm>
          <a:prstGeom prst="rect">
            <a:avLst/>
          </a:prstGeom>
        </p:spPr>
        <p:txBody>
          <a:bodyPr wrap="square">
            <a:spAutoFit/>
          </a:bodyPr>
          <a:lstStyle/>
          <a:p>
            <a:pPr marL="0" indent="0" algn="just">
              <a:buNone/>
            </a:pPr>
            <a:r>
              <a:rPr lang="fr-FR" sz="2200" b="1" dirty="0" smtClean="0">
                <a:solidFill>
                  <a:srgbClr val="002060"/>
                </a:solidFill>
              </a:rPr>
              <a:t>Conférence animée par </a:t>
            </a:r>
            <a:r>
              <a:rPr lang="fr-FR" sz="2200" b="1" dirty="0" smtClean="0">
                <a:solidFill>
                  <a:srgbClr val="0E4090"/>
                </a:solidFill>
              </a:rPr>
              <a:t>Romain </a:t>
            </a:r>
            <a:r>
              <a:rPr lang="fr-FR" sz="2200" b="1" dirty="0" err="1" smtClean="0">
                <a:solidFill>
                  <a:srgbClr val="0E4090"/>
                </a:solidFill>
              </a:rPr>
              <a:t>Paserot</a:t>
            </a:r>
            <a:r>
              <a:rPr lang="fr-FR" sz="2200" b="1" dirty="0" smtClean="0">
                <a:solidFill>
                  <a:srgbClr val="0E4090"/>
                </a:solidFill>
              </a:rPr>
              <a:t>, </a:t>
            </a:r>
            <a:r>
              <a:rPr lang="fr-FR" sz="2200" b="1" dirty="0">
                <a:solidFill>
                  <a:srgbClr val="002060"/>
                </a:solidFill>
              </a:rPr>
              <a:t>c</a:t>
            </a:r>
            <a:r>
              <a:rPr lang="fr-FR" sz="2200" b="1" dirty="0" smtClean="0">
                <a:solidFill>
                  <a:srgbClr val="002060"/>
                </a:solidFill>
              </a:rPr>
              <a:t>hef de projet Solvabilité II et directeur du contrôle des assurances</a:t>
            </a:r>
          </a:p>
        </p:txBody>
      </p:sp>
      <p:sp>
        <p:nvSpPr>
          <p:cNvPr id="9"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
        <p:nvSpPr>
          <p:cNvPr id="10" name="Espace réservé du numéro de diapositive 3"/>
          <p:cNvSpPr txBox="1">
            <a:spLocks/>
          </p:cNvSpPr>
          <p:nvPr/>
        </p:nvSpPr>
        <p:spPr>
          <a:xfrm>
            <a:off x="6084168" y="6237312"/>
            <a:ext cx="2133600" cy="365125"/>
          </a:xfrm>
          <a:prstGeom prst="rect">
            <a:avLst/>
          </a:prstGeom>
        </p:spPr>
        <p:txBody>
          <a:bodyPr vert="horz" lIns="91440" tIns="45720" rIns="91440" bIns="45720" rtlCol="0" anchor="ctr"/>
          <a:lstStyle>
            <a:defPPr>
              <a:defRPr lang="fr-FR"/>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sz="3300" kern="1200">
                <a:solidFill>
                  <a:srgbClr val="8F4369"/>
                </a:solidFill>
                <a:latin typeface="Arial" charset="0"/>
                <a:ea typeface="+mn-ea"/>
                <a:cs typeface="+mn-cs"/>
              </a:defRPr>
            </a:lvl2pPr>
            <a:lvl3pPr marL="914400" algn="l" rtl="0" fontAlgn="base">
              <a:spcBef>
                <a:spcPct val="0"/>
              </a:spcBef>
              <a:spcAft>
                <a:spcPct val="0"/>
              </a:spcAft>
              <a:defRPr sz="3300" kern="1200">
                <a:solidFill>
                  <a:srgbClr val="8F4369"/>
                </a:solidFill>
                <a:latin typeface="Arial" charset="0"/>
                <a:ea typeface="+mn-ea"/>
                <a:cs typeface="+mn-cs"/>
              </a:defRPr>
            </a:lvl3pPr>
            <a:lvl4pPr marL="1371600" algn="l" rtl="0" fontAlgn="base">
              <a:spcBef>
                <a:spcPct val="0"/>
              </a:spcBef>
              <a:spcAft>
                <a:spcPct val="0"/>
              </a:spcAft>
              <a:defRPr sz="3300" kern="1200">
                <a:solidFill>
                  <a:srgbClr val="8F4369"/>
                </a:solidFill>
                <a:latin typeface="Arial" charset="0"/>
                <a:ea typeface="+mn-ea"/>
                <a:cs typeface="+mn-cs"/>
              </a:defRPr>
            </a:lvl4pPr>
            <a:lvl5pPr marL="1828800" algn="l" rtl="0" fontAlgn="base">
              <a:spcBef>
                <a:spcPct val="0"/>
              </a:spcBef>
              <a:spcAft>
                <a:spcPct val="0"/>
              </a:spcAft>
              <a:defRPr sz="3300" kern="1200">
                <a:solidFill>
                  <a:srgbClr val="8F4369"/>
                </a:solidFill>
                <a:latin typeface="Arial" charset="0"/>
                <a:ea typeface="+mn-ea"/>
                <a:cs typeface="+mn-cs"/>
              </a:defRPr>
            </a:lvl5pPr>
            <a:lvl6pPr marL="2286000" algn="l" defTabSz="914400" rtl="0" eaLnBrk="1" latinLnBrk="0" hangingPunct="1">
              <a:defRPr sz="3300" kern="1200">
                <a:solidFill>
                  <a:srgbClr val="8F4369"/>
                </a:solidFill>
                <a:latin typeface="Arial" charset="0"/>
                <a:ea typeface="+mn-ea"/>
                <a:cs typeface="+mn-cs"/>
              </a:defRPr>
            </a:lvl6pPr>
            <a:lvl7pPr marL="2743200" algn="l" defTabSz="914400" rtl="0" eaLnBrk="1" latinLnBrk="0" hangingPunct="1">
              <a:defRPr sz="3300" kern="1200">
                <a:solidFill>
                  <a:srgbClr val="8F4369"/>
                </a:solidFill>
                <a:latin typeface="Arial" charset="0"/>
                <a:ea typeface="+mn-ea"/>
                <a:cs typeface="+mn-cs"/>
              </a:defRPr>
            </a:lvl7pPr>
            <a:lvl8pPr marL="3200400" algn="l" defTabSz="914400" rtl="0" eaLnBrk="1" latinLnBrk="0" hangingPunct="1">
              <a:defRPr sz="3300" kern="1200">
                <a:solidFill>
                  <a:srgbClr val="8F4369"/>
                </a:solidFill>
                <a:latin typeface="Arial" charset="0"/>
                <a:ea typeface="+mn-ea"/>
                <a:cs typeface="+mn-cs"/>
              </a:defRPr>
            </a:lvl8pPr>
            <a:lvl9pPr marL="3657600" algn="l" defTabSz="914400" rtl="0" eaLnBrk="1" latinLnBrk="0" hangingPunct="1">
              <a:defRPr sz="3300" kern="1200">
                <a:solidFill>
                  <a:srgbClr val="8F4369"/>
                </a:solidFill>
                <a:latin typeface="Arial" charset="0"/>
                <a:ea typeface="+mn-ea"/>
                <a:cs typeface="+mn-cs"/>
              </a:defRPr>
            </a:lvl9pPr>
          </a:lstStyle>
          <a:p>
            <a:pPr>
              <a:defRPr/>
            </a:pPr>
            <a:fld id="{AC59C542-C6E0-4E39-86B7-1D85B8646B56}" type="slidenum">
              <a:rPr lang="fr-FR" smtClean="0">
                <a:solidFill>
                  <a:srgbClr val="002060"/>
                </a:solidFill>
              </a:rPr>
              <a:pPr>
                <a:defRPr/>
              </a:pPr>
              <a:t>3</a:t>
            </a:fld>
            <a:endParaRPr lang="fr-FR" dirty="0">
              <a:solidFill>
                <a:srgbClr val="002060"/>
              </a:solidFill>
            </a:endParaRPr>
          </a:p>
        </p:txBody>
      </p:sp>
    </p:spTree>
    <p:extLst>
      <p:ext uri="{BB962C8B-B14F-4D97-AF65-F5344CB8AC3E}">
        <p14:creationId xmlns:p14="http://schemas.microsoft.com/office/powerpoint/2010/main" val="16683261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44624"/>
            <a:ext cx="7100862" cy="785818"/>
          </a:xfrm>
        </p:spPr>
        <p:txBody>
          <a:bodyPr/>
          <a:lstStyle/>
          <a:p>
            <a:r>
              <a:rPr lang="fr-FR" dirty="0" smtClean="0"/>
              <a:t>Annexe technique – partie générale</a:t>
            </a:r>
            <a:endParaRPr lang="fr-FR" dirty="0"/>
          </a:p>
        </p:txBody>
      </p:sp>
      <p:sp>
        <p:nvSpPr>
          <p:cNvPr id="3" name="Espace réservé du contenu 2"/>
          <p:cNvSpPr>
            <a:spLocks noGrp="1"/>
          </p:cNvSpPr>
          <p:nvPr>
            <p:ph idx="1"/>
          </p:nvPr>
        </p:nvSpPr>
        <p:spPr>
          <a:xfrm>
            <a:off x="1071538" y="1285860"/>
            <a:ext cx="7604918" cy="4637088"/>
          </a:xfrm>
        </p:spPr>
        <p:txBody>
          <a:bodyPr>
            <a:normAutofit/>
          </a:bodyPr>
          <a:lstStyle/>
          <a:p>
            <a:pPr marL="442913" indent="-442913" algn="just"/>
            <a:r>
              <a:rPr lang="fr-FR" dirty="0" smtClean="0"/>
              <a:t>Cadre de l’exercice </a:t>
            </a:r>
          </a:p>
          <a:p>
            <a:pPr marL="442913" indent="-442913" algn="just"/>
            <a:endParaRPr lang="fr-FR" sz="500" dirty="0" smtClean="0"/>
          </a:p>
          <a:p>
            <a:pPr lvl="1" indent="-273050" algn="just"/>
            <a:r>
              <a:rPr lang="fr-FR" dirty="0" smtClean="0"/>
              <a:t>Spécifications techniques et courbes des taux utilisées</a:t>
            </a:r>
          </a:p>
          <a:p>
            <a:pPr lvl="1" algn="just"/>
            <a:endParaRPr lang="fr-FR" dirty="0" smtClean="0"/>
          </a:p>
          <a:p>
            <a:pPr marL="442913" indent="-442913" algn="just">
              <a:tabLst>
                <a:tab pos="442913" algn="l"/>
              </a:tabLst>
            </a:pPr>
            <a:r>
              <a:rPr lang="fr-FR" dirty="0" smtClean="0"/>
              <a:t>Méthode de calcul de la marge de risque</a:t>
            </a:r>
          </a:p>
          <a:p>
            <a:pPr marL="442913" indent="-442913" algn="just">
              <a:tabLst>
                <a:tab pos="442913" algn="l"/>
              </a:tabLst>
            </a:pPr>
            <a:endParaRPr lang="fr-FR" sz="500" dirty="0" smtClean="0"/>
          </a:p>
          <a:p>
            <a:pPr lvl="1" indent="-273050" algn="just"/>
            <a:r>
              <a:rPr lang="fr-FR" dirty="0" smtClean="0"/>
              <a:t>Méthodes listées dans les spécifications techniques</a:t>
            </a:r>
          </a:p>
          <a:p>
            <a:pPr lvl="1" algn="just"/>
            <a:endParaRPr lang="fr-FR" dirty="0" smtClean="0"/>
          </a:p>
          <a:p>
            <a:pPr marL="442913" indent="-442913" algn="just"/>
            <a:r>
              <a:rPr lang="fr-FR" dirty="0" smtClean="0"/>
              <a:t>Calcul des impôts différés</a:t>
            </a:r>
          </a:p>
          <a:p>
            <a:pPr marL="442913" indent="-442913" algn="just"/>
            <a:endParaRPr lang="fr-FR" sz="500" dirty="0" smtClean="0"/>
          </a:p>
          <a:p>
            <a:pPr lvl="1" indent="-273050" algn="just"/>
            <a:r>
              <a:rPr lang="fr-FR" dirty="0" smtClean="0"/>
              <a:t>Au bilan</a:t>
            </a:r>
          </a:p>
          <a:p>
            <a:pPr lvl="1" indent="-273050" algn="just"/>
            <a:endParaRPr lang="fr-FR" sz="500" dirty="0" smtClean="0"/>
          </a:p>
          <a:p>
            <a:pPr lvl="1" indent="-273050" algn="just"/>
            <a:r>
              <a:rPr lang="fr-FR" dirty="0" smtClean="0"/>
              <a:t>Comme capacité d’absorption des pertes dans le SCR</a:t>
            </a:r>
          </a:p>
        </p:txBody>
      </p:sp>
      <p:sp>
        <p:nvSpPr>
          <p:cNvPr id="4"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5"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44624"/>
            <a:ext cx="7100862" cy="785818"/>
          </a:xfrm>
        </p:spPr>
        <p:txBody>
          <a:bodyPr/>
          <a:lstStyle/>
          <a:p>
            <a:r>
              <a:rPr lang="fr-FR" dirty="0" smtClean="0"/>
              <a:t>Annexe technique – partie vie</a:t>
            </a:r>
            <a:endParaRPr lang="fr-FR" dirty="0"/>
          </a:p>
        </p:txBody>
      </p:sp>
      <p:sp>
        <p:nvSpPr>
          <p:cNvPr id="3" name="Espace réservé du contenu 2"/>
          <p:cNvSpPr>
            <a:spLocks noGrp="1"/>
          </p:cNvSpPr>
          <p:nvPr>
            <p:ph idx="1"/>
          </p:nvPr>
        </p:nvSpPr>
        <p:spPr>
          <a:xfrm>
            <a:off x="1043608" y="1268760"/>
            <a:ext cx="7848872" cy="4637088"/>
          </a:xfrm>
        </p:spPr>
        <p:txBody>
          <a:bodyPr>
            <a:normAutofit fontScale="85000" lnSpcReduction="20000"/>
          </a:bodyPr>
          <a:lstStyle/>
          <a:p>
            <a:pPr marL="360363" indent="-360363" algn="just"/>
            <a:r>
              <a:rPr lang="fr-FR" dirty="0" smtClean="0"/>
              <a:t>Rachats conjoncturels</a:t>
            </a:r>
          </a:p>
          <a:p>
            <a:pPr marL="360363" indent="-360363" algn="just"/>
            <a:endParaRPr lang="fr-FR" sz="600" dirty="0" smtClean="0"/>
          </a:p>
          <a:p>
            <a:pPr lvl="1" indent="-273050" algn="just"/>
            <a:r>
              <a:rPr lang="fr-FR" sz="2200" dirty="0" smtClean="0"/>
              <a:t>Simplification, suppression des sensibilités aux lois des ONC</a:t>
            </a:r>
          </a:p>
          <a:p>
            <a:pPr lvl="1" algn="just"/>
            <a:endParaRPr lang="fr-FR" dirty="0" smtClean="0"/>
          </a:p>
          <a:p>
            <a:pPr marL="360363" indent="-360363" algn="just"/>
            <a:r>
              <a:rPr lang="fr-FR" dirty="0" smtClean="0"/>
              <a:t>Frais généraux</a:t>
            </a:r>
            <a:endParaRPr lang="fr-FR" sz="600" dirty="0" smtClean="0"/>
          </a:p>
          <a:p>
            <a:pPr lvl="1" indent="-273050" algn="just"/>
            <a:endParaRPr lang="fr-FR" sz="600" dirty="0" smtClean="0"/>
          </a:p>
          <a:p>
            <a:pPr lvl="1" indent="-273050" algn="just"/>
            <a:r>
              <a:rPr lang="fr-FR" sz="2200" dirty="0" smtClean="0"/>
              <a:t>Ventilation par destination/type de produit des coûts</a:t>
            </a:r>
          </a:p>
          <a:p>
            <a:pPr lvl="1" indent="-273050" algn="just"/>
            <a:endParaRPr lang="fr-FR" sz="600" dirty="0" smtClean="0"/>
          </a:p>
          <a:p>
            <a:pPr lvl="1" indent="-273050" algn="just"/>
            <a:r>
              <a:rPr lang="fr-FR" sz="2200" dirty="0" smtClean="0"/>
              <a:t>Pour chaque destination (acquisition, administration, ...), pourcentage des coûts projetés dans le modèle</a:t>
            </a:r>
          </a:p>
          <a:p>
            <a:pPr lvl="1" algn="just"/>
            <a:endParaRPr lang="fr-FR" dirty="0" smtClean="0"/>
          </a:p>
          <a:p>
            <a:pPr marL="360363" indent="-360363" algn="just"/>
            <a:r>
              <a:rPr lang="fr-FR" dirty="0" smtClean="0"/>
              <a:t>Horizon de projection</a:t>
            </a:r>
          </a:p>
          <a:p>
            <a:pPr marL="360363" indent="-360363" algn="just"/>
            <a:endParaRPr lang="fr-FR" sz="600" dirty="0" smtClean="0"/>
          </a:p>
          <a:p>
            <a:pPr lvl="1" indent="-273050" algn="just"/>
            <a:r>
              <a:rPr lang="fr-FR" sz="2200" dirty="0" smtClean="0"/>
              <a:t>Précisions apportées sur le remplissage du tableau (montants moyens actualisés résiduels)</a:t>
            </a:r>
          </a:p>
          <a:p>
            <a:pPr lvl="1" algn="just">
              <a:buNone/>
            </a:pPr>
            <a:endParaRPr lang="fr-FR" dirty="0" smtClean="0"/>
          </a:p>
          <a:p>
            <a:pPr marL="360363" indent="-360363" algn="just"/>
            <a:r>
              <a:rPr lang="fr-FR" dirty="0" smtClean="0"/>
              <a:t>Nouvel onglet sur les frontières des contrats</a:t>
            </a:r>
          </a:p>
          <a:p>
            <a:pPr marL="360363" indent="-360363" algn="just"/>
            <a:endParaRPr lang="fr-FR" sz="700" dirty="0" smtClean="0"/>
          </a:p>
          <a:p>
            <a:pPr lvl="1" indent="-273050" algn="just"/>
            <a:r>
              <a:rPr lang="fr-FR" sz="2200" dirty="0" smtClean="0"/>
              <a:t>Ventilation des contrats selon les critères pouvant permettre de déterminer leurs frontières </a:t>
            </a:r>
          </a:p>
          <a:p>
            <a:pPr algn="just">
              <a:buNone/>
            </a:pPr>
            <a:endParaRPr lang="fr-FR" dirty="0" smtClean="0"/>
          </a:p>
        </p:txBody>
      </p:sp>
      <p:sp>
        <p:nvSpPr>
          <p:cNvPr id="4"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5"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44624"/>
            <a:ext cx="7100862" cy="785818"/>
          </a:xfrm>
        </p:spPr>
        <p:txBody>
          <a:bodyPr/>
          <a:lstStyle/>
          <a:p>
            <a:r>
              <a:rPr lang="fr-FR" dirty="0" smtClean="0"/>
              <a:t>Annexe technique – partie non vie</a:t>
            </a:r>
            <a:endParaRPr lang="fr-FR" dirty="0"/>
          </a:p>
        </p:txBody>
      </p:sp>
      <p:sp>
        <p:nvSpPr>
          <p:cNvPr id="3" name="Espace réservé du contenu 2"/>
          <p:cNvSpPr>
            <a:spLocks noGrp="1"/>
          </p:cNvSpPr>
          <p:nvPr>
            <p:ph idx="1"/>
          </p:nvPr>
        </p:nvSpPr>
        <p:spPr>
          <a:xfrm>
            <a:off x="1071538" y="980728"/>
            <a:ext cx="7892950" cy="5256584"/>
          </a:xfrm>
        </p:spPr>
        <p:txBody>
          <a:bodyPr>
            <a:normAutofit fontScale="55000" lnSpcReduction="20000"/>
          </a:bodyPr>
          <a:lstStyle/>
          <a:p>
            <a:pPr marL="360363" indent="-360363" algn="just">
              <a:tabLst>
                <a:tab pos="360363" algn="l"/>
              </a:tabLst>
            </a:pPr>
            <a:r>
              <a:rPr lang="fr-FR" sz="3500" dirty="0" smtClean="0"/>
              <a:t>Frontières des contrats</a:t>
            </a:r>
          </a:p>
          <a:p>
            <a:pPr algn="just">
              <a:buNone/>
            </a:pPr>
            <a:endParaRPr lang="fr-FR" dirty="0" smtClean="0"/>
          </a:p>
          <a:p>
            <a:pPr marL="360363" indent="-360363" algn="just"/>
            <a:r>
              <a:rPr lang="fr-FR" sz="3500" dirty="0" smtClean="0"/>
              <a:t>Meilleure estimation des provisions de sinistres </a:t>
            </a:r>
          </a:p>
          <a:p>
            <a:pPr lvl="1" indent="-273050" algn="just"/>
            <a:r>
              <a:rPr lang="fr-FR" sz="3100" dirty="0" smtClean="0"/>
              <a:t>Type de données</a:t>
            </a:r>
          </a:p>
          <a:p>
            <a:pPr lvl="1" indent="-273050" algn="just"/>
            <a:r>
              <a:rPr lang="fr-FR" sz="3100" dirty="0" smtClean="0"/>
              <a:t>Méthode utilisée</a:t>
            </a:r>
          </a:p>
          <a:p>
            <a:pPr lvl="1" indent="-273050" algn="just"/>
            <a:r>
              <a:rPr lang="fr-FR" sz="3100" dirty="0" smtClean="0"/>
              <a:t>Profondeur de l’historique</a:t>
            </a:r>
          </a:p>
          <a:p>
            <a:pPr lvl="1" algn="just"/>
            <a:endParaRPr lang="fr-FR" dirty="0" smtClean="0"/>
          </a:p>
          <a:p>
            <a:pPr marL="360363" indent="-360363" algn="just"/>
            <a:r>
              <a:rPr lang="fr-FR" sz="3500" dirty="0" smtClean="0"/>
              <a:t>Meilleure estimation des provisions de primes </a:t>
            </a:r>
          </a:p>
          <a:p>
            <a:pPr lvl="1" indent="-273050" algn="just"/>
            <a:r>
              <a:rPr lang="fr-FR" sz="3100" dirty="0" smtClean="0"/>
              <a:t>Méthode utilisée</a:t>
            </a:r>
          </a:p>
          <a:p>
            <a:pPr lvl="1" indent="-273050" algn="just"/>
            <a:r>
              <a:rPr lang="fr-FR" sz="3100" dirty="0" smtClean="0"/>
              <a:t>Prise en compte ou non d’un risque catastrophe</a:t>
            </a:r>
          </a:p>
          <a:p>
            <a:pPr lvl="1" algn="just"/>
            <a:endParaRPr lang="fr-FR" dirty="0" smtClean="0"/>
          </a:p>
          <a:p>
            <a:pPr marL="360363" indent="-360363" algn="just">
              <a:tabLst>
                <a:tab pos="360363" algn="l"/>
              </a:tabLst>
            </a:pPr>
            <a:r>
              <a:rPr lang="fr-FR" sz="3500" dirty="0" smtClean="0"/>
              <a:t>Points spécifiques </a:t>
            </a:r>
          </a:p>
          <a:p>
            <a:pPr lvl="1" indent="-273050" algn="just"/>
            <a:r>
              <a:rPr lang="fr-FR" sz="3100" dirty="0" smtClean="0"/>
              <a:t>Segmentation en ligne d’activité de certaines garanties</a:t>
            </a:r>
          </a:p>
          <a:p>
            <a:pPr lvl="1" indent="-273050" algn="just"/>
            <a:r>
              <a:rPr lang="fr-FR" sz="3100" dirty="0" smtClean="0"/>
              <a:t>Traitement des primes acquises non émises (PANE)</a:t>
            </a:r>
          </a:p>
          <a:p>
            <a:pPr lvl="1" indent="-273050" algn="just"/>
            <a:r>
              <a:rPr lang="fr-FR" sz="3100" dirty="0" smtClean="0"/>
              <a:t>Prise en compte de la prévision pour égalisation contractuelle en prévoyance collective</a:t>
            </a:r>
          </a:p>
          <a:p>
            <a:pPr lvl="1" indent="-273050" algn="just"/>
            <a:r>
              <a:rPr lang="fr-FR" sz="3100" dirty="0" smtClean="0"/>
              <a:t>Assurance automobile :</a:t>
            </a:r>
          </a:p>
          <a:p>
            <a:pPr lvl="2" indent="-176213" algn="just">
              <a:buFont typeface="Arial" panose="020B0604020202020204" pitchFamily="34" charset="0"/>
              <a:buChar char="•"/>
            </a:pPr>
            <a:r>
              <a:rPr lang="fr-FR" sz="3100" dirty="0" smtClean="0">
                <a:latin typeface="Arial" panose="020B0604020202020204" pitchFamily="34" charset="0"/>
                <a:cs typeface="Arial" panose="020B0604020202020204" pitchFamily="34" charset="0"/>
              </a:rPr>
              <a:t>Prise en compte du nouveau barème de 2013 pour les montants d’indemnisation</a:t>
            </a:r>
          </a:p>
          <a:p>
            <a:pPr lvl="2" indent="-176213" algn="just">
              <a:buFont typeface="Arial" panose="020B0604020202020204" pitchFamily="34" charset="0"/>
              <a:buChar char="•"/>
            </a:pPr>
            <a:r>
              <a:rPr lang="fr-FR" sz="3100" dirty="0" smtClean="0">
                <a:latin typeface="Arial" panose="020B0604020202020204" pitchFamily="34" charset="0"/>
                <a:cs typeface="Arial" panose="020B0604020202020204" pitchFamily="34" charset="0"/>
              </a:rPr>
              <a:t>Prise en compte d’une revalorisation future des rentes en RC corporelle</a:t>
            </a:r>
          </a:p>
        </p:txBody>
      </p:sp>
      <p:sp>
        <p:nvSpPr>
          <p:cNvPr id="5"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6"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122902"/>
            <a:ext cx="6624638" cy="785818"/>
          </a:xfrm>
        </p:spPr>
        <p:txBody>
          <a:bodyPr/>
          <a:lstStyle/>
          <a:p>
            <a:r>
              <a:rPr lang="fr-FR" dirty="0" smtClean="0"/>
              <a:t>Enquête de préparation</a:t>
            </a:r>
            <a:endParaRPr lang="fr-FR" dirty="0"/>
          </a:p>
        </p:txBody>
      </p:sp>
      <p:sp>
        <p:nvSpPr>
          <p:cNvPr id="3" name="Espace réservé du contenu 2"/>
          <p:cNvSpPr>
            <a:spLocks noGrp="1"/>
          </p:cNvSpPr>
          <p:nvPr>
            <p:ph idx="1"/>
          </p:nvPr>
        </p:nvSpPr>
        <p:spPr>
          <a:xfrm>
            <a:off x="827584" y="1429876"/>
            <a:ext cx="7820942" cy="5023460"/>
          </a:xfrm>
        </p:spPr>
        <p:txBody>
          <a:bodyPr>
            <a:normAutofit/>
          </a:bodyPr>
          <a:lstStyle/>
          <a:p>
            <a:pPr marL="441325" indent="-441325" algn="just"/>
            <a:r>
              <a:rPr lang="fr-FR" dirty="0" smtClean="0"/>
              <a:t>Questionnaire prochainement en ligne sur le site de l’Autorité</a:t>
            </a:r>
          </a:p>
          <a:p>
            <a:pPr marL="441325" indent="-441325" algn="just"/>
            <a:endParaRPr lang="fr-FR" dirty="0" smtClean="0"/>
          </a:p>
          <a:p>
            <a:pPr marL="441325" indent="-441325" algn="just"/>
            <a:r>
              <a:rPr lang="fr-FR" dirty="0" smtClean="0"/>
              <a:t>Évolutions par rapport à 2013 </a:t>
            </a:r>
          </a:p>
          <a:p>
            <a:pPr marL="441325" indent="-441325" algn="just"/>
            <a:endParaRPr lang="fr-FR" sz="500" dirty="0" smtClean="0"/>
          </a:p>
          <a:p>
            <a:pPr lvl="1" algn="just"/>
            <a:r>
              <a:rPr lang="fr-FR" dirty="0" smtClean="0"/>
              <a:t>Questions plus précises qu’en 2013 sur les demandes d’autorisation</a:t>
            </a:r>
          </a:p>
          <a:p>
            <a:pPr lvl="1" algn="just"/>
            <a:endParaRPr lang="fr-FR" sz="500" dirty="0" smtClean="0"/>
          </a:p>
          <a:p>
            <a:pPr lvl="1" algn="just"/>
            <a:r>
              <a:rPr lang="fr-FR" dirty="0" smtClean="0"/>
              <a:t>Onglet spécifique aux paramètres propres à l’organisme (USP)</a:t>
            </a:r>
          </a:p>
        </p:txBody>
      </p:sp>
      <p:sp>
        <p:nvSpPr>
          <p:cNvPr id="4"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5"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122902"/>
            <a:ext cx="6624638" cy="785818"/>
          </a:xfrm>
        </p:spPr>
        <p:txBody>
          <a:bodyPr/>
          <a:lstStyle/>
          <a:p>
            <a:r>
              <a:rPr lang="fr-FR" dirty="0" smtClean="0"/>
              <a:t>Calendrier de publication</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807068852"/>
              </p:ext>
            </p:extLst>
          </p:nvPr>
        </p:nvGraphicFramePr>
        <p:xfrm>
          <a:off x="539552" y="1096104"/>
          <a:ext cx="8064896" cy="5080000"/>
        </p:xfrm>
        <a:graphic>
          <a:graphicData uri="http://schemas.openxmlformats.org/drawingml/2006/table">
            <a:tbl>
              <a:tblPr firstRow="1" bandRow="1">
                <a:tableStyleId>{5C22544A-7EE6-4342-B048-85BDC9FD1C3A}</a:tableStyleId>
              </a:tblPr>
              <a:tblGrid>
                <a:gridCol w="6120680"/>
                <a:gridCol w="1944216"/>
              </a:tblGrid>
              <a:tr h="360040">
                <a:tc>
                  <a:txBody>
                    <a:bodyPr/>
                    <a:lstStyle/>
                    <a:p>
                      <a:pPr algn="ctr"/>
                      <a:r>
                        <a:rPr lang="fr-FR" sz="1800" dirty="0" smtClean="0"/>
                        <a:t>Document</a:t>
                      </a:r>
                      <a:endParaRPr lang="fr-FR" sz="1800" dirty="0"/>
                    </a:p>
                  </a:txBody>
                  <a:tcPr/>
                </a:tc>
                <a:tc>
                  <a:txBody>
                    <a:bodyPr/>
                    <a:lstStyle/>
                    <a:p>
                      <a:pPr algn="ctr"/>
                      <a:r>
                        <a:rPr lang="fr-FR" dirty="0" smtClean="0"/>
                        <a:t>Date</a:t>
                      </a:r>
                      <a:endParaRPr lang="fr-FR" dirty="0"/>
                    </a:p>
                  </a:txBody>
                  <a:tcPr/>
                </a:tc>
              </a:tr>
              <a:tr h="370840">
                <a:tc>
                  <a:txBody>
                    <a:bodyPr/>
                    <a:lstStyle/>
                    <a:p>
                      <a:r>
                        <a:rPr lang="fr-FR" dirty="0" smtClean="0"/>
                        <a:t>Mise en ligne de la page dédiée à XBRL</a:t>
                      </a:r>
                      <a:endParaRPr lang="fr-FR" dirty="0"/>
                    </a:p>
                  </a:txBody>
                  <a:tcPr/>
                </a:tc>
                <a:tc>
                  <a:txBody>
                    <a:bodyPr/>
                    <a:lstStyle/>
                    <a:p>
                      <a:pPr algn="ctr"/>
                      <a:r>
                        <a:rPr lang="fr-FR" dirty="0" smtClean="0"/>
                        <a:t>11/02/2014</a:t>
                      </a:r>
                      <a:endParaRPr lang="fr-FR" dirty="0"/>
                    </a:p>
                  </a:txBody>
                  <a:tcPr/>
                </a:tc>
              </a:tr>
              <a:tr h="370840">
                <a:tc>
                  <a:txBody>
                    <a:bodyPr/>
                    <a:lstStyle/>
                    <a:p>
                      <a:r>
                        <a:rPr lang="fr-FR" dirty="0" smtClean="0"/>
                        <a:t>Enseignements de la remise d’états prudentiels et du questionnaire de préparation</a:t>
                      </a:r>
                      <a:endParaRPr lang="fr-FR" dirty="0"/>
                    </a:p>
                  </a:txBody>
                  <a:tcPr/>
                </a:tc>
                <a:tc>
                  <a:txBody>
                    <a:bodyPr/>
                    <a:lstStyle/>
                    <a:p>
                      <a:pPr algn="ctr"/>
                      <a:r>
                        <a:rPr lang="fr-FR" dirty="0" smtClean="0"/>
                        <a:t>19/03/2014</a:t>
                      </a:r>
                      <a:endParaRPr lang="fr-FR" dirty="0"/>
                    </a:p>
                  </a:txBody>
                  <a:tcPr/>
                </a:tc>
              </a:tr>
              <a:tr h="370840">
                <a:tc>
                  <a:txBody>
                    <a:bodyPr/>
                    <a:lstStyle/>
                    <a:p>
                      <a:r>
                        <a:rPr lang="fr-FR" dirty="0" smtClean="0"/>
                        <a:t>Enseignements de l’ORSA pilote</a:t>
                      </a:r>
                      <a:endParaRPr lang="fr-FR" dirty="0"/>
                    </a:p>
                  </a:txBody>
                  <a:tcPr/>
                </a:tc>
                <a:tc>
                  <a:txBody>
                    <a:bodyPr/>
                    <a:lstStyle/>
                    <a:p>
                      <a:pPr algn="ctr"/>
                      <a:r>
                        <a:rPr lang="fr-FR" dirty="0" smtClean="0"/>
                        <a:t>21/03/2014</a:t>
                      </a:r>
                      <a:endParaRPr lang="fr-FR" dirty="0"/>
                    </a:p>
                  </a:txBody>
                  <a:tcPr/>
                </a:tc>
              </a:tr>
              <a:tr h="370840">
                <a:tc>
                  <a:txBody>
                    <a:bodyPr/>
                    <a:lstStyle/>
                    <a:p>
                      <a:r>
                        <a:rPr lang="fr-FR" dirty="0" smtClean="0"/>
                        <a:t>États</a:t>
                      </a:r>
                      <a:r>
                        <a:rPr lang="fr-FR" baseline="0" dirty="0" smtClean="0"/>
                        <a:t> Excel à remettre pour le 24 septembre</a:t>
                      </a:r>
                      <a:endParaRPr lang="fr-FR" dirty="0"/>
                    </a:p>
                  </a:txBody>
                  <a:tcPr/>
                </a:tc>
                <a:tc>
                  <a:txBody>
                    <a:bodyPr/>
                    <a:lstStyle/>
                    <a:p>
                      <a:pPr algn="ctr"/>
                      <a:r>
                        <a:rPr lang="fr-FR" dirty="0" smtClean="0"/>
                        <a:t>26/03/2014</a:t>
                      </a:r>
                      <a:endParaRPr lang="fr-FR" dirty="0"/>
                    </a:p>
                  </a:txBody>
                  <a:tcPr/>
                </a:tc>
              </a:tr>
              <a:tr h="324832">
                <a:tc>
                  <a:txBody>
                    <a:bodyPr/>
                    <a:lstStyle/>
                    <a:p>
                      <a:r>
                        <a:rPr lang="fr-FR" dirty="0" smtClean="0"/>
                        <a:t>Notice technique de l’exercice de remise 2014</a:t>
                      </a:r>
                      <a:endParaRPr lang="fr-FR" dirty="0"/>
                    </a:p>
                  </a:txBody>
                  <a:tcPr/>
                </a:tc>
                <a:tc>
                  <a:txBody>
                    <a:bodyPr/>
                    <a:lstStyle/>
                    <a:p>
                      <a:pPr algn="ctr"/>
                      <a:r>
                        <a:rPr lang="fr-FR" dirty="0" smtClean="0"/>
                        <a:t>30/04/2014</a:t>
                      </a:r>
                      <a:endParaRPr lang="fr-FR" dirty="0"/>
                    </a:p>
                  </a:txBody>
                  <a:tcPr/>
                </a:tc>
              </a:tr>
              <a:tr h="370840">
                <a:tc>
                  <a:txBody>
                    <a:bodyPr/>
                    <a:lstStyle/>
                    <a:p>
                      <a:r>
                        <a:rPr lang="fr-FR" dirty="0" smtClean="0"/>
                        <a:t>Notic</a:t>
                      </a:r>
                      <a:r>
                        <a:rPr lang="fr-FR" baseline="0" dirty="0" smtClean="0"/>
                        <a:t>e des exercices groupe</a:t>
                      </a:r>
                      <a:endParaRPr lang="fr-FR" dirty="0"/>
                    </a:p>
                  </a:txBody>
                  <a:tcPr/>
                </a:tc>
                <a:tc>
                  <a:txBody>
                    <a:bodyPr/>
                    <a:lstStyle/>
                    <a:p>
                      <a:pPr algn="ctr"/>
                      <a:r>
                        <a:rPr lang="fr-FR" dirty="0" smtClean="0"/>
                        <a:t>30/04/2014</a:t>
                      </a:r>
                      <a:endParaRPr lang="fr-FR" dirty="0"/>
                    </a:p>
                  </a:txBody>
                  <a:tcPr/>
                </a:tc>
              </a:tr>
              <a:tr h="370840">
                <a:tc>
                  <a:txBody>
                    <a:bodyPr/>
                    <a:lstStyle/>
                    <a:p>
                      <a:r>
                        <a:rPr lang="fr-FR" dirty="0" smtClean="0"/>
                        <a:t>Notice</a:t>
                      </a:r>
                      <a:r>
                        <a:rPr lang="fr-FR" baseline="0" dirty="0" smtClean="0"/>
                        <a:t> sur les conditions d’exemption de remise trimestrielle</a:t>
                      </a:r>
                      <a:endParaRPr lang="fr-FR" dirty="0"/>
                    </a:p>
                  </a:txBody>
                  <a:tcPr/>
                </a:tc>
                <a:tc>
                  <a:txBody>
                    <a:bodyPr/>
                    <a:lstStyle/>
                    <a:p>
                      <a:pPr algn="ctr"/>
                      <a:r>
                        <a:rPr lang="fr-FR" dirty="0" smtClean="0"/>
                        <a:t>30/04/2014</a:t>
                      </a:r>
                      <a:endParaRPr lang="fr-FR" dirty="0"/>
                    </a:p>
                  </a:txBody>
                  <a:tcPr/>
                </a:tc>
              </a:tr>
              <a:tr h="370840">
                <a:tc>
                  <a:txBody>
                    <a:bodyPr/>
                    <a:lstStyle/>
                    <a:p>
                      <a:r>
                        <a:rPr lang="fr-FR" dirty="0" smtClean="0"/>
                        <a:t>Traduction</a:t>
                      </a:r>
                      <a:r>
                        <a:rPr lang="fr-FR" baseline="0" dirty="0" smtClean="0"/>
                        <a:t> partielle des spécifications techniques EIOPA</a:t>
                      </a:r>
                      <a:endParaRPr lang="fr-FR" dirty="0"/>
                    </a:p>
                  </a:txBody>
                  <a:tcPr/>
                </a:tc>
                <a:tc>
                  <a:txBody>
                    <a:bodyPr/>
                    <a:lstStyle/>
                    <a:p>
                      <a:pPr algn="ctr"/>
                      <a:r>
                        <a:rPr lang="fr-FR" dirty="0" smtClean="0"/>
                        <a:t>16/05/2014</a:t>
                      </a:r>
                      <a:endParaRPr lang="fr-FR" dirty="0"/>
                    </a:p>
                  </a:txBody>
                  <a:tcPr/>
                </a:tc>
              </a:tr>
              <a:tr h="370840">
                <a:tc>
                  <a:txBody>
                    <a:bodyPr/>
                    <a:lstStyle/>
                    <a:p>
                      <a:r>
                        <a:rPr lang="fr-FR" dirty="0" smtClean="0"/>
                        <a:t>Tableaux</a:t>
                      </a:r>
                      <a:r>
                        <a:rPr lang="fr-FR" baseline="0" dirty="0" smtClean="0"/>
                        <a:t> de passage bilan et fonds propres mis à jour</a:t>
                      </a:r>
                      <a:endParaRPr lang="fr-F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solidFill>
                            <a:srgbClr val="FF0000"/>
                          </a:solidFill>
                        </a:rPr>
                        <a:t>12</a:t>
                      </a:r>
                      <a:r>
                        <a:rPr lang="fr-FR" baseline="0" dirty="0" smtClean="0">
                          <a:solidFill>
                            <a:srgbClr val="FF0000"/>
                          </a:solidFill>
                        </a:rPr>
                        <a:t> juin</a:t>
                      </a:r>
                      <a:endParaRPr lang="fr-FR" dirty="0" smtClean="0">
                        <a:solidFill>
                          <a:srgbClr val="FF0000"/>
                        </a:solidFill>
                      </a:endParaRPr>
                    </a:p>
                  </a:txBody>
                  <a:tcPr/>
                </a:tc>
              </a:tr>
              <a:tr h="370840">
                <a:tc>
                  <a:txBody>
                    <a:bodyPr/>
                    <a:lstStyle/>
                    <a:p>
                      <a:r>
                        <a:rPr lang="fr-FR" dirty="0" smtClean="0"/>
                        <a:t>Canevas</a:t>
                      </a:r>
                      <a:r>
                        <a:rPr lang="fr-FR" baseline="0" dirty="0" smtClean="0"/>
                        <a:t> de note méthodologique et annexe technique</a:t>
                      </a:r>
                      <a:endParaRPr lang="fr-FR" dirty="0"/>
                    </a:p>
                  </a:txBody>
                  <a:tcPr/>
                </a:tc>
                <a:tc>
                  <a:txBody>
                    <a:bodyPr/>
                    <a:lstStyle/>
                    <a:p>
                      <a:pPr algn="ctr"/>
                      <a:r>
                        <a:rPr lang="fr-FR" dirty="0" smtClean="0">
                          <a:solidFill>
                            <a:srgbClr val="FF0000"/>
                          </a:solidFill>
                        </a:rPr>
                        <a:t>12 </a:t>
                      </a:r>
                      <a:r>
                        <a:rPr lang="fr-FR" baseline="0" dirty="0" smtClean="0">
                          <a:solidFill>
                            <a:srgbClr val="FF0000"/>
                          </a:solidFill>
                        </a:rPr>
                        <a:t>juin</a:t>
                      </a:r>
                      <a:endParaRPr lang="fr-FR" dirty="0">
                        <a:solidFill>
                          <a:srgbClr val="FF0000"/>
                        </a:solidFill>
                      </a:endParaRPr>
                    </a:p>
                  </a:txBody>
                  <a:tcPr/>
                </a:tc>
              </a:tr>
              <a:tr h="370840">
                <a:tc>
                  <a:txBody>
                    <a:bodyPr/>
                    <a:lstStyle/>
                    <a:p>
                      <a:r>
                        <a:rPr lang="fr-FR" dirty="0" smtClean="0">
                          <a:solidFill>
                            <a:schemeClr val="tx1"/>
                          </a:solidFill>
                        </a:rPr>
                        <a:t>Questionnaire de préparation </a:t>
                      </a:r>
                      <a:endParaRPr lang="fr-FR" dirty="0">
                        <a:solidFill>
                          <a:schemeClr val="tx1"/>
                        </a:solidFill>
                      </a:endParaRPr>
                    </a:p>
                  </a:txBody>
                  <a:tcPr/>
                </a:tc>
                <a:tc>
                  <a:txBody>
                    <a:bodyPr/>
                    <a:lstStyle/>
                    <a:p>
                      <a:pPr algn="ctr"/>
                      <a:r>
                        <a:rPr lang="fr-FR" dirty="0" smtClean="0">
                          <a:solidFill>
                            <a:srgbClr val="FF0000"/>
                          </a:solidFill>
                        </a:rPr>
                        <a:t>12</a:t>
                      </a:r>
                      <a:r>
                        <a:rPr lang="fr-FR" baseline="0" dirty="0" smtClean="0">
                          <a:solidFill>
                            <a:srgbClr val="FF0000"/>
                          </a:solidFill>
                        </a:rPr>
                        <a:t> juin</a:t>
                      </a:r>
                      <a:endParaRPr lang="fr-FR" dirty="0">
                        <a:solidFill>
                          <a:srgbClr val="FF0000"/>
                        </a:solidFill>
                      </a:endParaRPr>
                    </a:p>
                  </a:txBody>
                  <a:tcPr/>
                </a:tc>
              </a:tr>
              <a:tr h="370840">
                <a:tc>
                  <a:txBody>
                    <a:bodyPr/>
                    <a:lstStyle/>
                    <a:p>
                      <a:r>
                        <a:rPr lang="fr-FR" dirty="0" smtClean="0"/>
                        <a:t>Foire</a:t>
                      </a:r>
                      <a:r>
                        <a:rPr lang="fr-FR" baseline="0" dirty="0" smtClean="0"/>
                        <a:t> aux questions</a:t>
                      </a:r>
                      <a:endParaRPr lang="fr-FR" dirty="0"/>
                    </a:p>
                  </a:txBody>
                  <a:tcPr/>
                </a:tc>
                <a:tc>
                  <a:txBody>
                    <a:bodyPr/>
                    <a:lstStyle/>
                    <a:p>
                      <a:pPr algn="ctr"/>
                      <a:r>
                        <a:rPr lang="fr-FR" dirty="0" smtClean="0">
                          <a:solidFill>
                            <a:srgbClr val="FF0000"/>
                          </a:solidFill>
                        </a:rPr>
                        <a:t>Fin</a:t>
                      </a:r>
                      <a:r>
                        <a:rPr lang="fr-FR" baseline="0" dirty="0" smtClean="0">
                          <a:solidFill>
                            <a:srgbClr val="FF0000"/>
                          </a:solidFill>
                        </a:rPr>
                        <a:t> juin</a:t>
                      </a:r>
                      <a:endParaRPr lang="fr-FR" dirty="0">
                        <a:solidFill>
                          <a:srgbClr val="FF0000"/>
                        </a:solidFill>
                      </a:endParaRPr>
                    </a:p>
                  </a:txBody>
                  <a:tcPr/>
                </a:tc>
              </a:tr>
            </a:tbl>
          </a:graphicData>
        </a:graphic>
      </p:graphicFrame>
      <p:sp>
        <p:nvSpPr>
          <p:cNvPr id="4"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6"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a:spLocks noGrp="1"/>
          </p:cNvSpPr>
          <p:nvPr>
            <p:ph idx="1"/>
          </p:nvPr>
        </p:nvSpPr>
        <p:spPr>
          <a:xfrm>
            <a:off x="467544" y="1052736"/>
            <a:ext cx="8640960" cy="2880320"/>
          </a:xfrm>
        </p:spPr>
        <p:txBody>
          <a:bodyPr>
            <a:noAutofit/>
          </a:bodyPr>
          <a:lstStyle>
            <a:lvl1pPr marL="355600" indent="-266700">
              <a:buClr>
                <a:srgbClr val="F7C765"/>
              </a:buClr>
              <a:buFont typeface="+mj-lt"/>
              <a:buAutoNum type="arabicPeriod"/>
              <a:defRPr sz="2400" b="1" baseline="0">
                <a:solidFill>
                  <a:srgbClr val="002060"/>
                </a:solidFill>
                <a:latin typeface="Arial" pitchFamily="34" charset="0"/>
                <a:cs typeface="Arial" pitchFamily="34" charset="0"/>
              </a:defRPr>
            </a:lvl1pPr>
            <a:lvl2pPr marL="812800" marR="0" indent="-457200" algn="l" defTabSz="914400" rtl="0" eaLnBrk="1" fontAlgn="auto" latinLnBrk="0" hangingPunct="1">
              <a:lnSpc>
                <a:spcPct val="100000"/>
              </a:lnSpc>
              <a:spcBef>
                <a:spcPct val="20000"/>
              </a:spcBef>
              <a:spcAft>
                <a:spcPts val="0"/>
              </a:spcAft>
              <a:buClr>
                <a:srgbClr val="F7C765"/>
              </a:buClr>
              <a:buSzTx/>
              <a:buFont typeface="+mj-lt"/>
              <a:buAutoNum type="arabicPeriod"/>
              <a:tabLst/>
              <a:defRPr sz="2000" b="1" baseline="0">
                <a:solidFill>
                  <a:srgbClr val="002060"/>
                </a:solidFill>
                <a:latin typeface="Arial" pitchFamily="34" charset="0"/>
                <a:cs typeface="Arial" pitchFamily="34" charset="0"/>
              </a:defRPr>
            </a:lvl2pPr>
            <a:lvl3pPr marL="812800" indent="-457200">
              <a:buClr>
                <a:srgbClr val="F7C765"/>
              </a:buClr>
              <a:buFont typeface="+mj-lt"/>
              <a:buAutoNum type="arabicPeriod"/>
              <a:defRPr>
                <a:solidFill>
                  <a:srgbClr val="002060"/>
                </a:solidFill>
              </a:defRPr>
            </a:lvl3pPr>
            <a:lvl4pPr marL="812800" indent="-457200">
              <a:buClr>
                <a:srgbClr val="F7C765"/>
              </a:buClr>
              <a:buFont typeface="+mj-lt"/>
              <a:buAutoNum type="arabicPeriod"/>
              <a:defRPr>
                <a:solidFill>
                  <a:srgbClr val="002060"/>
                </a:solidFill>
              </a:defRPr>
            </a:lvl4pPr>
            <a:lvl5pPr marL="812800" indent="-457200">
              <a:buClr>
                <a:srgbClr val="F7C765"/>
              </a:buClr>
              <a:buFont typeface="+mj-lt"/>
              <a:buAutoNum type="arabicPeriod"/>
              <a:defRPr>
                <a:solidFill>
                  <a:srgbClr val="002060"/>
                </a:solidFill>
              </a:defRPr>
            </a:lvl5pPr>
          </a:lstStyle>
          <a:p>
            <a:pPr lvl="0">
              <a:buFont typeface="Wingdings" pitchFamily="2" charset="2"/>
              <a:buChar char="q"/>
              <a:tabLst>
                <a:tab pos="534988" algn="l"/>
              </a:tabLst>
            </a:pPr>
            <a:r>
              <a:rPr lang="fr-FR" sz="2300" dirty="0" smtClean="0">
                <a:solidFill>
                  <a:schemeClr val="bg1">
                    <a:lumMod val="85000"/>
                  </a:schemeClr>
                </a:solidFill>
              </a:rPr>
              <a:t>  L’actualité européenne de Solvabilité II</a:t>
            </a:r>
          </a:p>
          <a:p>
            <a:pPr lvl="0">
              <a:buFont typeface="Wingdings" pitchFamily="2" charset="2"/>
              <a:buChar char="q"/>
            </a:pPr>
            <a:endParaRPr lang="fr-FR" sz="1000" dirty="0" smtClean="0"/>
          </a:p>
          <a:p>
            <a:pPr lvl="0">
              <a:buFont typeface="Wingdings" pitchFamily="2" charset="2"/>
              <a:buChar char="q"/>
            </a:pPr>
            <a:r>
              <a:rPr lang="fr-FR" sz="2300" dirty="0" smtClean="0">
                <a:solidFill>
                  <a:schemeClr val="bg1">
                    <a:lumMod val="85000"/>
                  </a:schemeClr>
                </a:solidFill>
              </a:rPr>
              <a:t>  Les exigences quantitatives et leur finalisation</a:t>
            </a:r>
          </a:p>
          <a:p>
            <a:pPr lvl="0">
              <a:buFont typeface="Wingdings" pitchFamily="2" charset="2"/>
              <a:buChar char="q"/>
            </a:pPr>
            <a:endParaRPr lang="fr-FR" sz="1000" dirty="0" smtClean="0">
              <a:solidFill>
                <a:schemeClr val="bg1">
                  <a:lumMod val="85000"/>
                </a:schemeClr>
              </a:solidFill>
            </a:endParaRPr>
          </a:p>
          <a:p>
            <a:pPr lvl="0">
              <a:buFont typeface="Wingdings" pitchFamily="2" charset="2"/>
              <a:buChar char="q"/>
            </a:pPr>
            <a:r>
              <a:rPr lang="fr-FR" sz="2300" dirty="0" smtClean="0">
                <a:solidFill>
                  <a:schemeClr val="bg1">
                    <a:lumMod val="85000"/>
                  </a:schemeClr>
                </a:solidFill>
              </a:rPr>
              <a:t>  Quelles spécifications pour les exercices préparatoires ?</a:t>
            </a:r>
          </a:p>
          <a:p>
            <a:pPr marL="720725" indent="0">
              <a:buNone/>
              <a:tabLst>
                <a:tab pos="989013" algn="l"/>
              </a:tabLst>
            </a:pPr>
            <a:endParaRPr lang="fr-FR" sz="1000" dirty="0"/>
          </a:p>
          <a:p>
            <a:pPr lvl="0">
              <a:buFont typeface="Wingdings" pitchFamily="2" charset="2"/>
              <a:buChar char="q"/>
            </a:pPr>
            <a:r>
              <a:rPr lang="fr-FR" sz="2300" dirty="0" smtClean="0"/>
              <a:t>  Les recommandations pour l’ORSA préparatoire</a:t>
            </a:r>
          </a:p>
          <a:p>
            <a:pPr lvl="0">
              <a:buFont typeface="Wingdings" pitchFamily="2" charset="2"/>
              <a:buChar char="q"/>
            </a:pPr>
            <a:endParaRPr lang="fr-FR" sz="500" dirty="0" smtClean="0"/>
          </a:p>
          <a:p>
            <a:pPr marL="989013" indent="-268288">
              <a:buFont typeface="Arial" panose="020B0604020202020204" pitchFamily="34" charset="0"/>
              <a:buChar char="•"/>
            </a:pPr>
            <a:r>
              <a:rPr lang="fr-FR" sz="2200" dirty="0" smtClean="0">
                <a:solidFill>
                  <a:srgbClr val="0E4090"/>
                </a:solidFill>
              </a:rPr>
              <a:t>Paul Coulomb, </a:t>
            </a:r>
            <a:r>
              <a:rPr lang="fr-FR" sz="2200" dirty="0" smtClean="0"/>
              <a:t>directeur du contrôle des assurances</a:t>
            </a:r>
          </a:p>
          <a:p>
            <a:pPr marL="989013" indent="-268288">
              <a:buFont typeface="Arial" panose="020B0604020202020204" pitchFamily="34" charset="0"/>
              <a:buChar char="•"/>
            </a:pPr>
            <a:endParaRPr lang="fr-FR" sz="1500" dirty="0" smtClean="0">
              <a:solidFill>
                <a:schemeClr val="bg1">
                  <a:lumMod val="85000"/>
                </a:schemeClr>
              </a:solidFill>
            </a:endParaRPr>
          </a:p>
          <a:p>
            <a:pPr lvl="0">
              <a:buFont typeface="Wingdings" pitchFamily="2" charset="2"/>
              <a:buChar char="q"/>
              <a:tabLst>
                <a:tab pos="534988" algn="l"/>
              </a:tabLst>
            </a:pPr>
            <a:r>
              <a:rPr lang="fr-FR" sz="2300" dirty="0" smtClean="0">
                <a:solidFill>
                  <a:schemeClr val="bg1">
                    <a:lumMod val="85000"/>
                  </a:schemeClr>
                </a:solidFill>
              </a:rPr>
              <a:t>  Le système de gouvernance et l’appréciation de la   	compétence et de l’honorabilité par l’ACPR</a:t>
            </a:r>
          </a:p>
          <a:p>
            <a:pPr lvl="0">
              <a:buFont typeface="Wingdings" pitchFamily="2" charset="2"/>
              <a:buChar char="q"/>
              <a:tabLst>
                <a:tab pos="534988" algn="l"/>
              </a:tabLst>
            </a:pPr>
            <a:endParaRPr lang="fr-FR" sz="1000" dirty="0" smtClean="0">
              <a:solidFill>
                <a:schemeClr val="bg1">
                  <a:lumMod val="85000"/>
                </a:schemeClr>
              </a:solidFill>
            </a:endParaRPr>
          </a:p>
          <a:p>
            <a:pPr lvl="0">
              <a:buFont typeface="Wingdings" pitchFamily="2" charset="2"/>
              <a:buChar char="q"/>
            </a:pPr>
            <a:r>
              <a:rPr lang="fr-FR" sz="2300" dirty="0" smtClean="0">
                <a:solidFill>
                  <a:schemeClr val="bg1">
                    <a:lumMod val="85000"/>
                  </a:schemeClr>
                </a:solidFill>
              </a:rPr>
              <a:t>  Se préparer aux futurs états prudentiels</a:t>
            </a:r>
          </a:p>
          <a:p>
            <a:pPr lvl="0">
              <a:buFont typeface="Wingdings" pitchFamily="2" charset="2"/>
              <a:buChar char="q"/>
            </a:pPr>
            <a:endParaRPr lang="fr-FR" sz="1000" dirty="0" smtClean="0">
              <a:solidFill>
                <a:schemeClr val="bg1">
                  <a:lumMod val="85000"/>
                </a:schemeClr>
              </a:solidFill>
            </a:endParaRPr>
          </a:p>
          <a:p>
            <a:pPr marL="534988" lvl="0" indent="-446088">
              <a:buFont typeface="Wingdings" pitchFamily="2" charset="2"/>
              <a:buChar char="q"/>
            </a:pPr>
            <a:r>
              <a:rPr lang="fr-FR" sz="2300" dirty="0" smtClean="0">
                <a:solidFill>
                  <a:schemeClr val="bg1">
                    <a:lumMod val="85000"/>
                  </a:schemeClr>
                </a:solidFill>
              </a:rPr>
              <a:t>Remettre </a:t>
            </a:r>
            <a:r>
              <a:rPr lang="fr-FR" sz="2300" dirty="0">
                <a:solidFill>
                  <a:schemeClr val="bg1">
                    <a:lumMod val="85000"/>
                  </a:schemeClr>
                </a:solidFill>
              </a:rPr>
              <a:t>en XBRL sur le portail </a:t>
            </a:r>
            <a:r>
              <a:rPr lang="fr-FR" sz="2300" i="1" dirty="0" err="1">
                <a:solidFill>
                  <a:schemeClr val="bg1">
                    <a:lumMod val="85000"/>
                  </a:schemeClr>
                </a:solidFill>
              </a:rPr>
              <a:t>Onegate</a:t>
            </a:r>
            <a:endParaRPr lang="fr-FR" sz="2300" dirty="0" smtClean="0">
              <a:solidFill>
                <a:schemeClr val="bg1">
                  <a:lumMod val="85000"/>
                </a:schemeClr>
              </a:solidFill>
            </a:endParaRPr>
          </a:p>
        </p:txBody>
      </p:sp>
      <p:sp>
        <p:nvSpPr>
          <p:cNvPr id="3"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
        <p:nvSpPr>
          <p:cNvPr id="4"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Tree>
    <p:extLst>
      <p:ext uri="{BB962C8B-B14F-4D97-AF65-F5344CB8AC3E}">
        <p14:creationId xmlns:p14="http://schemas.microsoft.com/office/powerpoint/2010/main" val="7266744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déroulement des évènements</a:t>
            </a:r>
            <a:endParaRPr lang="fr-FR" dirty="0"/>
          </a:p>
        </p:txBody>
      </p:sp>
      <p:sp>
        <p:nvSpPr>
          <p:cNvPr id="11" name="ZoneTexte 10"/>
          <p:cNvSpPr txBox="1"/>
          <p:nvPr/>
        </p:nvSpPr>
        <p:spPr>
          <a:xfrm>
            <a:off x="395536" y="1412776"/>
            <a:ext cx="2982868" cy="461665"/>
          </a:xfrm>
          <a:prstGeom prst="rect">
            <a:avLst/>
          </a:prstGeom>
          <a:solidFill>
            <a:schemeClr val="accent3">
              <a:lumMod val="60000"/>
              <a:lumOff val="40000"/>
            </a:schemeClr>
          </a:solidFill>
        </p:spPr>
        <p:txBody>
          <a:bodyPr wrap="none" rtlCol="0">
            <a:spAutoFit/>
          </a:bodyPr>
          <a:lstStyle/>
          <a:p>
            <a:r>
              <a:rPr lang="fr-FR" sz="1200" b="1" dirty="0" smtClean="0">
                <a:solidFill>
                  <a:srgbClr val="002060"/>
                </a:solidFill>
              </a:rPr>
              <a:t>12/2012 :</a:t>
            </a:r>
            <a:r>
              <a:rPr lang="fr-FR" sz="1200" dirty="0" smtClean="0">
                <a:solidFill>
                  <a:srgbClr val="002060"/>
                </a:solidFill>
              </a:rPr>
              <a:t> opinion EIOPA : lancement  du</a:t>
            </a:r>
          </a:p>
          <a:p>
            <a:r>
              <a:rPr lang="fr-FR" sz="1200" dirty="0">
                <a:solidFill>
                  <a:srgbClr val="002060"/>
                </a:solidFill>
              </a:rPr>
              <a:t>p</a:t>
            </a:r>
            <a:r>
              <a:rPr lang="fr-FR" sz="1200" dirty="0" smtClean="0">
                <a:solidFill>
                  <a:srgbClr val="002060"/>
                </a:solidFill>
              </a:rPr>
              <a:t>rojet d’orientations préparatoires</a:t>
            </a:r>
            <a:endParaRPr lang="fr-FR" sz="1200" i="1" dirty="0">
              <a:solidFill>
                <a:srgbClr val="002060"/>
              </a:solidFill>
            </a:endParaRPr>
          </a:p>
        </p:txBody>
      </p:sp>
      <p:cxnSp>
        <p:nvCxnSpPr>
          <p:cNvPr id="16" name="Connecteur droit avec flèche 15"/>
          <p:cNvCxnSpPr/>
          <p:nvPr/>
        </p:nvCxnSpPr>
        <p:spPr>
          <a:xfrm>
            <a:off x="1115616" y="1844824"/>
            <a:ext cx="1152128" cy="1944216"/>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1547664" y="1988840"/>
            <a:ext cx="2749471" cy="461665"/>
          </a:xfrm>
          <a:prstGeom prst="rect">
            <a:avLst/>
          </a:prstGeom>
          <a:solidFill>
            <a:schemeClr val="accent3">
              <a:lumMod val="60000"/>
              <a:lumOff val="40000"/>
            </a:schemeClr>
          </a:solidFill>
        </p:spPr>
        <p:txBody>
          <a:bodyPr wrap="none" rtlCol="0">
            <a:spAutoFit/>
          </a:bodyPr>
          <a:lstStyle/>
          <a:p>
            <a:r>
              <a:rPr lang="fr-FR" sz="1200" b="1" dirty="0" smtClean="0">
                <a:solidFill>
                  <a:srgbClr val="002060"/>
                </a:solidFill>
              </a:rPr>
              <a:t>10/2013 :</a:t>
            </a:r>
            <a:r>
              <a:rPr lang="fr-FR" sz="1200" dirty="0" smtClean="0">
                <a:solidFill>
                  <a:srgbClr val="002060"/>
                </a:solidFill>
              </a:rPr>
              <a:t> publication des orientations</a:t>
            </a:r>
          </a:p>
          <a:p>
            <a:r>
              <a:rPr lang="fr-FR" sz="1200" dirty="0" smtClean="0">
                <a:solidFill>
                  <a:srgbClr val="002060"/>
                </a:solidFill>
              </a:rPr>
              <a:t>préparatoires FLAOR/ORSA</a:t>
            </a:r>
            <a:endParaRPr lang="fr-FR" sz="1200" i="1" dirty="0">
              <a:solidFill>
                <a:srgbClr val="002060"/>
              </a:solidFill>
            </a:endParaRPr>
          </a:p>
        </p:txBody>
      </p:sp>
      <p:cxnSp>
        <p:nvCxnSpPr>
          <p:cNvPr id="20" name="Connecteur droit avec flèche 19"/>
          <p:cNvCxnSpPr>
            <a:stCxn id="17" idx="2"/>
          </p:cNvCxnSpPr>
          <p:nvPr/>
        </p:nvCxnSpPr>
        <p:spPr>
          <a:xfrm>
            <a:off x="2922400" y="2450505"/>
            <a:ext cx="857512" cy="1338535"/>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3707904" y="1412776"/>
            <a:ext cx="2529410" cy="276999"/>
          </a:xfrm>
          <a:prstGeom prst="rect">
            <a:avLst/>
          </a:prstGeom>
          <a:solidFill>
            <a:schemeClr val="accent3">
              <a:lumMod val="60000"/>
              <a:lumOff val="40000"/>
            </a:schemeClr>
          </a:solidFill>
        </p:spPr>
        <p:txBody>
          <a:bodyPr wrap="none" rtlCol="0">
            <a:spAutoFit/>
          </a:bodyPr>
          <a:lstStyle/>
          <a:p>
            <a:r>
              <a:rPr lang="fr-FR" sz="1200" b="1" dirty="0" smtClean="0">
                <a:solidFill>
                  <a:srgbClr val="002060"/>
                </a:solidFill>
              </a:rPr>
              <a:t>11/2013</a:t>
            </a:r>
            <a:r>
              <a:rPr lang="fr-FR" sz="1200" dirty="0" smtClean="0">
                <a:solidFill>
                  <a:srgbClr val="002060"/>
                </a:solidFill>
              </a:rPr>
              <a:t> : </a:t>
            </a:r>
            <a:r>
              <a:rPr lang="fr-FR" sz="1200" b="1" dirty="0">
                <a:solidFill>
                  <a:srgbClr val="002060"/>
                </a:solidFill>
              </a:rPr>
              <a:t>c</a:t>
            </a:r>
            <a:r>
              <a:rPr lang="fr-FR" sz="1200" b="1" dirty="0" smtClean="0">
                <a:solidFill>
                  <a:srgbClr val="002060"/>
                </a:solidFill>
              </a:rPr>
              <a:t>ompromis Omnibus II</a:t>
            </a:r>
            <a:endParaRPr lang="fr-FR" sz="1200" b="1" i="1" dirty="0">
              <a:solidFill>
                <a:srgbClr val="002060"/>
              </a:solidFill>
            </a:endParaRPr>
          </a:p>
        </p:txBody>
      </p:sp>
      <p:cxnSp>
        <p:nvCxnSpPr>
          <p:cNvPr id="25" name="Connecteur droit avec flèche 24"/>
          <p:cNvCxnSpPr>
            <a:stCxn id="24" idx="2"/>
          </p:cNvCxnSpPr>
          <p:nvPr/>
        </p:nvCxnSpPr>
        <p:spPr>
          <a:xfrm flipH="1">
            <a:off x="3923933" y="1689775"/>
            <a:ext cx="1048676" cy="2110298"/>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2699792" y="4437112"/>
            <a:ext cx="1368152" cy="461665"/>
          </a:xfrm>
          <a:prstGeom prst="rect">
            <a:avLst/>
          </a:prstGeom>
          <a:solidFill>
            <a:schemeClr val="accent1"/>
          </a:solidFill>
        </p:spPr>
        <p:txBody>
          <a:bodyPr wrap="square" rtlCol="0">
            <a:spAutoFit/>
          </a:bodyPr>
          <a:lstStyle/>
          <a:p>
            <a:r>
              <a:rPr lang="fr-FR" sz="1200" b="1" dirty="0" smtClean="0">
                <a:solidFill>
                  <a:schemeClr val="bg1"/>
                </a:solidFill>
              </a:rPr>
              <a:t>2013: </a:t>
            </a:r>
            <a:r>
              <a:rPr lang="fr-FR" sz="1200" dirty="0" smtClean="0">
                <a:solidFill>
                  <a:schemeClr val="bg1"/>
                </a:solidFill>
              </a:rPr>
              <a:t>ORSA pilote ACPR </a:t>
            </a:r>
            <a:endParaRPr lang="fr-FR" sz="1200" i="1" dirty="0">
              <a:solidFill>
                <a:schemeClr val="bg1"/>
              </a:solidFill>
            </a:endParaRPr>
          </a:p>
        </p:txBody>
      </p:sp>
      <p:sp>
        <p:nvSpPr>
          <p:cNvPr id="33" name="ZoneTexte 32"/>
          <p:cNvSpPr txBox="1"/>
          <p:nvPr/>
        </p:nvSpPr>
        <p:spPr>
          <a:xfrm>
            <a:off x="4139952" y="4429561"/>
            <a:ext cx="1872208" cy="1015663"/>
          </a:xfrm>
          <a:prstGeom prst="rect">
            <a:avLst/>
          </a:prstGeom>
          <a:solidFill>
            <a:schemeClr val="accent1"/>
          </a:solidFill>
        </p:spPr>
        <p:txBody>
          <a:bodyPr wrap="square" rtlCol="0">
            <a:spAutoFit/>
          </a:bodyPr>
          <a:lstStyle/>
          <a:p>
            <a:r>
              <a:rPr lang="fr-FR" sz="1200" b="1" dirty="0" smtClean="0">
                <a:solidFill>
                  <a:schemeClr val="bg1"/>
                </a:solidFill>
              </a:rPr>
              <a:t>2014 </a:t>
            </a:r>
            <a:r>
              <a:rPr lang="fr-FR" sz="1200" dirty="0" smtClean="0">
                <a:solidFill>
                  <a:schemeClr val="bg1"/>
                </a:solidFill>
              </a:rPr>
              <a:t>:ORSA préparatoire ACPR. Demande de remise des rapports avant  le 24 sept. 2014.</a:t>
            </a:r>
            <a:endParaRPr lang="fr-FR" sz="1200" i="1" dirty="0">
              <a:solidFill>
                <a:schemeClr val="bg1"/>
              </a:solidFill>
            </a:endParaRPr>
          </a:p>
        </p:txBody>
      </p:sp>
      <p:cxnSp>
        <p:nvCxnSpPr>
          <p:cNvPr id="26" name="Connecteur droit avec flèche 8"/>
          <p:cNvCxnSpPr>
            <a:cxnSpLocks noChangeShapeType="1"/>
          </p:cNvCxnSpPr>
          <p:nvPr/>
        </p:nvCxnSpPr>
        <p:spPr bwMode="auto">
          <a:xfrm>
            <a:off x="323280" y="3789040"/>
            <a:ext cx="8137525" cy="0"/>
          </a:xfrm>
          <a:prstGeom prst="straightConnector1">
            <a:avLst/>
          </a:prstGeom>
          <a:ln w="38100" cap="flat" cmpd="sng">
            <a:headEnd/>
            <a:tailEnd type="arrow" w="med" len="med"/>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7524328" y="3573016"/>
            <a:ext cx="0" cy="43204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5940152" y="3573016"/>
            <a:ext cx="0" cy="43204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1115616" y="3573016"/>
            <a:ext cx="0" cy="43204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6" name="Rectangle à coins arrondis 35"/>
          <p:cNvSpPr/>
          <p:nvPr/>
        </p:nvSpPr>
        <p:spPr>
          <a:xfrm>
            <a:off x="6732240" y="4005064"/>
            <a:ext cx="1656184" cy="288032"/>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dirty="0" smtClean="0"/>
              <a:t>Janvier 2016</a:t>
            </a:r>
            <a:endParaRPr lang="fr-FR" sz="1200" dirty="0"/>
          </a:p>
        </p:txBody>
      </p:sp>
      <p:sp>
        <p:nvSpPr>
          <p:cNvPr id="37" name="Rectangle à coins arrondis 36"/>
          <p:cNvSpPr/>
          <p:nvPr/>
        </p:nvSpPr>
        <p:spPr>
          <a:xfrm>
            <a:off x="5148064" y="4005064"/>
            <a:ext cx="1656184" cy="360040"/>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dirty="0" smtClean="0"/>
              <a:t>Janvier 2015</a:t>
            </a:r>
            <a:endParaRPr lang="fr-FR" sz="1200" dirty="0"/>
          </a:p>
        </p:txBody>
      </p:sp>
      <p:cxnSp>
        <p:nvCxnSpPr>
          <p:cNvPr id="40" name="Connecteur droit 39"/>
          <p:cNvCxnSpPr/>
          <p:nvPr/>
        </p:nvCxnSpPr>
        <p:spPr>
          <a:xfrm>
            <a:off x="4211960" y="3573016"/>
            <a:ext cx="0" cy="43204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1" name="Rectangle à coins arrondis 40"/>
          <p:cNvSpPr/>
          <p:nvPr/>
        </p:nvSpPr>
        <p:spPr>
          <a:xfrm>
            <a:off x="3419872" y="4005064"/>
            <a:ext cx="1656184" cy="360040"/>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dirty="0" smtClean="0"/>
              <a:t>Janvier 2014</a:t>
            </a:r>
            <a:endParaRPr lang="fr-FR" sz="1200" dirty="0"/>
          </a:p>
        </p:txBody>
      </p:sp>
      <p:cxnSp>
        <p:nvCxnSpPr>
          <p:cNvPr id="42" name="Connecteur droit 41"/>
          <p:cNvCxnSpPr/>
          <p:nvPr/>
        </p:nvCxnSpPr>
        <p:spPr>
          <a:xfrm>
            <a:off x="2555776" y="3573016"/>
            <a:ext cx="0" cy="43204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3" name="Rectangle à coins arrondis 42"/>
          <p:cNvSpPr/>
          <p:nvPr/>
        </p:nvSpPr>
        <p:spPr>
          <a:xfrm>
            <a:off x="1763688" y="4005064"/>
            <a:ext cx="1656184" cy="360040"/>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dirty="0" smtClean="0"/>
              <a:t>Janvier 2013</a:t>
            </a:r>
            <a:endParaRPr lang="fr-FR" sz="1200" dirty="0"/>
          </a:p>
        </p:txBody>
      </p:sp>
      <p:sp>
        <p:nvSpPr>
          <p:cNvPr id="44" name="ZoneTexte 43"/>
          <p:cNvSpPr txBox="1"/>
          <p:nvPr/>
        </p:nvSpPr>
        <p:spPr>
          <a:xfrm>
            <a:off x="6084168" y="4437112"/>
            <a:ext cx="1512168" cy="461665"/>
          </a:xfrm>
          <a:prstGeom prst="rect">
            <a:avLst/>
          </a:prstGeom>
          <a:solidFill>
            <a:schemeClr val="accent1"/>
          </a:solidFill>
        </p:spPr>
        <p:txBody>
          <a:bodyPr wrap="square" rtlCol="0">
            <a:spAutoFit/>
          </a:bodyPr>
          <a:lstStyle/>
          <a:p>
            <a:r>
              <a:rPr lang="fr-FR" sz="1200" b="1" dirty="0" smtClean="0">
                <a:solidFill>
                  <a:schemeClr val="bg1"/>
                </a:solidFill>
              </a:rPr>
              <a:t>2015 </a:t>
            </a:r>
            <a:r>
              <a:rPr lang="fr-FR" sz="1200" dirty="0" smtClean="0">
                <a:solidFill>
                  <a:schemeClr val="bg1"/>
                </a:solidFill>
              </a:rPr>
              <a:t>: 2</a:t>
            </a:r>
            <a:r>
              <a:rPr lang="fr-FR" sz="1200" baseline="30000" dirty="0" smtClean="0">
                <a:solidFill>
                  <a:schemeClr val="bg1"/>
                </a:solidFill>
              </a:rPr>
              <a:t>ème</a:t>
            </a:r>
            <a:r>
              <a:rPr lang="fr-FR" sz="1200" dirty="0" smtClean="0">
                <a:solidFill>
                  <a:schemeClr val="bg1"/>
                </a:solidFill>
              </a:rPr>
              <a:t> ORSA préparatoire ACPR.</a:t>
            </a:r>
            <a:endParaRPr lang="fr-FR" sz="1200" i="1" dirty="0">
              <a:solidFill>
                <a:schemeClr val="bg1"/>
              </a:solidFill>
            </a:endParaRPr>
          </a:p>
        </p:txBody>
      </p:sp>
      <p:sp>
        <p:nvSpPr>
          <p:cNvPr id="53" name="ZoneTexte 52"/>
          <p:cNvSpPr txBox="1"/>
          <p:nvPr/>
        </p:nvSpPr>
        <p:spPr>
          <a:xfrm>
            <a:off x="4860032" y="2060848"/>
            <a:ext cx="4248472" cy="646331"/>
          </a:xfrm>
          <a:prstGeom prst="rect">
            <a:avLst/>
          </a:prstGeom>
          <a:solidFill>
            <a:schemeClr val="accent3">
              <a:lumMod val="60000"/>
              <a:lumOff val="40000"/>
            </a:schemeClr>
          </a:solidFill>
        </p:spPr>
        <p:txBody>
          <a:bodyPr wrap="square" rtlCol="0">
            <a:spAutoFit/>
          </a:bodyPr>
          <a:lstStyle/>
          <a:p>
            <a:r>
              <a:rPr lang="fr-FR" sz="1200" b="1" dirty="0" smtClean="0">
                <a:solidFill>
                  <a:srgbClr val="002060"/>
                </a:solidFill>
              </a:rPr>
              <a:t>05/2014 et 06/2014 :</a:t>
            </a:r>
            <a:r>
              <a:rPr lang="fr-FR" sz="1200" dirty="0" smtClean="0">
                <a:solidFill>
                  <a:srgbClr val="002060"/>
                </a:solidFill>
              </a:rPr>
              <a:t> publication par EIOPA des spécifications techniques et  des hypothèses sous jacentes de la formule standard</a:t>
            </a:r>
            <a:endParaRPr lang="fr-FR" sz="1200" i="1" dirty="0">
              <a:solidFill>
                <a:srgbClr val="002060"/>
              </a:solidFill>
            </a:endParaRPr>
          </a:p>
        </p:txBody>
      </p:sp>
      <p:cxnSp>
        <p:nvCxnSpPr>
          <p:cNvPr id="54" name="Connecteur droit avec flèche 53"/>
          <p:cNvCxnSpPr>
            <a:stCxn id="53" idx="2"/>
          </p:cNvCxnSpPr>
          <p:nvPr/>
        </p:nvCxnSpPr>
        <p:spPr>
          <a:xfrm flipH="1">
            <a:off x="5004054" y="2707179"/>
            <a:ext cx="1980214" cy="1081861"/>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57" name="ZoneTexte 56"/>
          <p:cNvSpPr txBox="1"/>
          <p:nvPr/>
        </p:nvSpPr>
        <p:spPr>
          <a:xfrm>
            <a:off x="6732240" y="2924944"/>
            <a:ext cx="1584088" cy="461665"/>
          </a:xfrm>
          <a:prstGeom prst="rect">
            <a:avLst/>
          </a:prstGeom>
          <a:solidFill>
            <a:schemeClr val="accent3">
              <a:lumMod val="60000"/>
              <a:lumOff val="40000"/>
            </a:schemeClr>
          </a:solidFill>
        </p:spPr>
        <p:txBody>
          <a:bodyPr wrap="none" rtlCol="0">
            <a:spAutoFit/>
          </a:bodyPr>
          <a:lstStyle/>
          <a:p>
            <a:r>
              <a:rPr lang="fr-FR" sz="1200" b="1" dirty="0" smtClean="0">
                <a:solidFill>
                  <a:srgbClr val="002060"/>
                </a:solidFill>
              </a:rPr>
              <a:t>01/01/2016 </a:t>
            </a:r>
            <a:r>
              <a:rPr lang="fr-FR" sz="1200" dirty="0" smtClean="0">
                <a:solidFill>
                  <a:srgbClr val="002060"/>
                </a:solidFill>
              </a:rPr>
              <a:t>: </a:t>
            </a:r>
            <a:r>
              <a:rPr lang="fr-FR" sz="1200" b="1" dirty="0">
                <a:solidFill>
                  <a:srgbClr val="002060"/>
                </a:solidFill>
              </a:rPr>
              <a:t>e</a:t>
            </a:r>
            <a:r>
              <a:rPr lang="fr-FR" sz="1200" b="1" dirty="0" smtClean="0">
                <a:solidFill>
                  <a:srgbClr val="002060"/>
                </a:solidFill>
              </a:rPr>
              <a:t>ntrée </a:t>
            </a:r>
          </a:p>
          <a:p>
            <a:r>
              <a:rPr lang="fr-FR" sz="1200" b="1" dirty="0" smtClean="0">
                <a:solidFill>
                  <a:srgbClr val="002060"/>
                </a:solidFill>
              </a:rPr>
              <a:t>en application</a:t>
            </a:r>
            <a:endParaRPr lang="fr-FR" sz="1200" b="1" i="1" dirty="0">
              <a:solidFill>
                <a:srgbClr val="002060"/>
              </a:solidFill>
            </a:endParaRPr>
          </a:p>
        </p:txBody>
      </p:sp>
      <p:sp>
        <p:nvSpPr>
          <p:cNvPr id="29"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30"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Tree>
    <p:extLst>
      <p:ext uri="{BB962C8B-B14F-4D97-AF65-F5344CB8AC3E}">
        <p14:creationId xmlns:p14="http://schemas.microsoft.com/office/powerpoint/2010/main" val="1073307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Conséquences</a:t>
            </a:r>
            <a:endParaRPr lang="fr-FR" dirty="0"/>
          </a:p>
        </p:txBody>
      </p:sp>
      <p:sp>
        <p:nvSpPr>
          <p:cNvPr id="3" name="Espace réservé du contenu 2"/>
          <p:cNvSpPr>
            <a:spLocks noGrp="1"/>
          </p:cNvSpPr>
          <p:nvPr>
            <p:ph idx="1"/>
          </p:nvPr>
        </p:nvSpPr>
        <p:spPr>
          <a:xfrm>
            <a:off x="611560" y="1340768"/>
            <a:ext cx="8136904" cy="4637088"/>
          </a:xfrm>
        </p:spPr>
        <p:txBody>
          <a:bodyPr>
            <a:normAutofit/>
          </a:bodyPr>
          <a:lstStyle/>
          <a:p>
            <a:pPr marL="360363" indent="-360363" algn="just"/>
            <a:r>
              <a:rPr lang="fr-FR" sz="2000" dirty="0" smtClean="0"/>
              <a:t>Le fait qu’il y ait un compromis Omnibus II qui précise le contenu du pilier 1 et une date d’entrée en application au 1</a:t>
            </a:r>
            <a:r>
              <a:rPr lang="fr-FR" sz="2000" baseline="30000" dirty="0" smtClean="0"/>
              <a:t>er</a:t>
            </a:r>
            <a:r>
              <a:rPr lang="fr-FR" sz="2000" dirty="0" smtClean="0"/>
              <a:t> janvier 2016 impose une accélération de la préparation</a:t>
            </a:r>
          </a:p>
          <a:p>
            <a:pPr marL="360363" indent="-360363" algn="just"/>
            <a:endParaRPr lang="fr-FR" sz="500" dirty="0" smtClean="0"/>
          </a:p>
          <a:p>
            <a:pPr lvl="1" indent="-273050" algn="just"/>
            <a:r>
              <a:rPr lang="fr-FR" sz="1900" dirty="0" smtClean="0"/>
              <a:t>D’où des différences entre le texte des orientations préparatoires EIOPA et l’opération d’ORSA préparatoire 2014</a:t>
            </a:r>
          </a:p>
          <a:p>
            <a:pPr lvl="1" algn="just"/>
            <a:endParaRPr lang="fr-FR" sz="1900" dirty="0" smtClean="0"/>
          </a:p>
          <a:p>
            <a:pPr marL="360363" indent="-360363" algn="just"/>
            <a:r>
              <a:rPr lang="fr-FR" sz="2000" dirty="0" smtClean="0"/>
              <a:t>D’autre part, l’expérience acquise avec l’opération d’ORSA Pilote en 2013 a permis de calibrer notre opération d’ORSA préparatoire de 2014</a:t>
            </a:r>
          </a:p>
          <a:p>
            <a:pPr marL="360363" indent="-360363" algn="just"/>
            <a:endParaRPr lang="fr-FR" sz="500" dirty="0" smtClean="0"/>
          </a:p>
          <a:p>
            <a:pPr lvl="1" indent="-273050" algn="just"/>
            <a:r>
              <a:rPr lang="fr-FR" sz="1900" dirty="0" smtClean="0"/>
              <a:t>D’où un certain nombre d’indications données concernant l’opération d’ORSA préparatoire 2014</a:t>
            </a:r>
            <a:endParaRPr lang="fr-FR" sz="1900" dirty="0"/>
          </a:p>
        </p:txBody>
      </p:sp>
      <p:sp>
        <p:nvSpPr>
          <p:cNvPr id="6"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5"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Tree>
    <p:extLst>
      <p:ext uri="{BB962C8B-B14F-4D97-AF65-F5344CB8AC3E}">
        <p14:creationId xmlns:p14="http://schemas.microsoft.com/office/powerpoint/2010/main" val="7292663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3546" y="-27384"/>
            <a:ext cx="7892950" cy="785818"/>
          </a:xfrm>
        </p:spPr>
        <p:txBody>
          <a:bodyPr/>
          <a:lstStyle/>
          <a:p>
            <a:r>
              <a:rPr lang="fr-FR" sz="2100" dirty="0" smtClean="0"/>
              <a:t>Les orientations préparatoires EIOPA et les caractéristiques de l’opération d’ORSA préparatoire 2014 de l’ACPR</a:t>
            </a:r>
            <a:endParaRPr lang="fr-FR" sz="2100"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2156935756"/>
              </p:ext>
            </p:extLst>
          </p:nvPr>
        </p:nvGraphicFramePr>
        <p:xfrm>
          <a:off x="827584" y="908720"/>
          <a:ext cx="7460877" cy="4955602"/>
        </p:xfrm>
        <a:graphic>
          <a:graphicData uri="http://schemas.openxmlformats.org/drawingml/2006/table">
            <a:tbl>
              <a:tblPr firstRow="1" bandRow="1">
                <a:tableStyleId>{5C22544A-7EE6-4342-B048-85BDC9FD1C3A}</a:tableStyleId>
              </a:tblPr>
              <a:tblGrid>
                <a:gridCol w="2486959"/>
                <a:gridCol w="2486959"/>
                <a:gridCol w="2486959"/>
              </a:tblGrid>
              <a:tr h="549879">
                <a:tc>
                  <a:txBody>
                    <a:bodyPr/>
                    <a:lstStyle/>
                    <a:p>
                      <a:pPr algn="ctr"/>
                      <a:r>
                        <a:rPr lang="fr-FR" sz="1400" dirty="0" smtClean="0">
                          <a:latin typeface="Arial" panose="020B0604020202020204" pitchFamily="34" charset="0"/>
                          <a:cs typeface="Arial" panose="020B0604020202020204" pitchFamily="34" charset="0"/>
                        </a:rPr>
                        <a:t>Points de comparaison</a:t>
                      </a:r>
                      <a:endParaRPr lang="fr-FR" sz="1400" dirty="0">
                        <a:latin typeface="Arial" panose="020B0604020202020204" pitchFamily="34" charset="0"/>
                        <a:cs typeface="Arial" panose="020B0604020202020204" pitchFamily="34" charset="0"/>
                      </a:endParaRPr>
                    </a:p>
                  </a:txBody>
                  <a:tcPr/>
                </a:tc>
                <a:tc>
                  <a:txBody>
                    <a:bodyPr/>
                    <a:lstStyle/>
                    <a:p>
                      <a:pPr algn="ctr"/>
                      <a:r>
                        <a:rPr lang="fr-FR" sz="1400" dirty="0" smtClean="0">
                          <a:latin typeface="Arial" panose="020B0604020202020204" pitchFamily="34" charset="0"/>
                          <a:cs typeface="Arial" panose="020B0604020202020204" pitchFamily="34" charset="0"/>
                        </a:rPr>
                        <a:t>Orientations préparatoires ORSA de l’EIOPA</a:t>
                      </a:r>
                      <a:endParaRPr lang="fr-FR" sz="1400" dirty="0">
                        <a:latin typeface="Arial" panose="020B0604020202020204" pitchFamily="34" charset="0"/>
                        <a:cs typeface="Arial" panose="020B0604020202020204" pitchFamily="34" charset="0"/>
                      </a:endParaRPr>
                    </a:p>
                  </a:txBody>
                  <a:tcPr/>
                </a:tc>
                <a:tc>
                  <a:txBody>
                    <a:bodyPr/>
                    <a:lstStyle/>
                    <a:p>
                      <a:pPr algn="ctr"/>
                      <a:r>
                        <a:rPr lang="fr-FR" sz="1400" dirty="0" smtClean="0">
                          <a:latin typeface="Arial" panose="020B0604020202020204" pitchFamily="34" charset="0"/>
                          <a:cs typeface="Arial" panose="020B0604020202020204" pitchFamily="34" charset="0"/>
                        </a:rPr>
                        <a:t>L’ORSA préparatoire 2014 de l’ACPR</a:t>
                      </a:r>
                      <a:endParaRPr lang="fr-FR" sz="1400" dirty="0">
                        <a:latin typeface="Arial" panose="020B0604020202020204" pitchFamily="34" charset="0"/>
                        <a:cs typeface="Arial" panose="020B0604020202020204" pitchFamily="34" charset="0"/>
                      </a:endParaRPr>
                    </a:p>
                  </a:txBody>
                  <a:tcPr/>
                </a:tc>
              </a:tr>
              <a:tr h="1021204">
                <a:tc>
                  <a:txBody>
                    <a:bodyPr/>
                    <a:lstStyle/>
                    <a:p>
                      <a:r>
                        <a:rPr lang="fr-FR" sz="1400" dirty="0" smtClean="0">
                          <a:latin typeface="Arial" panose="020B0604020202020204" pitchFamily="34" charset="0"/>
                          <a:cs typeface="Arial" panose="020B0604020202020204" pitchFamily="34" charset="0"/>
                        </a:rPr>
                        <a:t>Dates de réalisation différentes pour les 2</a:t>
                      </a:r>
                      <a:r>
                        <a:rPr lang="fr-FR" sz="1400" baseline="30000" dirty="0" smtClean="0">
                          <a:latin typeface="Arial" panose="020B0604020202020204" pitchFamily="34" charset="0"/>
                          <a:cs typeface="Arial" panose="020B0604020202020204" pitchFamily="34" charset="0"/>
                        </a:rPr>
                        <a:t>ème</a:t>
                      </a:r>
                      <a:r>
                        <a:rPr lang="fr-FR" sz="1400" baseline="0" dirty="0" smtClean="0">
                          <a:latin typeface="Arial" panose="020B0604020202020204" pitchFamily="34" charset="0"/>
                          <a:cs typeface="Arial" panose="020B0604020202020204" pitchFamily="34" charset="0"/>
                        </a:rPr>
                        <a:t> et 3</a:t>
                      </a:r>
                      <a:r>
                        <a:rPr lang="fr-FR" sz="1400" baseline="30000" dirty="0" smtClean="0">
                          <a:latin typeface="Arial" panose="020B0604020202020204" pitchFamily="34" charset="0"/>
                          <a:cs typeface="Arial" panose="020B0604020202020204" pitchFamily="34" charset="0"/>
                        </a:rPr>
                        <a:t>ème</a:t>
                      </a:r>
                      <a:r>
                        <a:rPr lang="fr-FR" sz="1400" baseline="0" dirty="0" smtClean="0">
                          <a:latin typeface="Arial" panose="020B0604020202020204" pitchFamily="34" charset="0"/>
                          <a:cs typeface="Arial" panose="020B0604020202020204" pitchFamily="34" charset="0"/>
                        </a:rPr>
                        <a:t> évaluations de l’ORSA</a:t>
                      </a:r>
                      <a:endParaRPr lang="fr-FR" sz="1400" dirty="0">
                        <a:latin typeface="Arial" panose="020B0604020202020204" pitchFamily="34" charset="0"/>
                        <a:cs typeface="Arial" panose="020B0604020202020204" pitchFamily="34" charset="0"/>
                      </a:endParaRPr>
                    </a:p>
                  </a:txBody>
                  <a:tcPr/>
                </a:tc>
                <a:tc>
                  <a:txBody>
                    <a:bodyPr/>
                    <a:lstStyle/>
                    <a:p>
                      <a:r>
                        <a:rPr lang="fr-FR" sz="1400" dirty="0" smtClean="0">
                          <a:latin typeface="Arial" panose="020B0604020202020204" pitchFamily="34" charset="0"/>
                          <a:cs typeface="Arial" panose="020B0604020202020204" pitchFamily="34" charset="0"/>
                        </a:rPr>
                        <a:t>La réalisation de</a:t>
                      </a:r>
                      <a:r>
                        <a:rPr lang="fr-FR" sz="1400" baseline="0" dirty="0" smtClean="0">
                          <a:latin typeface="Arial" panose="020B0604020202020204" pitchFamily="34" charset="0"/>
                          <a:cs typeface="Arial" panose="020B0604020202020204" pitchFamily="34" charset="0"/>
                        </a:rPr>
                        <a:t> ces évaluations est décalée à 2015 </a:t>
                      </a:r>
                      <a:r>
                        <a:rPr lang="fr-FR" sz="1400" b="1" baseline="0" dirty="0" smtClean="0">
                          <a:solidFill>
                            <a:srgbClr val="FF0000"/>
                          </a:solidFill>
                          <a:latin typeface="Arial" panose="020B0604020202020204" pitchFamily="34" charset="0"/>
                          <a:cs typeface="Arial" panose="020B0604020202020204" pitchFamily="34" charset="0"/>
                        </a:rPr>
                        <a:t>(GL 3)</a:t>
                      </a:r>
                      <a:endParaRPr lang="fr-FR" sz="1400" b="1" dirty="0">
                        <a:solidFill>
                          <a:srgbClr val="FF0000"/>
                        </a:solidFill>
                        <a:latin typeface="Arial" panose="020B0604020202020204" pitchFamily="34" charset="0"/>
                        <a:cs typeface="Arial" panose="020B0604020202020204" pitchFamily="34" charset="0"/>
                      </a:endParaRPr>
                    </a:p>
                  </a:txBody>
                  <a:tcPr/>
                </a:tc>
                <a:tc>
                  <a:txBody>
                    <a:bodyPr/>
                    <a:lstStyle/>
                    <a:p>
                      <a:r>
                        <a:rPr lang="fr-FR" sz="1400" dirty="0" smtClean="0">
                          <a:latin typeface="Arial" panose="020B0604020202020204" pitchFamily="34" charset="0"/>
                          <a:cs typeface="Arial" panose="020B0604020202020204" pitchFamily="34" charset="0"/>
                        </a:rPr>
                        <a:t>Pas de décalage</a:t>
                      </a:r>
                      <a:endParaRPr lang="fr-FR" sz="1400" dirty="0">
                        <a:latin typeface="Arial" panose="020B0604020202020204" pitchFamily="34" charset="0"/>
                        <a:cs typeface="Arial" panose="020B0604020202020204" pitchFamily="34" charset="0"/>
                      </a:endParaRPr>
                    </a:p>
                  </a:txBody>
                  <a:tcPr/>
                </a:tc>
              </a:tr>
              <a:tr h="785542">
                <a:tc>
                  <a:txBody>
                    <a:bodyPr/>
                    <a:lstStyle/>
                    <a:p>
                      <a:r>
                        <a:rPr lang="fr-FR" sz="1400" dirty="0" smtClean="0">
                          <a:latin typeface="Arial" panose="020B0604020202020204" pitchFamily="34" charset="0"/>
                          <a:cs typeface="Arial" panose="020B0604020202020204" pitchFamily="34" charset="0"/>
                        </a:rPr>
                        <a:t>Existence de seuils</a:t>
                      </a:r>
                      <a:r>
                        <a:rPr lang="fr-FR" sz="1400" baseline="0" dirty="0" smtClean="0">
                          <a:latin typeface="Arial" panose="020B0604020202020204" pitchFamily="34" charset="0"/>
                          <a:cs typeface="Arial" panose="020B0604020202020204" pitchFamily="34" charset="0"/>
                        </a:rPr>
                        <a:t> pour la réalisation des 2</a:t>
                      </a:r>
                      <a:r>
                        <a:rPr lang="fr-FR" sz="1400" baseline="30000" dirty="0" smtClean="0">
                          <a:latin typeface="Arial" panose="020B0604020202020204" pitchFamily="34" charset="0"/>
                          <a:cs typeface="Arial" panose="020B0604020202020204" pitchFamily="34" charset="0"/>
                        </a:rPr>
                        <a:t>ème</a:t>
                      </a:r>
                      <a:r>
                        <a:rPr lang="fr-FR" sz="1400" baseline="0" dirty="0" smtClean="0">
                          <a:latin typeface="Arial" panose="020B0604020202020204" pitchFamily="34" charset="0"/>
                          <a:cs typeface="Arial" panose="020B0604020202020204" pitchFamily="34" charset="0"/>
                        </a:rPr>
                        <a:t>  et 3</a:t>
                      </a:r>
                      <a:r>
                        <a:rPr lang="fr-FR" sz="1400" baseline="30000" dirty="0" smtClean="0">
                          <a:latin typeface="Arial" panose="020B0604020202020204" pitchFamily="34" charset="0"/>
                          <a:cs typeface="Arial" panose="020B0604020202020204" pitchFamily="34" charset="0"/>
                        </a:rPr>
                        <a:t>ème</a:t>
                      </a:r>
                      <a:r>
                        <a:rPr lang="fr-FR" sz="1400" baseline="0" dirty="0" smtClean="0">
                          <a:latin typeface="Arial" panose="020B0604020202020204" pitchFamily="34" charset="0"/>
                          <a:cs typeface="Arial" panose="020B0604020202020204" pitchFamily="34" charset="0"/>
                        </a:rPr>
                        <a:t> évaluations de l’ORSA</a:t>
                      </a:r>
                      <a:endParaRPr lang="fr-FR" sz="1400" dirty="0">
                        <a:latin typeface="Arial" panose="020B0604020202020204" pitchFamily="34" charset="0"/>
                        <a:cs typeface="Arial" panose="020B0604020202020204" pitchFamily="34" charset="0"/>
                      </a:endParaRPr>
                    </a:p>
                  </a:txBody>
                  <a:tcPr/>
                </a:tc>
                <a:tc>
                  <a:txBody>
                    <a:bodyPr/>
                    <a:lstStyle/>
                    <a:p>
                      <a:r>
                        <a:rPr lang="fr-FR" sz="1400" dirty="0" smtClean="0">
                          <a:latin typeface="Arial" panose="020B0604020202020204" pitchFamily="34" charset="0"/>
                          <a:cs typeface="Arial" panose="020B0604020202020204" pitchFamily="34" charset="0"/>
                        </a:rPr>
                        <a:t>Seuils conformes à ceux utilisés dans les orientations</a:t>
                      </a:r>
                      <a:r>
                        <a:rPr lang="fr-FR" sz="1400" baseline="0" dirty="0" smtClean="0">
                          <a:latin typeface="Arial" panose="020B0604020202020204" pitchFamily="34" charset="0"/>
                          <a:cs typeface="Arial" panose="020B0604020202020204" pitchFamily="34" charset="0"/>
                        </a:rPr>
                        <a:t> préparatoires de </a:t>
                      </a:r>
                      <a:r>
                        <a:rPr lang="fr-FR" sz="1400" i="1" baseline="0" dirty="0" err="1" smtClean="0">
                          <a:latin typeface="Arial" panose="020B0604020202020204" pitchFamily="34" charset="0"/>
                          <a:cs typeface="Arial" panose="020B0604020202020204" pitchFamily="34" charset="0"/>
                        </a:rPr>
                        <a:t>reporting</a:t>
                      </a:r>
                      <a:r>
                        <a:rPr lang="fr-FR" sz="1400" baseline="0" dirty="0" smtClean="0">
                          <a:latin typeface="Arial" panose="020B0604020202020204" pitchFamily="34" charset="0"/>
                          <a:cs typeface="Arial" panose="020B0604020202020204" pitchFamily="34" charset="0"/>
                        </a:rPr>
                        <a:t> </a:t>
                      </a:r>
                      <a:r>
                        <a:rPr lang="fr-FR" sz="1400" b="1" baseline="0" dirty="0" smtClean="0">
                          <a:solidFill>
                            <a:srgbClr val="FF0000"/>
                          </a:solidFill>
                          <a:latin typeface="Arial" panose="020B0604020202020204" pitchFamily="34" charset="0"/>
                          <a:cs typeface="Arial" panose="020B0604020202020204" pitchFamily="34" charset="0"/>
                        </a:rPr>
                        <a:t>(GL 3)</a:t>
                      </a:r>
                      <a:endParaRPr lang="fr-FR" sz="1400" b="1" dirty="0">
                        <a:solidFill>
                          <a:srgbClr val="FF0000"/>
                        </a:solidFill>
                        <a:latin typeface="Arial" panose="020B0604020202020204" pitchFamily="34" charset="0"/>
                        <a:cs typeface="Arial" panose="020B0604020202020204" pitchFamily="34" charset="0"/>
                      </a:endParaRPr>
                    </a:p>
                  </a:txBody>
                  <a:tcPr/>
                </a:tc>
                <a:tc>
                  <a:txBody>
                    <a:bodyPr/>
                    <a:lstStyle/>
                    <a:p>
                      <a:r>
                        <a:rPr lang="fr-FR" sz="1400" dirty="0" smtClean="0">
                          <a:latin typeface="Arial" panose="020B0604020202020204" pitchFamily="34" charset="0"/>
                          <a:cs typeface="Arial" panose="020B0604020202020204" pitchFamily="34" charset="0"/>
                        </a:rPr>
                        <a:t>Pas de seuils</a:t>
                      </a:r>
                      <a:endParaRPr lang="fr-FR" sz="1400" dirty="0">
                        <a:latin typeface="Arial" panose="020B0604020202020204" pitchFamily="34" charset="0"/>
                        <a:cs typeface="Arial" panose="020B0604020202020204" pitchFamily="34" charset="0"/>
                      </a:endParaRPr>
                    </a:p>
                  </a:txBody>
                  <a:tcPr/>
                </a:tc>
              </a:tr>
              <a:tr h="1021204">
                <a:tc>
                  <a:txBody>
                    <a:bodyPr/>
                    <a:lstStyle/>
                    <a:p>
                      <a:r>
                        <a:rPr lang="fr-FR" sz="1400" dirty="0" smtClean="0">
                          <a:latin typeface="Arial" panose="020B0604020202020204" pitchFamily="34" charset="0"/>
                          <a:cs typeface="Arial" panose="020B0604020202020204" pitchFamily="34" charset="0"/>
                        </a:rPr>
                        <a:t>Prise</a:t>
                      </a:r>
                      <a:r>
                        <a:rPr lang="fr-FR" sz="1400" baseline="0" dirty="0" smtClean="0">
                          <a:latin typeface="Arial" panose="020B0604020202020204" pitchFamily="34" charset="0"/>
                          <a:cs typeface="Arial" panose="020B0604020202020204" pitchFamily="34" charset="0"/>
                        </a:rPr>
                        <a:t> en compte des mesures du paquet branches longues dans la deuxième évaluation de l’ORSA</a:t>
                      </a:r>
                      <a:endParaRPr lang="fr-FR" sz="1400" dirty="0">
                        <a:latin typeface="Arial" panose="020B0604020202020204" pitchFamily="34" charset="0"/>
                        <a:cs typeface="Arial" panose="020B0604020202020204" pitchFamily="34" charset="0"/>
                      </a:endParaRPr>
                    </a:p>
                  </a:txBody>
                  <a:tcPr/>
                </a:tc>
                <a:tc>
                  <a:txBody>
                    <a:bodyPr/>
                    <a:lstStyle/>
                    <a:p>
                      <a:r>
                        <a:rPr lang="fr-FR" sz="1400" dirty="0" smtClean="0">
                          <a:latin typeface="Arial" panose="020B0604020202020204" pitchFamily="34" charset="0"/>
                          <a:cs typeface="Arial" panose="020B0604020202020204" pitchFamily="34" charset="0"/>
                        </a:rPr>
                        <a:t>N’existaient pas au moment de la publication (</a:t>
                      </a:r>
                      <a:r>
                        <a:rPr lang="fr-FR" sz="1400" kern="1200" dirty="0" smtClean="0">
                          <a:solidFill>
                            <a:schemeClr val="dk1"/>
                          </a:solidFill>
                          <a:latin typeface="Arial" panose="020B0604020202020204" pitchFamily="34" charset="0"/>
                          <a:ea typeface="+mn-ea"/>
                          <a:cs typeface="Arial" panose="020B0604020202020204" pitchFamily="34" charset="0"/>
                        </a:rPr>
                        <a:t>mais EIOPA prévoit de préciser une exigence d’évaluation avec et sans mesures)</a:t>
                      </a:r>
                      <a:endParaRPr lang="fr-FR" sz="1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fr-FR" sz="1400" dirty="0" smtClean="0">
                          <a:latin typeface="Arial" panose="020B0604020202020204" pitchFamily="34" charset="0"/>
                          <a:cs typeface="Arial" panose="020B0604020202020204" pitchFamily="34" charset="0"/>
                        </a:rPr>
                        <a:t>Demande de réalisation de la 2</a:t>
                      </a:r>
                      <a:r>
                        <a:rPr lang="fr-FR" sz="1400" baseline="30000" dirty="0" smtClean="0">
                          <a:latin typeface="Arial" panose="020B0604020202020204" pitchFamily="34" charset="0"/>
                          <a:cs typeface="Arial" panose="020B0604020202020204" pitchFamily="34" charset="0"/>
                        </a:rPr>
                        <a:t>ème</a:t>
                      </a:r>
                      <a:r>
                        <a:rPr lang="fr-FR" sz="1400" baseline="0" dirty="0" smtClean="0">
                          <a:latin typeface="Arial" panose="020B0604020202020204" pitchFamily="34" charset="0"/>
                          <a:cs typeface="Arial" panose="020B0604020202020204" pitchFamily="34" charset="0"/>
                        </a:rPr>
                        <a:t>  évaluation avec et sans les mesures (pour les organismes et groupes envisageant de les utiliser)</a:t>
                      </a:r>
                      <a:endParaRPr lang="fr-FR" sz="1400" dirty="0">
                        <a:latin typeface="Arial" panose="020B0604020202020204" pitchFamily="34" charset="0"/>
                        <a:cs typeface="Arial" panose="020B0604020202020204" pitchFamily="34" charset="0"/>
                      </a:endParaRPr>
                    </a:p>
                  </a:txBody>
                  <a:tcPr/>
                </a:tc>
              </a:tr>
              <a:tr h="549879">
                <a:tc>
                  <a:txBody>
                    <a:bodyPr/>
                    <a:lstStyle/>
                    <a:p>
                      <a:r>
                        <a:rPr lang="fr-FR" sz="1400" dirty="0" smtClean="0">
                          <a:latin typeface="Arial" panose="020B0604020202020204" pitchFamily="34" charset="0"/>
                          <a:cs typeface="Arial" panose="020B0604020202020204" pitchFamily="34" charset="0"/>
                        </a:rPr>
                        <a:t>Date de remise</a:t>
                      </a:r>
                      <a:endParaRPr lang="fr-FR" sz="1400" dirty="0">
                        <a:latin typeface="Arial" panose="020B0604020202020204" pitchFamily="34" charset="0"/>
                        <a:cs typeface="Arial" panose="020B0604020202020204" pitchFamily="34" charset="0"/>
                      </a:endParaRPr>
                    </a:p>
                  </a:txBody>
                  <a:tcPr/>
                </a:tc>
                <a:tc>
                  <a:txBody>
                    <a:bodyPr/>
                    <a:lstStyle/>
                    <a:p>
                      <a:r>
                        <a:rPr lang="fr-FR" sz="1400" dirty="0" smtClean="0">
                          <a:latin typeface="Arial" panose="020B0604020202020204" pitchFamily="34" charset="0"/>
                          <a:cs typeface="Arial" panose="020B0604020202020204" pitchFamily="34" charset="0"/>
                        </a:rPr>
                        <a:t>Libre</a:t>
                      </a:r>
                      <a:endParaRPr lang="fr-FR" sz="1400" dirty="0">
                        <a:latin typeface="Arial" panose="020B0604020202020204" pitchFamily="34" charset="0"/>
                        <a:cs typeface="Arial" panose="020B0604020202020204" pitchFamily="34" charset="0"/>
                      </a:endParaRPr>
                    </a:p>
                  </a:txBody>
                  <a:tcPr/>
                </a:tc>
                <a:tc>
                  <a:txBody>
                    <a:bodyPr/>
                    <a:lstStyle/>
                    <a:p>
                      <a:r>
                        <a:rPr lang="fr-FR" sz="1400" dirty="0" smtClean="0">
                          <a:latin typeface="Arial" panose="020B0604020202020204" pitchFamily="34" charset="0"/>
                          <a:cs typeface="Arial" panose="020B0604020202020204" pitchFamily="34" charset="0"/>
                        </a:rPr>
                        <a:t>Imposée (avant le 24</a:t>
                      </a:r>
                      <a:r>
                        <a:rPr lang="fr-FR" sz="1400" baseline="0" dirty="0" smtClean="0">
                          <a:latin typeface="Arial" panose="020B0604020202020204" pitchFamily="34" charset="0"/>
                          <a:cs typeface="Arial" panose="020B0604020202020204" pitchFamily="34" charset="0"/>
                        </a:rPr>
                        <a:t> </a:t>
                      </a:r>
                      <a:r>
                        <a:rPr lang="fr-FR" sz="1400" dirty="0" smtClean="0">
                          <a:latin typeface="Arial" panose="020B0604020202020204" pitchFamily="34" charset="0"/>
                          <a:cs typeface="Arial" panose="020B0604020202020204" pitchFamily="34" charset="0"/>
                        </a:rPr>
                        <a:t>septembre 2014)</a:t>
                      </a:r>
                    </a:p>
                  </a:txBody>
                  <a:tcPr/>
                </a:tc>
              </a:tr>
              <a:tr h="549879">
                <a:tc>
                  <a:txBody>
                    <a:bodyPr/>
                    <a:lstStyle/>
                    <a:p>
                      <a:r>
                        <a:rPr lang="fr-FR" sz="1400" dirty="0" smtClean="0">
                          <a:latin typeface="Arial" panose="020B0604020202020204" pitchFamily="34" charset="0"/>
                          <a:cs typeface="Arial" panose="020B0604020202020204" pitchFamily="34" charset="0"/>
                        </a:rPr>
                        <a:t>Le</a:t>
                      </a:r>
                      <a:r>
                        <a:rPr lang="fr-FR" sz="1400" baseline="0" dirty="0" smtClean="0">
                          <a:latin typeface="Arial" panose="020B0604020202020204" pitchFamily="34" charset="0"/>
                          <a:cs typeface="Arial" panose="020B0604020202020204" pitchFamily="34" charset="0"/>
                        </a:rPr>
                        <a:t> processus ORSA</a:t>
                      </a:r>
                      <a:endParaRPr lang="fr-FR" sz="1400" dirty="0">
                        <a:latin typeface="Arial" panose="020B0604020202020204" pitchFamily="34" charset="0"/>
                        <a:cs typeface="Arial" panose="020B0604020202020204" pitchFamily="34" charset="0"/>
                      </a:endParaRPr>
                    </a:p>
                  </a:txBody>
                  <a:tcPr/>
                </a:tc>
                <a:tc>
                  <a:txBody>
                    <a:bodyPr/>
                    <a:lstStyle/>
                    <a:p>
                      <a:r>
                        <a:rPr lang="fr-FR" sz="1400" dirty="0" smtClean="0">
                          <a:latin typeface="Arial" panose="020B0604020202020204" pitchFamily="34" charset="0"/>
                          <a:cs typeface="Arial" panose="020B0604020202020204" pitchFamily="34" charset="0"/>
                        </a:rPr>
                        <a:t>Les orientations couvrent les aspects liés au rapport et au processus</a:t>
                      </a:r>
                      <a:endParaRPr lang="fr-FR" sz="1400" dirty="0">
                        <a:latin typeface="Arial" panose="020B0604020202020204" pitchFamily="34" charset="0"/>
                        <a:cs typeface="Arial" panose="020B0604020202020204" pitchFamily="34" charset="0"/>
                      </a:endParaRPr>
                    </a:p>
                  </a:txBody>
                  <a:tcPr/>
                </a:tc>
                <a:tc>
                  <a:txBody>
                    <a:bodyPr/>
                    <a:lstStyle/>
                    <a:p>
                      <a:r>
                        <a:rPr lang="fr-FR" sz="1400" dirty="0" smtClean="0">
                          <a:latin typeface="Arial" panose="020B0604020202020204" pitchFamily="34" charset="0"/>
                          <a:cs typeface="Arial" panose="020B0604020202020204" pitchFamily="34" charset="0"/>
                        </a:rPr>
                        <a:t>Dans le cadre de l’opération seul le rapport est demandé</a:t>
                      </a:r>
                    </a:p>
                  </a:txBody>
                  <a:tcPr/>
                </a:tc>
              </a:tr>
            </a:tbl>
          </a:graphicData>
        </a:graphic>
      </p:graphicFrame>
      <p:sp>
        <p:nvSpPr>
          <p:cNvPr id="7"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5"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116632"/>
            <a:ext cx="7920880" cy="785818"/>
          </a:xfrm>
        </p:spPr>
        <p:txBody>
          <a:bodyPr/>
          <a:lstStyle/>
          <a:p>
            <a:r>
              <a:rPr lang="fr-FR" sz="2700" dirty="0" smtClean="0"/>
              <a:t>Les indications concernant l’opération d’ORSA préparatoire 2014</a:t>
            </a:r>
            <a:endParaRPr lang="fr-FR" sz="2700" dirty="0"/>
          </a:p>
        </p:txBody>
      </p:sp>
      <p:sp>
        <p:nvSpPr>
          <p:cNvPr id="3" name="Espace réservé du contenu 2"/>
          <p:cNvSpPr>
            <a:spLocks noGrp="1"/>
          </p:cNvSpPr>
          <p:nvPr>
            <p:ph idx="1"/>
          </p:nvPr>
        </p:nvSpPr>
        <p:spPr>
          <a:xfrm>
            <a:off x="971600" y="1456208"/>
            <a:ext cx="7748934" cy="4637088"/>
          </a:xfrm>
        </p:spPr>
        <p:txBody>
          <a:bodyPr>
            <a:normAutofit/>
          </a:bodyPr>
          <a:lstStyle/>
          <a:p>
            <a:pPr marL="442913" indent="-442913" algn="just"/>
            <a:r>
              <a:rPr lang="fr-FR" dirty="0" smtClean="0"/>
              <a:t>Périmètre</a:t>
            </a:r>
          </a:p>
          <a:p>
            <a:pPr marL="442913" indent="-442913" algn="just"/>
            <a:endParaRPr lang="fr-FR" sz="500" dirty="0" smtClean="0"/>
          </a:p>
          <a:p>
            <a:pPr lvl="1" indent="-273050" algn="just"/>
            <a:r>
              <a:rPr lang="fr-FR" dirty="0" smtClean="0"/>
              <a:t>Entités individuelles et groupes</a:t>
            </a:r>
          </a:p>
          <a:p>
            <a:pPr lvl="1" algn="just">
              <a:buNone/>
            </a:pPr>
            <a:endParaRPr lang="fr-FR" dirty="0" smtClean="0"/>
          </a:p>
          <a:p>
            <a:pPr marL="442913" indent="-442913" algn="just"/>
            <a:r>
              <a:rPr lang="fr-FR" dirty="0" smtClean="0"/>
              <a:t>Structure du rapport</a:t>
            </a:r>
          </a:p>
          <a:p>
            <a:pPr marL="442913" indent="-442913" algn="just"/>
            <a:endParaRPr lang="fr-FR" sz="500" dirty="0" smtClean="0"/>
          </a:p>
          <a:p>
            <a:pPr lvl="1" indent="-273050" algn="just"/>
            <a:r>
              <a:rPr lang="fr-FR" b="0" dirty="0" smtClean="0"/>
              <a:t>Dans son rapport ORSA, l’organisme (ou le groupe) devra bien identifier chacune des trois évaluations demandées dans le cadre de l’article 45</a:t>
            </a:r>
          </a:p>
          <a:p>
            <a:pPr lvl="1" indent="-273050" algn="just"/>
            <a:endParaRPr lang="fr-FR" sz="500" b="0" dirty="0" smtClean="0"/>
          </a:p>
          <a:p>
            <a:pPr lvl="1" indent="-273050" algn="just"/>
            <a:r>
              <a:rPr lang="fr-FR" b="0" dirty="0" smtClean="0"/>
              <a:t>L’ACPR recommande que les rapports soient concis</a:t>
            </a:r>
          </a:p>
          <a:p>
            <a:pPr marL="357187" indent="-457200" algn="just">
              <a:buNone/>
            </a:pPr>
            <a:r>
              <a:rPr lang="fr-FR" dirty="0" smtClean="0"/>
              <a:t> </a:t>
            </a:r>
            <a:endParaRPr lang="fr-FR" dirty="0"/>
          </a:p>
        </p:txBody>
      </p:sp>
      <p:sp>
        <p:nvSpPr>
          <p:cNvPr id="6" name="ZoneTexte 5"/>
          <p:cNvSpPr txBox="1"/>
          <p:nvPr/>
        </p:nvSpPr>
        <p:spPr>
          <a:xfrm>
            <a:off x="-1116632" y="2132856"/>
            <a:ext cx="184731" cy="600164"/>
          </a:xfrm>
          <a:prstGeom prst="rect">
            <a:avLst/>
          </a:prstGeom>
          <a:noFill/>
        </p:spPr>
        <p:txBody>
          <a:bodyPr wrap="none" rtlCol="0">
            <a:spAutoFit/>
          </a:bodyPr>
          <a:lstStyle/>
          <a:p>
            <a:endParaRPr lang="fr-FR" dirty="0"/>
          </a:p>
        </p:txBody>
      </p:sp>
      <p:sp>
        <p:nvSpPr>
          <p:cNvPr id="7"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8"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a:spLocks noGrp="1"/>
          </p:cNvSpPr>
          <p:nvPr>
            <p:ph idx="1"/>
          </p:nvPr>
        </p:nvSpPr>
        <p:spPr>
          <a:xfrm>
            <a:off x="323528" y="980728"/>
            <a:ext cx="8640960" cy="3456384"/>
          </a:xfrm>
        </p:spPr>
        <p:txBody>
          <a:bodyPr>
            <a:noAutofit/>
          </a:bodyPr>
          <a:lstStyle>
            <a:lvl1pPr marL="355600" indent="-266700">
              <a:buClr>
                <a:srgbClr val="F7C765"/>
              </a:buClr>
              <a:buFont typeface="+mj-lt"/>
              <a:buAutoNum type="arabicPeriod"/>
              <a:defRPr sz="2400" b="1" baseline="0">
                <a:solidFill>
                  <a:srgbClr val="002060"/>
                </a:solidFill>
                <a:latin typeface="Arial" pitchFamily="34" charset="0"/>
                <a:cs typeface="Arial" pitchFamily="34" charset="0"/>
              </a:defRPr>
            </a:lvl1pPr>
            <a:lvl2pPr marL="812800" marR="0" indent="-457200" algn="l" defTabSz="914400" rtl="0" eaLnBrk="1" fontAlgn="auto" latinLnBrk="0" hangingPunct="1">
              <a:lnSpc>
                <a:spcPct val="100000"/>
              </a:lnSpc>
              <a:spcBef>
                <a:spcPct val="20000"/>
              </a:spcBef>
              <a:spcAft>
                <a:spcPts val="0"/>
              </a:spcAft>
              <a:buClr>
                <a:srgbClr val="F7C765"/>
              </a:buClr>
              <a:buSzTx/>
              <a:buFont typeface="+mj-lt"/>
              <a:buAutoNum type="arabicPeriod"/>
              <a:tabLst/>
              <a:defRPr sz="2000" b="1" baseline="0">
                <a:solidFill>
                  <a:srgbClr val="002060"/>
                </a:solidFill>
                <a:latin typeface="Arial" pitchFamily="34" charset="0"/>
                <a:cs typeface="Arial" pitchFamily="34" charset="0"/>
              </a:defRPr>
            </a:lvl2pPr>
            <a:lvl3pPr marL="812800" indent="-457200">
              <a:buClr>
                <a:srgbClr val="F7C765"/>
              </a:buClr>
              <a:buFont typeface="+mj-lt"/>
              <a:buAutoNum type="arabicPeriod"/>
              <a:defRPr>
                <a:solidFill>
                  <a:srgbClr val="002060"/>
                </a:solidFill>
              </a:defRPr>
            </a:lvl3pPr>
            <a:lvl4pPr marL="812800" indent="-457200">
              <a:buClr>
                <a:srgbClr val="F7C765"/>
              </a:buClr>
              <a:buFont typeface="+mj-lt"/>
              <a:buAutoNum type="arabicPeriod"/>
              <a:defRPr>
                <a:solidFill>
                  <a:srgbClr val="002060"/>
                </a:solidFill>
              </a:defRPr>
            </a:lvl4pPr>
            <a:lvl5pPr marL="812800" indent="-457200">
              <a:buClr>
                <a:srgbClr val="F7C765"/>
              </a:buClr>
              <a:buFont typeface="+mj-lt"/>
              <a:buAutoNum type="arabicPeriod"/>
              <a:defRPr>
                <a:solidFill>
                  <a:srgbClr val="002060"/>
                </a:solidFill>
              </a:defRPr>
            </a:lvl5pPr>
          </a:lstStyle>
          <a:p>
            <a:pPr lvl="0">
              <a:buFont typeface="Wingdings" pitchFamily="2" charset="2"/>
              <a:buChar char="q"/>
              <a:tabLst>
                <a:tab pos="534988" algn="l"/>
              </a:tabLst>
            </a:pPr>
            <a:r>
              <a:rPr lang="fr-FR" sz="2300" dirty="0" smtClean="0"/>
              <a:t>  L’actualité européenne de Solvabilité II</a:t>
            </a:r>
          </a:p>
          <a:p>
            <a:pPr lvl="0">
              <a:buFont typeface="Wingdings" pitchFamily="2" charset="2"/>
              <a:buChar char="q"/>
              <a:tabLst>
                <a:tab pos="534988" algn="l"/>
              </a:tabLst>
            </a:pPr>
            <a:endParaRPr lang="fr-FR" sz="500" dirty="0" smtClean="0"/>
          </a:p>
          <a:p>
            <a:pPr marL="1082675" lvl="2" indent="-279400">
              <a:buFont typeface="Arial" panose="020B0604020202020204" pitchFamily="34" charset="0"/>
              <a:buChar char="•"/>
              <a:tabLst>
                <a:tab pos="534988" algn="l"/>
              </a:tabLst>
            </a:pPr>
            <a:r>
              <a:rPr lang="fr-FR" sz="2200" b="1" dirty="0" smtClean="0">
                <a:solidFill>
                  <a:srgbClr val="0E4090"/>
                </a:solidFill>
                <a:latin typeface="Arial" panose="020B0604020202020204" pitchFamily="34" charset="0"/>
                <a:cs typeface="Arial" panose="020B0604020202020204" pitchFamily="34" charset="0"/>
              </a:rPr>
              <a:t>Anne-Lise </a:t>
            </a:r>
            <a:r>
              <a:rPr lang="fr-FR" sz="2200" b="1" dirty="0" err="1" smtClean="0">
                <a:solidFill>
                  <a:srgbClr val="0E4090"/>
                </a:solidFill>
                <a:latin typeface="Arial" panose="020B0604020202020204" pitchFamily="34" charset="0"/>
                <a:cs typeface="Arial" panose="020B0604020202020204" pitchFamily="34" charset="0"/>
              </a:rPr>
              <a:t>Bontemps-Chanel</a:t>
            </a:r>
            <a:r>
              <a:rPr lang="fr-FR" sz="2200" b="1" dirty="0">
                <a:solidFill>
                  <a:srgbClr val="0E4090"/>
                </a:solidFill>
                <a:latin typeface="Arial" panose="020B0604020202020204" pitchFamily="34" charset="0"/>
                <a:cs typeface="Arial" panose="020B0604020202020204" pitchFamily="34" charset="0"/>
              </a:rPr>
              <a:t>,</a:t>
            </a:r>
            <a:r>
              <a:rPr lang="fr-FR" sz="2200" b="1" dirty="0">
                <a:latin typeface="Arial" panose="020B0604020202020204" pitchFamily="34" charset="0"/>
                <a:cs typeface="Arial" panose="020B0604020202020204" pitchFamily="34" charset="0"/>
              </a:rPr>
              <a:t> chef de service </a:t>
            </a:r>
            <a:r>
              <a:rPr lang="fr-FR" sz="2200" b="1" dirty="0" smtClean="0">
                <a:latin typeface="Arial" panose="020B0604020202020204" pitchFamily="34" charset="0"/>
                <a:cs typeface="Arial" panose="020B0604020202020204" pitchFamily="34" charset="0"/>
              </a:rPr>
              <a:t>adjointe des </a:t>
            </a:r>
            <a:r>
              <a:rPr lang="fr-FR" sz="2200" b="1" dirty="0">
                <a:latin typeface="Arial" panose="020B0604020202020204" pitchFamily="34" charset="0"/>
                <a:cs typeface="Arial" panose="020B0604020202020204" pitchFamily="34" charset="0"/>
              </a:rPr>
              <a:t>affaires i</a:t>
            </a:r>
            <a:r>
              <a:rPr lang="fr-FR" sz="2200" b="1" dirty="0" smtClean="0">
                <a:latin typeface="Arial" panose="020B0604020202020204" pitchFamily="34" charset="0"/>
                <a:cs typeface="Arial" panose="020B0604020202020204" pitchFamily="34" charset="0"/>
              </a:rPr>
              <a:t>nternationales </a:t>
            </a:r>
            <a:r>
              <a:rPr lang="fr-FR" sz="2200" b="1" dirty="0">
                <a:latin typeface="Arial" panose="020B0604020202020204" pitchFamily="34" charset="0"/>
                <a:cs typeface="Arial" panose="020B0604020202020204" pitchFamily="34" charset="0"/>
              </a:rPr>
              <a:t>assurance</a:t>
            </a:r>
            <a:endParaRPr lang="fr-FR" sz="2200" b="1" dirty="0" smtClean="0">
              <a:latin typeface="Arial" panose="020B0604020202020204" pitchFamily="34" charset="0"/>
              <a:cs typeface="Arial" panose="020B0604020202020204" pitchFamily="34" charset="0"/>
            </a:endParaRPr>
          </a:p>
          <a:p>
            <a:pPr lvl="0">
              <a:buFont typeface="Wingdings" pitchFamily="2" charset="2"/>
              <a:buChar char="q"/>
            </a:pPr>
            <a:endParaRPr lang="fr-FR" sz="1000" dirty="0" smtClean="0"/>
          </a:p>
          <a:p>
            <a:pPr lvl="0">
              <a:buFont typeface="Wingdings" pitchFamily="2" charset="2"/>
              <a:buChar char="q"/>
            </a:pPr>
            <a:r>
              <a:rPr lang="fr-FR" sz="2300" dirty="0" smtClean="0"/>
              <a:t>  </a:t>
            </a:r>
            <a:r>
              <a:rPr lang="fr-FR" sz="2300" dirty="0" smtClean="0">
                <a:solidFill>
                  <a:schemeClr val="bg1">
                    <a:lumMod val="85000"/>
                  </a:schemeClr>
                </a:solidFill>
              </a:rPr>
              <a:t>Les exigences quantitatives et leur finalisation</a:t>
            </a:r>
          </a:p>
          <a:p>
            <a:pPr lvl="0">
              <a:buFont typeface="Wingdings" pitchFamily="2" charset="2"/>
              <a:buChar char="q"/>
            </a:pPr>
            <a:endParaRPr lang="fr-FR" sz="1000" dirty="0" smtClean="0">
              <a:solidFill>
                <a:schemeClr val="bg1">
                  <a:lumMod val="85000"/>
                </a:schemeClr>
              </a:solidFill>
            </a:endParaRPr>
          </a:p>
          <a:p>
            <a:pPr lvl="0">
              <a:buFont typeface="Wingdings" pitchFamily="2" charset="2"/>
              <a:buChar char="q"/>
            </a:pPr>
            <a:r>
              <a:rPr lang="fr-FR" sz="2300" dirty="0" smtClean="0">
                <a:solidFill>
                  <a:schemeClr val="bg1">
                    <a:lumMod val="85000"/>
                  </a:schemeClr>
                </a:solidFill>
              </a:rPr>
              <a:t>  Quelles spécifications pour les exercices préparatoires ?</a:t>
            </a:r>
          </a:p>
          <a:p>
            <a:pPr lvl="0">
              <a:buFont typeface="Wingdings" pitchFamily="2" charset="2"/>
              <a:buChar char="q"/>
            </a:pPr>
            <a:endParaRPr lang="fr-FR" sz="1000" dirty="0">
              <a:solidFill>
                <a:schemeClr val="bg1">
                  <a:lumMod val="85000"/>
                </a:schemeClr>
              </a:solidFill>
            </a:endParaRPr>
          </a:p>
          <a:p>
            <a:pPr lvl="0">
              <a:buFont typeface="Wingdings" pitchFamily="2" charset="2"/>
              <a:buChar char="q"/>
            </a:pPr>
            <a:r>
              <a:rPr lang="fr-FR" sz="2300" dirty="0" smtClean="0">
                <a:solidFill>
                  <a:schemeClr val="bg1">
                    <a:lumMod val="85000"/>
                  </a:schemeClr>
                </a:solidFill>
              </a:rPr>
              <a:t>  Les recommandations pour l’ORSA préparatoire</a:t>
            </a:r>
          </a:p>
          <a:p>
            <a:pPr lvl="0">
              <a:buFont typeface="Wingdings" pitchFamily="2" charset="2"/>
              <a:buChar char="q"/>
            </a:pPr>
            <a:endParaRPr lang="fr-FR" sz="1000" dirty="0" smtClean="0">
              <a:solidFill>
                <a:schemeClr val="bg1">
                  <a:lumMod val="85000"/>
                </a:schemeClr>
              </a:solidFill>
            </a:endParaRPr>
          </a:p>
          <a:p>
            <a:pPr lvl="0">
              <a:buFont typeface="Wingdings" pitchFamily="2" charset="2"/>
              <a:buChar char="q"/>
              <a:tabLst>
                <a:tab pos="534988" algn="l"/>
              </a:tabLst>
            </a:pPr>
            <a:r>
              <a:rPr lang="fr-FR" sz="2300" dirty="0" smtClean="0">
                <a:solidFill>
                  <a:schemeClr val="bg1">
                    <a:lumMod val="85000"/>
                  </a:schemeClr>
                </a:solidFill>
              </a:rPr>
              <a:t>  Le système de gouvernance et l’appréciation de la   	compétence et de l’honorabilité par l’ACPR</a:t>
            </a:r>
          </a:p>
          <a:p>
            <a:pPr lvl="0">
              <a:buFont typeface="Wingdings" pitchFamily="2" charset="2"/>
              <a:buChar char="q"/>
              <a:tabLst>
                <a:tab pos="534988" algn="l"/>
              </a:tabLst>
            </a:pPr>
            <a:endParaRPr lang="fr-FR" sz="1000" dirty="0" smtClean="0">
              <a:solidFill>
                <a:schemeClr val="bg1">
                  <a:lumMod val="85000"/>
                </a:schemeClr>
              </a:solidFill>
            </a:endParaRPr>
          </a:p>
          <a:p>
            <a:pPr lvl="0">
              <a:buFont typeface="Wingdings" pitchFamily="2" charset="2"/>
              <a:buChar char="q"/>
            </a:pPr>
            <a:r>
              <a:rPr lang="fr-FR" sz="2300" dirty="0" smtClean="0">
                <a:solidFill>
                  <a:schemeClr val="bg1">
                    <a:lumMod val="85000"/>
                  </a:schemeClr>
                </a:solidFill>
              </a:rPr>
              <a:t>  Se préparer aux futurs états prudentiels</a:t>
            </a:r>
          </a:p>
          <a:p>
            <a:pPr lvl="0">
              <a:buFont typeface="Wingdings" pitchFamily="2" charset="2"/>
              <a:buChar char="q"/>
            </a:pPr>
            <a:endParaRPr lang="fr-FR" sz="1000" dirty="0" smtClean="0">
              <a:solidFill>
                <a:schemeClr val="bg1">
                  <a:lumMod val="85000"/>
                </a:schemeClr>
              </a:solidFill>
            </a:endParaRPr>
          </a:p>
          <a:p>
            <a:pPr marL="534988" lvl="0" indent="-446088">
              <a:buFont typeface="Wingdings" pitchFamily="2" charset="2"/>
              <a:buChar char="q"/>
            </a:pPr>
            <a:r>
              <a:rPr lang="fr-FR" sz="2300" dirty="0" smtClean="0">
                <a:solidFill>
                  <a:schemeClr val="bg1">
                    <a:lumMod val="85000"/>
                  </a:schemeClr>
                </a:solidFill>
              </a:rPr>
              <a:t>Remettre </a:t>
            </a:r>
            <a:r>
              <a:rPr lang="fr-FR" sz="2300" dirty="0">
                <a:solidFill>
                  <a:schemeClr val="bg1">
                    <a:lumMod val="85000"/>
                  </a:schemeClr>
                </a:solidFill>
              </a:rPr>
              <a:t>en XBRL sur le portail </a:t>
            </a:r>
            <a:r>
              <a:rPr lang="fr-FR" sz="2300" i="1" dirty="0" err="1">
                <a:solidFill>
                  <a:schemeClr val="bg1">
                    <a:lumMod val="85000"/>
                  </a:schemeClr>
                </a:solidFill>
              </a:rPr>
              <a:t>Onegate</a:t>
            </a:r>
            <a:endParaRPr lang="fr-FR" sz="2300" dirty="0" smtClean="0">
              <a:solidFill>
                <a:schemeClr val="bg1">
                  <a:lumMod val="85000"/>
                </a:schemeClr>
              </a:solidFill>
            </a:endParaRPr>
          </a:p>
        </p:txBody>
      </p:sp>
      <p:sp>
        <p:nvSpPr>
          <p:cNvPr id="4"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
        <p:nvSpPr>
          <p:cNvPr id="5" name="Espace réservé du numéro de diapositive 3"/>
          <p:cNvSpPr txBox="1">
            <a:spLocks/>
          </p:cNvSpPr>
          <p:nvPr/>
        </p:nvSpPr>
        <p:spPr>
          <a:xfrm>
            <a:off x="6084168" y="6237312"/>
            <a:ext cx="2133600" cy="365125"/>
          </a:xfrm>
          <a:prstGeom prst="rect">
            <a:avLst/>
          </a:prstGeom>
        </p:spPr>
        <p:txBody>
          <a:bodyPr vert="horz" lIns="91440" tIns="45720" rIns="91440" bIns="45720" rtlCol="0" anchor="ctr"/>
          <a:lstStyle>
            <a:defPPr>
              <a:defRPr lang="fr-FR"/>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sz="3300" kern="1200">
                <a:solidFill>
                  <a:srgbClr val="8F4369"/>
                </a:solidFill>
                <a:latin typeface="Arial" charset="0"/>
                <a:ea typeface="+mn-ea"/>
                <a:cs typeface="+mn-cs"/>
              </a:defRPr>
            </a:lvl2pPr>
            <a:lvl3pPr marL="914400" algn="l" rtl="0" fontAlgn="base">
              <a:spcBef>
                <a:spcPct val="0"/>
              </a:spcBef>
              <a:spcAft>
                <a:spcPct val="0"/>
              </a:spcAft>
              <a:defRPr sz="3300" kern="1200">
                <a:solidFill>
                  <a:srgbClr val="8F4369"/>
                </a:solidFill>
                <a:latin typeface="Arial" charset="0"/>
                <a:ea typeface="+mn-ea"/>
                <a:cs typeface="+mn-cs"/>
              </a:defRPr>
            </a:lvl3pPr>
            <a:lvl4pPr marL="1371600" algn="l" rtl="0" fontAlgn="base">
              <a:spcBef>
                <a:spcPct val="0"/>
              </a:spcBef>
              <a:spcAft>
                <a:spcPct val="0"/>
              </a:spcAft>
              <a:defRPr sz="3300" kern="1200">
                <a:solidFill>
                  <a:srgbClr val="8F4369"/>
                </a:solidFill>
                <a:latin typeface="Arial" charset="0"/>
                <a:ea typeface="+mn-ea"/>
                <a:cs typeface="+mn-cs"/>
              </a:defRPr>
            </a:lvl4pPr>
            <a:lvl5pPr marL="1828800" algn="l" rtl="0" fontAlgn="base">
              <a:spcBef>
                <a:spcPct val="0"/>
              </a:spcBef>
              <a:spcAft>
                <a:spcPct val="0"/>
              </a:spcAft>
              <a:defRPr sz="3300" kern="1200">
                <a:solidFill>
                  <a:srgbClr val="8F4369"/>
                </a:solidFill>
                <a:latin typeface="Arial" charset="0"/>
                <a:ea typeface="+mn-ea"/>
                <a:cs typeface="+mn-cs"/>
              </a:defRPr>
            </a:lvl5pPr>
            <a:lvl6pPr marL="2286000" algn="l" defTabSz="914400" rtl="0" eaLnBrk="1" latinLnBrk="0" hangingPunct="1">
              <a:defRPr sz="3300" kern="1200">
                <a:solidFill>
                  <a:srgbClr val="8F4369"/>
                </a:solidFill>
                <a:latin typeface="Arial" charset="0"/>
                <a:ea typeface="+mn-ea"/>
                <a:cs typeface="+mn-cs"/>
              </a:defRPr>
            </a:lvl6pPr>
            <a:lvl7pPr marL="2743200" algn="l" defTabSz="914400" rtl="0" eaLnBrk="1" latinLnBrk="0" hangingPunct="1">
              <a:defRPr sz="3300" kern="1200">
                <a:solidFill>
                  <a:srgbClr val="8F4369"/>
                </a:solidFill>
                <a:latin typeface="Arial" charset="0"/>
                <a:ea typeface="+mn-ea"/>
                <a:cs typeface="+mn-cs"/>
              </a:defRPr>
            </a:lvl7pPr>
            <a:lvl8pPr marL="3200400" algn="l" defTabSz="914400" rtl="0" eaLnBrk="1" latinLnBrk="0" hangingPunct="1">
              <a:defRPr sz="3300" kern="1200">
                <a:solidFill>
                  <a:srgbClr val="8F4369"/>
                </a:solidFill>
                <a:latin typeface="Arial" charset="0"/>
                <a:ea typeface="+mn-ea"/>
                <a:cs typeface="+mn-cs"/>
              </a:defRPr>
            </a:lvl8pPr>
            <a:lvl9pPr marL="3657600" algn="l" defTabSz="914400" rtl="0" eaLnBrk="1" latinLnBrk="0" hangingPunct="1">
              <a:defRPr sz="3300" kern="1200">
                <a:solidFill>
                  <a:srgbClr val="8F4369"/>
                </a:solidFill>
                <a:latin typeface="Arial" charset="0"/>
                <a:ea typeface="+mn-ea"/>
                <a:cs typeface="+mn-cs"/>
              </a:defRPr>
            </a:lvl9pPr>
          </a:lstStyle>
          <a:p>
            <a:pPr>
              <a:defRPr/>
            </a:pPr>
            <a:fld id="{AC59C542-C6E0-4E39-86B7-1D85B8646B56}" type="slidenum">
              <a:rPr lang="fr-FR" smtClean="0">
                <a:solidFill>
                  <a:srgbClr val="002060"/>
                </a:solidFill>
              </a:rPr>
              <a:pPr>
                <a:defRPr/>
              </a:pPr>
              <a:t>4</a:t>
            </a:fld>
            <a:endParaRPr lang="fr-FR" dirty="0">
              <a:solidFill>
                <a:srgbClr val="002060"/>
              </a:solidFill>
            </a:endParaRPr>
          </a:p>
        </p:txBody>
      </p:sp>
    </p:spTree>
    <p:extLst>
      <p:ext uri="{BB962C8B-B14F-4D97-AF65-F5344CB8AC3E}">
        <p14:creationId xmlns:p14="http://schemas.microsoft.com/office/powerpoint/2010/main" val="29713879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44624"/>
            <a:ext cx="7964958" cy="785818"/>
          </a:xfrm>
        </p:spPr>
        <p:txBody>
          <a:bodyPr/>
          <a:lstStyle/>
          <a:p>
            <a:r>
              <a:rPr lang="fr-FR" sz="2700" dirty="0" smtClean="0"/>
              <a:t>Les indications concernant l’opération d’ORSA préparatoire 2014</a:t>
            </a:r>
            <a:endParaRPr lang="fr-FR" sz="2700" dirty="0"/>
          </a:p>
        </p:txBody>
      </p:sp>
      <p:sp>
        <p:nvSpPr>
          <p:cNvPr id="3" name="Espace réservé du contenu 2"/>
          <p:cNvSpPr>
            <a:spLocks noGrp="1"/>
          </p:cNvSpPr>
          <p:nvPr>
            <p:ph idx="1"/>
          </p:nvPr>
        </p:nvSpPr>
        <p:spPr>
          <a:xfrm>
            <a:off x="683568" y="1285860"/>
            <a:ext cx="8136904" cy="4637088"/>
          </a:xfrm>
        </p:spPr>
        <p:txBody>
          <a:bodyPr>
            <a:normAutofit lnSpcReduction="10000"/>
          </a:bodyPr>
          <a:lstStyle/>
          <a:p>
            <a:pPr marL="442913" indent="-442913" algn="just"/>
            <a:r>
              <a:rPr lang="fr-FR" sz="2200" dirty="0" smtClean="0"/>
              <a:t>1</a:t>
            </a:r>
            <a:r>
              <a:rPr lang="fr-FR" sz="2200" baseline="30000" dirty="0" smtClean="0"/>
              <a:t>ère</a:t>
            </a:r>
            <a:r>
              <a:rPr lang="fr-FR" sz="2200" dirty="0" smtClean="0"/>
              <a:t> évaluation de l’ORSA (Besoin global de solvabilité)</a:t>
            </a:r>
          </a:p>
          <a:p>
            <a:pPr marL="442913" indent="-442913" algn="just"/>
            <a:endParaRPr lang="fr-FR" sz="500" dirty="0" smtClean="0"/>
          </a:p>
          <a:p>
            <a:pPr lvl="1" indent="-273050" algn="just"/>
            <a:r>
              <a:rPr lang="fr-FR" dirty="0" smtClean="0"/>
              <a:t>L’évaluation du Besoin global de solvabilité devant comprendre :</a:t>
            </a:r>
          </a:p>
          <a:p>
            <a:pPr lvl="2" algn="just">
              <a:buFont typeface="Arial" panose="020B0604020202020204" pitchFamily="34" charset="0"/>
              <a:buChar char="•"/>
            </a:pPr>
            <a:r>
              <a:rPr lang="fr-FR" sz="1900" dirty="0" smtClean="0">
                <a:latin typeface="Arial" panose="020B0604020202020204" pitchFamily="34" charset="0"/>
                <a:cs typeface="Arial" panose="020B0604020202020204" pitchFamily="34" charset="0"/>
              </a:rPr>
              <a:t>Une description du profil de risque</a:t>
            </a:r>
          </a:p>
          <a:p>
            <a:pPr lvl="2" algn="just">
              <a:buFont typeface="Arial" panose="020B0604020202020204" pitchFamily="34" charset="0"/>
              <a:buChar char="•"/>
            </a:pPr>
            <a:r>
              <a:rPr lang="fr-FR" sz="1900" dirty="0" smtClean="0">
                <a:latin typeface="Arial" panose="020B0604020202020204" pitchFamily="34" charset="0"/>
                <a:cs typeface="Arial" panose="020B0604020202020204" pitchFamily="34" charset="0"/>
              </a:rPr>
              <a:t>L’évaluation des moyens nécessaires pour faire face aux risques importants (ces moyens pouvant être du capital ou d’autres moyens) - paragraphe 1.12 des orientations préparatoires</a:t>
            </a:r>
          </a:p>
          <a:p>
            <a:pPr lvl="2" algn="just">
              <a:buFont typeface="Arial" panose="020B0604020202020204" pitchFamily="34" charset="0"/>
              <a:buChar char="•"/>
            </a:pPr>
            <a:endParaRPr lang="fr-FR" sz="800" dirty="0" smtClean="0">
              <a:latin typeface="Arial" panose="020B0604020202020204" pitchFamily="34" charset="0"/>
              <a:cs typeface="Arial" panose="020B0604020202020204" pitchFamily="34" charset="0"/>
            </a:endParaRPr>
          </a:p>
          <a:p>
            <a:pPr lvl="1" indent="-273050" algn="just"/>
            <a:r>
              <a:rPr lang="fr-FR" dirty="0" smtClean="0"/>
              <a:t>Et ne doit pas se limiter au seul SCR, il est important de compléter l’analyse des risques par d’autres évaluations et études</a:t>
            </a:r>
          </a:p>
          <a:p>
            <a:pPr lvl="1" indent="-273050" algn="just"/>
            <a:endParaRPr lang="fr-FR" sz="800" dirty="0" smtClean="0"/>
          </a:p>
          <a:p>
            <a:pPr lvl="1" indent="-273050" algn="just"/>
            <a:r>
              <a:rPr lang="fr-FR" dirty="0" smtClean="0"/>
              <a:t>Les résultats de cette évaluation pourront conduire à identifier des besoins, diagnostiquer des faiblesses et aider à calibrer des actions correctrices nécessaires </a:t>
            </a:r>
          </a:p>
          <a:p>
            <a:pPr marL="357187" indent="-457200" algn="just">
              <a:buNone/>
            </a:pPr>
            <a:endParaRPr lang="fr-FR" dirty="0" smtClean="0"/>
          </a:p>
        </p:txBody>
      </p:sp>
      <p:sp>
        <p:nvSpPr>
          <p:cNvPr id="6" name="ZoneTexte 5"/>
          <p:cNvSpPr txBox="1"/>
          <p:nvPr/>
        </p:nvSpPr>
        <p:spPr>
          <a:xfrm>
            <a:off x="-1116632" y="2132856"/>
            <a:ext cx="184731" cy="600164"/>
          </a:xfrm>
          <a:prstGeom prst="rect">
            <a:avLst/>
          </a:prstGeom>
          <a:noFill/>
        </p:spPr>
        <p:txBody>
          <a:bodyPr wrap="none" rtlCol="0">
            <a:spAutoFit/>
          </a:bodyPr>
          <a:lstStyle/>
          <a:p>
            <a:endParaRPr lang="fr-FR" dirty="0"/>
          </a:p>
        </p:txBody>
      </p:sp>
      <p:sp>
        <p:nvSpPr>
          <p:cNvPr id="7" name="Espace réservé du numéro de diapositive 3"/>
          <p:cNvSpPr txBox="1">
            <a:spLocks/>
          </p:cNvSpPr>
          <p:nvPr/>
        </p:nvSpPr>
        <p:spPr>
          <a:xfrm>
            <a:off x="6012160" y="6232227"/>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8"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8050" y="44624"/>
            <a:ext cx="8072462" cy="785818"/>
          </a:xfrm>
        </p:spPr>
        <p:txBody>
          <a:bodyPr/>
          <a:lstStyle/>
          <a:p>
            <a:r>
              <a:rPr lang="fr-FR" sz="2700" dirty="0" smtClean="0"/>
              <a:t>Les indications concernant l’opération d’ORSA préparatoire 2014</a:t>
            </a:r>
            <a:endParaRPr lang="fr-FR" sz="2700" dirty="0"/>
          </a:p>
        </p:txBody>
      </p:sp>
      <p:sp>
        <p:nvSpPr>
          <p:cNvPr id="3" name="Espace réservé du contenu 2"/>
          <p:cNvSpPr>
            <a:spLocks noGrp="1"/>
          </p:cNvSpPr>
          <p:nvPr>
            <p:ph idx="1"/>
          </p:nvPr>
        </p:nvSpPr>
        <p:spPr>
          <a:xfrm>
            <a:off x="683568" y="1285860"/>
            <a:ext cx="7820942" cy="4637088"/>
          </a:xfrm>
        </p:spPr>
        <p:txBody>
          <a:bodyPr>
            <a:normAutofit fontScale="77500" lnSpcReduction="20000"/>
          </a:bodyPr>
          <a:lstStyle/>
          <a:p>
            <a:pPr marL="360363" indent="-360363" algn="just"/>
            <a:r>
              <a:rPr lang="fr-FR" sz="2600" dirty="0" smtClean="0"/>
              <a:t>2</a:t>
            </a:r>
            <a:r>
              <a:rPr lang="fr-FR" sz="2600" baseline="30000" dirty="0" smtClean="0"/>
              <a:t>ème</a:t>
            </a:r>
            <a:r>
              <a:rPr lang="fr-FR" sz="2600" dirty="0" smtClean="0"/>
              <a:t> évaluation de l’ORSA (Respect permanent des obligations réglementaires)</a:t>
            </a:r>
          </a:p>
          <a:p>
            <a:pPr marL="360363" indent="-360363" algn="just"/>
            <a:endParaRPr lang="fr-FR" sz="600" dirty="0" smtClean="0"/>
          </a:p>
          <a:p>
            <a:pPr lvl="1" indent="-273050" algn="just"/>
            <a:r>
              <a:rPr lang="fr-FR" sz="2400" dirty="0" smtClean="0"/>
              <a:t>L’horizon de la deuxième évaluation de l’ORSA doit couvrir la date d’entrée en application de Solvabilité II (1er janvier 2016).</a:t>
            </a:r>
          </a:p>
          <a:p>
            <a:pPr lvl="1" indent="-273050" algn="just"/>
            <a:endParaRPr lang="fr-FR" sz="1000" dirty="0" smtClean="0"/>
          </a:p>
          <a:p>
            <a:pPr lvl="1" indent="-273050" algn="just"/>
            <a:r>
              <a:rPr lang="fr-FR" sz="2400" dirty="0" smtClean="0"/>
              <a:t>Il est demandé aux organismes et groupes prévoyant d’avoir recours à des dispositifs réclamant une autorisation du contrôle (USP, mesures du paquet branches longues, fonds propres auxiliaires) de mener leur deuxième évaluation de l’ORSA avec et sans prise en compte  de ces dispositifs. Pour mémoire, il en est de même pour les organismes en phase de pré-candidature pour l’utilisation d’un modèle interne.</a:t>
            </a:r>
          </a:p>
          <a:p>
            <a:pPr lvl="1" indent="-273050" algn="just"/>
            <a:endParaRPr lang="fr-FR" sz="1000" dirty="0" smtClean="0"/>
          </a:p>
          <a:p>
            <a:pPr lvl="1" indent="-273050" algn="just"/>
            <a:r>
              <a:rPr lang="fr-FR" sz="2400" dirty="0" smtClean="0"/>
              <a:t>L’organisme doit évaluer sa capacité à satisfaire aux exigences réglementaires notamment de couverture du SCR </a:t>
            </a:r>
            <a:r>
              <a:rPr lang="fr-FR" sz="2400" u="sng" dirty="0" smtClean="0"/>
              <a:t>et du MCR </a:t>
            </a:r>
            <a:r>
              <a:rPr lang="fr-FR" sz="2400" dirty="0" smtClean="0"/>
              <a:t>par les fonds propres en particulier en situation adverse en considérant des simulations de crises pertinentes.</a:t>
            </a:r>
          </a:p>
        </p:txBody>
      </p:sp>
      <p:sp>
        <p:nvSpPr>
          <p:cNvPr id="6" name="ZoneTexte 5"/>
          <p:cNvSpPr txBox="1"/>
          <p:nvPr/>
        </p:nvSpPr>
        <p:spPr>
          <a:xfrm>
            <a:off x="-1116632" y="2132856"/>
            <a:ext cx="184731" cy="600164"/>
          </a:xfrm>
          <a:prstGeom prst="rect">
            <a:avLst/>
          </a:prstGeom>
          <a:noFill/>
        </p:spPr>
        <p:txBody>
          <a:bodyPr wrap="none" rtlCol="0">
            <a:spAutoFit/>
          </a:bodyPr>
          <a:lstStyle/>
          <a:p>
            <a:endParaRPr lang="fr-FR" dirty="0"/>
          </a:p>
        </p:txBody>
      </p:sp>
      <p:sp>
        <p:nvSpPr>
          <p:cNvPr id="7"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8"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50894"/>
            <a:ext cx="8072462" cy="785818"/>
          </a:xfrm>
        </p:spPr>
        <p:txBody>
          <a:bodyPr/>
          <a:lstStyle/>
          <a:p>
            <a:r>
              <a:rPr lang="fr-FR" sz="2700" dirty="0" smtClean="0"/>
              <a:t>Les indications concernant l’opération d’ORSA préparatoire 2014</a:t>
            </a:r>
            <a:endParaRPr lang="fr-FR" sz="2700" dirty="0"/>
          </a:p>
        </p:txBody>
      </p:sp>
      <p:sp>
        <p:nvSpPr>
          <p:cNvPr id="3" name="Espace réservé du contenu 2"/>
          <p:cNvSpPr>
            <a:spLocks noGrp="1"/>
          </p:cNvSpPr>
          <p:nvPr>
            <p:ph idx="1"/>
          </p:nvPr>
        </p:nvSpPr>
        <p:spPr>
          <a:xfrm>
            <a:off x="611560" y="1285860"/>
            <a:ext cx="8136904" cy="4637088"/>
          </a:xfrm>
        </p:spPr>
        <p:txBody>
          <a:bodyPr>
            <a:normAutofit fontScale="92500" lnSpcReduction="20000"/>
          </a:bodyPr>
          <a:lstStyle/>
          <a:p>
            <a:pPr marL="442913" indent="-442913" algn="just"/>
            <a:r>
              <a:rPr lang="fr-FR" dirty="0" smtClean="0"/>
              <a:t>3</a:t>
            </a:r>
            <a:r>
              <a:rPr lang="fr-FR" baseline="30000" dirty="0" smtClean="0"/>
              <a:t>ème</a:t>
            </a:r>
            <a:r>
              <a:rPr lang="fr-FR" dirty="0" smtClean="0"/>
              <a:t> évaluation de l’ORSA (déviation du profil de risque par rapport aux hypothèses qui sous-tendent le calcul du SCR)</a:t>
            </a:r>
          </a:p>
          <a:p>
            <a:pPr marL="442913" indent="-442913" algn="just"/>
            <a:endParaRPr lang="fr-FR" sz="600" dirty="0" smtClean="0"/>
          </a:p>
          <a:p>
            <a:pPr algn="just"/>
            <a:endParaRPr lang="fr-FR" sz="600" dirty="0" smtClean="0"/>
          </a:p>
          <a:p>
            <a:pPr lvl="1" indent="-273050" algn="just"/>
            <a:r>
              <a:rPr lang="fr-FR" dirty="0" smtClean="0"/>
              <a:t>Pour le traitement de la troisième évaluation de l’ORSA les organismes (et groupes) utilisateurs de la formule standard doivent sélectionner les hypothèses les plus pertinentes qui font intervenir des données propres à leur profil de risque.</a:t>
            </a:r>
          </a:p>
          <a:p>
            <a:pPr lvl="1" algn="just"/>
            <a:endParaRPr lang="fr-FR" sz="900" dirty="0" smtClean="0"/>
          </a:p>
          <a:p>
            <a:pPr marL="442913" indent="-442913" algn="just"/>
            <a:r>
              <a:rPr lang="fr-FR" dirty="0" smtClean="0"/>
              <a:t>Pratique à éviter</a:t>
            </a:r>
          </a:p>
          <a:p>
            <a:pPr marL="442913" indent="-442913" algn="just"/>
            <a:endParaRPr lang="fr-FR" sz="600" dirty="0" smtClean="0"/>
          </a:p>
          <a:p>
            <a:pPr lvl="1" indent="-273050" algn="just"/>
            <a:r>
              <a:rPr lang="fr-FR" dirty="0" smtClean="0"/>
              <a:t>La troisième évaluation de l’ORSA n’est pas censée être une critique générale de la formule standard ou des principes de calcul du SCR, mais une évaluation de son adéquation (en tant que mesure des impacts financiers des chocs à 1 an et au quantile de 99,5%) au profil de risque particulier de l’organisme concerné.</a:t>
            </a:r>
          </a:p>
          <a:p>
            <a:pPr lvl="1" indent="-273050" algn="just"/>
            <a:r>
              <a:rPr lang="fr-FR" dirty="0" smtClean="0"/>
              <a:t>Avoir un ratio de solvabilité confortable ne dispense pas de mener la troisième évaluation de l’ORSA</a:t>
            </a:r>
          </a:p>
        </p:txBody>
      </p:sp>
      <p:sp>
        <p:nvSpPr>
          <p:cNvPr id="6" name="ZoneTexte 5"/>
          <p:cNvSpPr txBox="1"/>
          <p:nvPr/>
        </p:nvSpPr>
        <p:spPr>
          <a:xfrm>
            <a:off x="-1116632" y="2132856"/>
            <a:ext cx="184731" cy="600164"/>
          </a:xfrm>
          <a:prstGeom prst="rect">
            <a:avLst/>
          </a:prstGeom>
          <a:noFill/>
        </p:spPr>
        <p:txBody>
          <a:bodyPr wrap="none" rtlCol="0">
            <a:spAutoFit/>
          </a:bodyPr>
          <a:lstStyle/>
          <a:p>
            <a:endParaRPr lang="fr-FR" dirty="0"/>
          </a:p>
        </p:txBody>
      </p:sp>
      <p:sp>
        <p:nvSpPr>
          <p:cNvPr id="7"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8"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122902"/>
            <a:ext cx="8072462" cy="785818"/>
          </a:xfrm>
        </p:spPr>
        <p:txBody>
          <a:bodyPr/>
          <a:lstStyle/>
          <a:p>
            <a:r>
              <a:rPr lang="fr-FR" sz="2700" dirty="0" smtClean="0"/>
              <a:t>Les indications concernant l’opération d’ORSA préparatoire 2014</a:t>
            </a:r>
            <a:endParaRPr lang="fr-FR" sz="2700" dirty="0"/>
          </a:p>
        </p:txBody>
      </p:sp>
      <p:sp>
        <p:nvSpPr>
          <p:cNvPr id="3" name="Espace réservé du contenu 2"/>
          <p:cNvSpPr>
            <a:spLocks noGrp="1"/>
          </p:cNvSpPr>
          <p:nvPr>
            <p:ph idx="1"/>
          </p:nvPr>
        </p:nvSpPr>
        <p:spPr>
          <a:xfrm>
            <a:off x="1071538" y="1285860"/>
            <a:ext cx="7820942" cy="4637088"/>
          </a:xfrm>
        </p:spPr>
        <p:txBody>
          <a:bodyPr>
            <a:normAutofit/>
          </a:bodyPr>
          <a:lstStyle/>
          <a:p>
            <a:pPr marL="442913" indent="-442913"/>
            <a:r>
              <a:rPr lang="fr-FR" dirty="0" smtClean="0"/>
              <a:t>Politiques écrites</a:t>
            </a:r>
          </a:p>
          <a:p>
            <a:pPr marL="442913" indent="-442913"/>
            <a:endParaRPr lang="fr-FR" sz="500" dirty="0" smtClean="0"/>
          </a:p>
          <a:p>
            <a:pPr lvl="1" indent="-273050" algn="just"/>
            <a:r>
              <a:rPr lang="fr-FR" dirty="0" smtClean="0"/>
              <a:t>Afin d’avoir des politiques écrites concises et faciles à maintenir dans le temps, il est préférable de limiter les politiques écrites de l’ORSA au seul processus ORSA en évitant de décrire exhaustivement tout l’environnement de gestion des risques ou de gouvernance dans ce document spécifique.</a:t>
            </a:r>
          </a:p>
          <a:p>
            <a:pPr lvl="1" indent="-273050" algn="just"/>
            <a:endParaRPr lang="fr-FR" sz="800" dirty="0" smtClean="0"/>
          </a:p>
          <a:p>
            <a:pPr lvl="1" indent="-273050" algn="just"/>
            <a:r>
              <a:rPr lang="fr-FR" dirty="0" smtClean="0"/>
              <a:t>Le rapport ORSA et les politiques écrites de l’ORSA devraient être deux documents distincts.</a:t>
            </a:r>
          </a:p>
        </p:txBody>
      </p:sp>
      <p:sp>
        <p:nvSpPr>
          <p:cNvPr id="6" name="ZoneTexte 5"/>
          <p:cNvSpPr txBox="1"/>
          <p:nvPr/>
        </p:nvSpPr>
        <p:spPr>
          <a:xfrm>
            <a:off x="-1116632" y="2132856"/>
            <a:ext cx="184731" cy="600164"/>
          </a:xfrm>
          <a:prstGeom prst="rect">
            <a:avLst/>
          </a:prstGeom>
          <a:noFill/>
        </p:spPr>
        <p:txBody>
          <a:bodyPr wrap="none" rtlCol="0">
            <a:spAutoFit/>
          </a:bodyPr>
          <a:lstStyle/>
          <a:p>
            <a:endParaRPr lang="fr-FR" dirty="0"/>
          </a:p>
        </p:txBody>
      </p:sp>
      <p:sp>
        <p:nvSpPr>
          <p:cNvPr id="7"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8"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0058" y="44624"/>
            <a:ext cx="8072462" cy="785818"/>
          </a:xfrm>
        </p:spPr>
        <p:txBody>
          <a:bodyPr/>
          <a:lstStyle/>
          <a:p>
            <a:r>
              <a:rPr lang="fr-FR" sz="2700" dirty="0" smtClean="0"/>
              <a:t>Les indications concernant l’opération d’ORSA préparatoire 2014</a:t>
            </a:r>
            <a:endParaRPr lang="fr-FR" sz="2700" dirty="0"/>
          </a:p>
        </p:txBody>
      </p:sp>
      <p:sp>
        <p:nvSpPr>
          <p:cNvPr id="3" name="Espace réservé du contenu 2"/>
          <p:cNvSpPr>
            <a:spLocks noGrp="1"/>
          </p:cNvSpPr>
          <p:nvPr>
            <p:ph idx="1"/>
          </p:nvPr>
        </p:nvSpPr>
        <p:spPr>
          <a:xfrm>
            <a:off x="1071538" y="1285860"/>
            <a:ext cx="7604918" cy="4637088"/>
          </a:xfrm>
        </p:spPr>
        <p:txBody>
          <a:bodyPr>
            <a:normAutofit lnSpcReduction="10000"/>
          </a:bodyPr>
          <a:lstStyle/>
          <a:p>
            <a:pPr marL="360363" indent="-360363"/>
            <a:r>
              <a:rPr lang="fr-FR" sz="2200" dirty="0" smtClean="0"/>
              <a:t>Contribution de l’AMSB, appétence au risque</a:t>
            </a:r>
          </a:p>
          <a:p>
            <a:pPr marL="360363" indent="-360363"/>
            <a:endParaRPr lang="fr-FR" sz="500" dirty="0" smtClean="0"/>
          </a:p>
          <a:p>
            <a:pPr lvl="1" indent="-273050" algn="just"/>
            <a:r>
              <a:rPr lang="fr-FR" dirty="0" smtClean="0"/>
              <a:t>Le processus ORSA doit traduire les préoccupations de l’organe d’administration, de gestion ou de contrôle (AMSB) et il est important que celui-ci soit impliqué dans le processus ORSA au-delà d’une validation formelle des rapports et des politiques écrites.</a:t>
            </a:r>
          </a:p>
          <a:p>
            <a:pPr lvl="1" indent="-273050" algn="just"/>
            <a:endParaRPr lang="fr-FR" sz="800" dirty="0" smtClean="0"/>
          </a:p>
          <a:p>
            <a:pPr lvl="1" indent="-273050" algn="just"/>
            <a:r>
              <a:rPr lang="fr-FR" dirty="0" smtClean="0"/>
              <a:t>L’AMSB devra formuler des directives générales par rapport au processus ORSA.</a:t>
            </a:r>
          </a:p>
          <a:p>
            <a:pPr lvl="1" indent="-273050" algn="just"/>
            <a:endParaRPr lang="fr-FR" sz="800" dirty="0" smtClean="0"/>
          </a:p>
          <a:p>
            <a:pPr lvl="1" indent="-273050" algn="just"/>
            <a:r>
              <a:rPr lang="fr-FR" dirty="0" smtClean="0"/>
              <a:t>Le recours à la notion d’appétence au risque est une bonne pratique permettant de formaliser un apport concret de l’AMSB à l’ORSA. Il est important que ce concept décrive l’attitude de l’AMSB vis-à-vis des principaux risques en faisant le lien avec la stratégie et le modèle d’entreprise de l’organisme. </a:t>
            </a:r>
          </a:p>
        </p:txBody>
      </p:sp>
      <p:sp>
        <p:nvSpPr>
          <p:cNvPr id="6" name="ZoneTexte 5"/>
          <p:cNvSpPr txBox="1"/>
          <p:nvPr/>
        </p:nvSpPr>
        <p:spPr>
          <a:xfrm>
            <a:off x="-1116632" y="2132856"/>
            <a:ext cx="184731" cy="600164"/>
          </a:xfrm>
          <a:prstGeom prst="rect">
            <a:avLst/>
          </a:prstGeom>
          <a:noFill/>
        </p:spPr>
        <p:txBody>
          <a:bodyPr wrap="none" rtlCol="0">
            <a:spAutoFit/>
          </a:bodyPr>
          <a:lstStyle/>
          <a:p>
            <a:endParaRPr lang="fr-FR" dirty="0"/>
          </a:p>
        </p:txBody>
      </p:sp>
      <p:sp>
        <p:nvSpPr>
          <p:cNvPr id="7"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8"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50894"/>
            <a:ext cx="8036966" cy="785818"/>
          </a:xfrm>
        </p:spPr>
        <p:txBody>
          <a:bodyPr/>
          <a:lstStyle/>
          <a:p>
            <a:r>
              <a:rPr lang="fr-FR" sz="2700" dirty="0" smtClean="0"/>
              <a:t>Les indications concernant l’opération d’ORSA préparatoire 2014</a:t>
            </a:r>
            <a:endParaRPr lang="fr-FR" sz="2700" dirty="0"/>
          </a:p>
        </p:txBody>
      </p:sp>
      <p:sp>
        <p:nvSpPr>
          <p:cNvPr id="3" name="Espace réservé du contenu 2"/>
          <p:cNvSpPr>
            <a:spLocks noGrp="1"/>
          </p:cNvSpPr>
          <p:nvPr>
            <p:ph idx="1"/>
          </p:nvPr>
        </p:nvSpPr>
        <p:spPr>
          <a:xfrm>
            <a:off x="1071538" y="1285860"/>
            <a:ext cx="7676926" cy="4637088"/>
          </a:xfrm>
        </p:spPr>
        <p:txBody>
          <a:bodyPr>
            <a:normAutofit/>
          </a:bodyPr>
          <a:lstStyle/>
          <a:p>
            <a:pPr marL="442913" indent="-442913" algn="just"/>
            <a:r>
              <a:rPr lang="fr-FR" dirty="0" smtClean="0"/>
              <a:t>Date de référence des calculs</a:t>
            </a:r>
          </a:p>
          <a:p>
            <a:pPr marL="442913" indent="-442913" algn="just"/>
            <a:endParaRPr lang="fr-FR" sz="800" dirty="0" smtClean="0"/>
          </a:p>
          <a:p>
            <a:pPr lvl="1" indent="-273050" algn="just"/>
            <a:r>
              <a:rPr lang="fr-FR" dirty="0" smtClean="0"/>
              <a:t>Le choix d’une même date de référence pour les évaluations ORSA et pour les autres éléments du </a:t>
            </a:r>
            <a:r>
              <a:rPr lang="fr-FR" i="1" dirty="0" err="1" smtClean="0"/>
              <a:t>reporting</a:t>
            </a:r>
            <a:r>
              <a:rPr lang="fr-FR" dirty="0" smtClean="0"/>
              <a:t> est de nature à faciliter la lecture des rapports ORSA par le contrôle dans la phase préparatoire.</a:t>
            </a:r>
          </a:p>
        </p:txBody>
      </p:sp>
      <p:sp>
        <p:nvSpPr>
          <p:cNvPr id="6" name="ZoneTexte 5"/>
          <p:cNvSpPr txBox="1"/>
          <p:nvPr/>
        </p:nvSpPr>
        <p:spPr>
          <a:xfrm>
            <a:off x="-1116632" y="2132856"/>
            <a:ext cx="184731" cy="600164"/>
          </a:xfrm>
          <a:prstGeom prst="rect">
            <a:avLst/>
          </a:prstGeom>
          <a:noFill/>
        </p:spPr>
        <p:txBody>
          <a:bodyPr wrap="none" rtlCol="0">
            <a:spAutoFit/>
          </a:bodyPr>
          <a:lstStyle/>
          <a:p>
            <a:endParaRPr lang="fr-FR" dirty="0"/>
          </a:p>
        </p:txBody>
      </p:sp>
      <p:sp>
        <p:nvSpPr>
          <p:cNvPr id="7"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8"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122902"/>
            <a:ext cx="8324998" cy="785818"/>
          </a:xfrm>
        </p:spPr>
        <p:txBody>
          <a:bodyPr/>
          <a:lstStyle/>
          <a:p>
            <a:r>
              <a:rPr lang="fr-FR" sz="2700" dirty="0" smtClean="0"/>
              <a:t>Les indications concernant l’opération d’ORSA préparatoire 2014</a:t>
            </a:r>
            <a:endParaRPr lang="fr-FR" sz="2700" dirty="0"/>
          </a:p>
        </p:txBody>
      </p:sp>
      <p:sp>
        <p:nvSpPr>
          <p:cNvPr id="3" name="Espace réservé du contenu 2"/>
          <p:cNvSpPr>
            <a:spLocks noGrp="1"/>
          </p:cNvSpPr>
          <p:nvPr>
            <p:ph idx="1"/>
          </p:nvPr>
        </p:nvSpPr>
        <p:spPr>
          <a:xfrm>
            <a:off x="899592" y="1312192"/>
            <a:ext cx="7676926" cy="4637088"/>
          </a:xfrm>
        </p:spPr>
        <p:txBody>
          <a:bodyPr>
            <a:normAutofit/>
          </a:bodyPr>
          <a:lstStyle/>
          <a:p>
            <a:pPr marL="442913" indent="-442913"/>
            <a:r>
              <a:rPr lang="fr-FR" dirty="0" smtClean="0"/>
              <a:t>Externalisation des travaux d’ORSA</a:t>
            </a:r>
          </a:p>
          <a:p>
            <a:pPr marL="442913" indent="-442913"/>
            <a:endParaRPr lang="fr-FR" sz="800" dirty="0" smtClean="0"/>
          </a:p>
          <a:p>
            <a:pPr lvl="1" indent="-273050" algn="just"/>
            <a:r>
              <a:rPr lang="fr-FR" dirty="0" smtClean="0"/>
              <a:t>Les organismes et groupes externalisant leurs travaux d’ORSA doivent réaliser un cahier des charges préalable décrivant les orientations qu’ils donnent à leurs travaux d’évaluation ORSA et traduisant la contribution de leur AMSB.</a:t>
            </a:r>
          </a:p>
        </p:txBody>
      </p:sp>
      <p:sp>
        <p:nvSpPr>
          <p:cNvPr id="6" name="ZoneTexte 5"/>
          <p:cNvSpPr txBox="1"/>
          <p:nvPr/>
        </p:nvSpPr>
        <p:spPr>
          <a:xfrm>
            <a:off x="-1116632" y="2132856"/>
            <a:ext cx="184731" cy="600164"/>
          </a:xfrm>
          <a:prstGeom prst="rect">
            <a:avLst/>
          </a:prstGeom>
          <a:noFill/>
        </p:spPr>
        <p:txBody>
          <a:bodyPr wrap="none" rtlCol="0">
            <a:spAutoFit/>
          </a:bodyPr>
          <a:lstStyle/>
          <a:p>
            <a:endParaRPr lang="fr-FR" dirty="0"/>
          </a:p>
        </p:txBody>
      </p:sp>
      <p:sp>
        <p:nvSpPr>
          <p:cNvPr id="7"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8"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3546" y="50894"/>
            <a:ext cx="8000454" cy="785818"/>
          </a:xfrm>
        </p:spPr>
        <p:txBody>
          <a:bodyPr/>
          <a:lstStyle/>
          <a:p>
            <a:r>
              <a:rPr lang="fr-FR" sz="2700" dirty="0" smtClean="0"/>
              <a:t>Les attentes de l’ACPR sur l’ORSA préparatoire </a:t>
            </a:r>
            <a:endParaRPr lang="fr-FR" sz="2700" dirty="0"/>
          </a:p>
        </p:txBody>
      </p:sp>
      <p:sp>
        <p:nvSpPr>
          <p:cNvPr id="3" name="Espace réservé du contenu 2"/>
          <p:cNvSpPr>
            <a:spLocks noGrp="1"/>
          </p:cNvSpPr>
          <p:nvPr>
            <p:ph idx="1"/>
          </p:nvPr>
        </p:nvSpPr>
        <p:spPr>
          <a:xfrm>
            <a:off x="1187624" y="1285860"/>
            <a:ext cx="7776864" cy="4637088"/>
          </a:xfrm>
        </p:spPr>
        <p:txBody>
          <a:bodyPr>
            <a:normAutofit/>
          </a:bodyPr>
          <a:lstStyle/>
          <a:p>
            <a:pPr marL="442913" indent="-442913">
              <a:tabLst>
                <a:tab pos="447675" algn="l"/>
              </a:tabLst>
            </a:pPr>
            <a:r>
              <a:rPr lang="fr-FR" dirty="0" smtClean="0"/>
              <a:t>Un exercice le plus large possible</a:t>
            </a:r>
          </a:p>
          <a:p>
            <a:pPr marL="442913" indent="-442913">
              <a:tabLst>
                <a:tab pos="447675" algn="l"/>
              </a:tabLst>
            </a:pPr>
            <a:endParaRPr lang="fr-FR" dirty="0" smtClean="0"/>
          </a:p>
          <a:p>
            <a:pPr marL="442913" indent="-442913">
              <a:tabLst>
                <a:tab pos="447675" algn="l"/>
              </a:tabLst>
            </a:pPr>
            <a:r>
              <a:rPr lang="fr-FR" dirty="0" smtClean="0"/>
              <a:t>Une occasion de dialoguer avec le contrôle</a:t>
            </a:r>
          </a:p>
          <a:p>
            <a:pPr marL="442913" indent="-442913">
              <a:tabLst>
                <a:tab pos="447675" algn="l"/>
              </a:tabLst>
            </a:pPr>
            <a:endParaRPr lang="fr-FR" dirty="0" smtClean="0"/>
          </a:p>
          <a:p>
            <a:pPr marL="442913" indent="-442913">
              <a:tabLst>
                <a:tab pos="447675" algn="l"/>
              </a:tabLst>
            </a:pPr>
            <a:r>
              <a:rPr lang="fr-FR" dirty="0" smtClean="0"/>
              <a:t>Un exercice utile pour l’organisme ou le groupe</a:t>
            </a:r>
          </a:p>
          <a:p>
            <a:pPr marL="442913" lvl="1" indent="-442913">
              <a:tabLst>
                <a:tab pos="447675" algn="l"/>
              </a:tabLst>
            </a:pPr>
            <a:endParaRPr lang="fr-FR" dirty="0" smtClean="0"/>
          </a:p>
          <a:p>
            <a:pPr lvl="1">
              <a:tabLst>
                <a:tab pos="447675" algn="l"/>
              </a:tabLst>
            </a:pPr>
            <a:endParaRPr lang="fr-FR" dirty="0" smtClean="0"/>
          </a:p>
          <a:p>
            <a:pPr lvl="1">
              <a:tabLst>
                <a:tab pos="447675" algn="l"/>
              </a:tabLst>
            </a:pPr>
            <a:endParaRPr lang="fr-FR" dirty="0" smtClean="0"/>
          </a:p>
          <a:p>
            <a:pPr lvl="1"/>
            <a:endParaRPr lang="fr-FR" sz="1000" dirty="0" smtClean="0"/>
          </a:p>
        </p:txBody>
      </p:sp>
      <p:sp>
        <p:nvSpPr>
          <p:cNvPr id="5"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6"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Tree>
    <p:extLst>
      <p:ext uri="{BB962C8B-B14F-4D97-AF65-F5344CB8AC3E}">
        <p14:creationId xmlns:p14="http://schemas.microsoft.com/office/powerpoint/2010/main" val="14362890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t>Les textes de référence sur l’ORSA</a:t>
            </a:r>
            <a:endParaRPr lang="fr-FR" sz="2800" dirty="0"/>
          </a:p>
        </p:txBody>
      </p:sp>
      <p:sp>
        <p:nvSpPr>
          <p:cNvPr id="3" name="Espace réservé du contenu 2"/>
          <p:cNvSpPr>
            <a:spLocks noGrp="1"/>
          </p:cNvSpPr>
          <p:nvPr>
            <p:ph idx="1"/>
          </p:nvPr>
        </p:nvSpPr>
        <p:spPr>
          <a:xfrm>
            <a:off x="1071538" y="908720"/>
            <a:ext cx="7604918" cy="5256584"/>
          </a:xfrm>
        </p:spPr>
        <p:txBody>
          <a:bodyPr>
            <a:normAutofit fontScale="25000" lnSpcReduction="20000"/>
          </a:bodyPr>
          <a:lstStyle/>
          <a:p>
            <a:pPr algn="just"/>
            <a:r>
              <a:rPr lang="fr-FR" sz="6000" dirty="0" smtClean="0"/>
              <a:t>Au niveau 1</a:t>
            </a:r>
          </a:p>
          <a:p>
            <a:pPr marL="720725" lvl="1" indent="-185738" algn="just"/>
            <a:r>
              <a:rPr lang="fr-FR" sz="5600" dirty="0" smtClean="0"/>
              <a:t>Article 45 de la directive Solvabilité II</a:t>
            </a:r>
          </a:p>
          <a:p>
            <a:pPr marL="720725" lvl="1" indent="-185738" algn="just"/>
            <a:r>
              <a:rPr lang="fr-FR" sz="5600" dirty="0" smtClean="0"/>
              <a:t>Article 246 § 4 (sur les groupes)</a:t>
            </a:r>
          </a:p>
          <a:p>
            <a:pPr marL="720725" lvl="1" indent="-185738" algn="just"/>
            <a:r>
              <a:rPr lang="fr-FR" sz="5600" dirty="0" smtClean="0"/>
              <a:t>Article 120 sur les tests relatifs à l’utilisation du modèle interne</a:t>
            </a:r>
          </a:p>
          <a:p>
            <a:pPr lvl="1" algn="just"/>
            <a:endParaRPr lang="fr-FR" dirty="0" smtClean="0"/>
          </a:p>
          <a:p>
            <a:pPr algn="just"/>
            <a:r>
              <a:rPr lang="fr-FR" sz="6000" dirty="0" smtClean="0"/>
              <a:t>Au niveau 3</a:t>
            </a:r>
          </a:p>
          <a:p>
            <a:pPr marL="720725" lvl="1" indent="-185738" algn="just"/>
            <a:r>
              <a:rPr lang="fr-FR" sz="5600" dirty="0" smtClean="0"/>
              <a:t>Orientations préparatoires ORSA/FLAOR</a:t>
            </a:r>
          </a:p>
          <a:p>
            <a:pPr marL="1081088" lvl="2" indent="-177800" algn="just">
              <a:buFont typeface="Arial" panose="020B0604020202020204" pitchFamily="34" charset="0"/>
              <a:buChar char="•"/>
            </a:pPr>
            <a:r>
              <a:rPr lang="fr-FR" sz="5600" u="sng" dirty="0" smtClean="0">
                <a:latin typeface="Arial" panose="020B0604020202020204" pitchFamily="34" charset="0"/>
                <a:cs typeface="Arial" panose="020B0604020202020204" pitchFamily="34" charset="0"/>
                <a:hlinkClick r:id="rId2"/>
              </a:rPr>
              <a:t>https://eiopa.europa.eu/fileadmin/tx_dam/files/publications/guidelines/ORSA/EIOPA_2013_00190000_FR_TRA.pdf</a:t>
            </a:r>
            <a:r>
              <a:rPr lang="fr-FR" sz="5600" dirty="0" smtClean="0">
                <a:latin typeface="Arial" panose="020B0604020202020204" pitchFamily="34" charset="0"/>
                <a:cs typeface="Arial" panose="020B0604020202020204" pitchFamily="34" charset="0"/>
              </a:rPr>
              <a:t> </a:t>
            </a:r>
          </a:p>
          <a:p>
            <a:pPr marL="720725" lvl="1" indent="-185738" algn="just" defTabSz="720725">
              <a:tabLst>
                <a:tab pos="720725" algn="l"/>
              </a:tabLst>
            </a:pPr>
            <a:r>
              <a:rPr lang="fr-FR" sz="5600" dirty="0" smtClean="0"/>
              <a:t>Rapport EIOPA suite à la consultation des orientations préparatoires (en anglais)</a:t>
            </a:r>
          </a:p>
          <a:p>
            <a:pPr marL="1081088" lvl="2" indent="-177800" algn="just">
              <a:buFont typeface="Arial" panose="020B0604020202020204" pitchFamily="34" charset="0"/>
              <a:buChar char="•"/>
            </a:pPr>
            <a:r>
              <a:rPr lang="fr-FR" sz="5600" u="sng" dirty="0" smtClean="0">
                <a:latin typeface="Arial" panose="020B0604020202020204" pitchFamily="34" charset="0"/>
                <a:cs typeface="Arial" panose="020B0604020202020204" pitchFamily="34" charset="0"/>
                <a:hlinkClick r:id="rId3"/>
              </a:rPr>
              <a:t>https://eiopa.europa.eu/fileadmin/tx_dam/files/consultations/consultationpapers/CP09-13/EIOPA-13-414_Final_Report_on_CP09.pdf</a:t>
            </a:r>
            <a:endParaRPr lang="fr-FR" sz="5600" u="sng" dirty="0" smtClean="0">
              <a:latin typeface="Arial" panose="020B0604020202020204" pitchFamily="34" charset="0"/>
              <a:cs typeface="Arial" panose="020B0604020202020204" pitchFamily="34" charset="0"/>
            </a:endParaRPr>
          </a:p>
          <a:p>
            <a:pPr marL="720725" lvl="1" indent="-185738" algn="just"/>
            <a:r>
              <a:rPr lang="fr-FR" sz="5600" dirty="0" smtClean="0"/>
              <a:t>Orientations préparatoires de gouvernance</a:t>
            </a:r>
          </a:p>
          <a:p>
            <a:pPr marL="1081088" lvl="2" indent="-177800" algn="just">
              <a:buFont typeface="Arial" panose="020B0604020202020204" pitchFamily="34" charset="0"/>
              <a:buChar char="•"/>
            </a:pPr>
            <a:r>
              <a:rPr lang="fr-FR" sz="5600" u="sng" dirty="0" smtClean="0">
                <a:latin typeface="Arial" panose="020B0604020202020204" pitchFamily="34" charset="0"/>
                <a:cs typeface="Arial" panose="020B0604020202020204" pitchFamily="34" charset="0"/>
                <a:hlinkClick r:id="rId4"/>
              </a:rPr>
              <a:t>https://eiopa.europa.eu/fileadmin/tx_dam/files/publications/guidelines/System_of_Governance/EIOPA_2013_00200000_FR_TRA.pdf</a:t>
            </a:r>
            <a:r>
              <a:rPr lang="fr-FR" sz="5600" dirty="0" smtClean="0">
                <a:latin typeface="Arial" panose="020B0604020202020204" pitchFamily="34" charset="0"/>
                <a:cs typeface="Arial" panose="020B0604020202020204" pitchFamily="34" charset="0"/>
              </a:rPr>
              <a:t> </a:t>
            </a:r>
          </a:p>
          <a:p>
            <a:pPr marL="720725" lvl="1" indent="-185738" algn="just"/>
            <a:r>
              <a:rPr lang="fr-FR" sz="5600" dirty="0" smtClean="0"/>
              <a:t>Rapport EIOPA suite à la consultation des orientations de gouvernance (en anglais)</a:t>
            </a:r>
          </a:p>
          <a:p>
            <a:pPr marL="1081088" lvl="2" indent="-177800" algn="just">
              <a:buFont typeface="Arial" panose="020B0604020202020204" pitchFamily="34" charset="0"/>
              <a:buChar char="•"/>
            </a:pPr>
            <a:r>
              <a:rPr lang="fr-FR" sz="5600" u="sng" dirty="0" smtClean="0">
                <a:latin typeface="Arial" panose="020B0604020202020204" pitchFamily="34" charset="0"/>
                <a:cs typeface="Arial" panose="020B0604020202020204" pitchFamily="34" charset="0"/>
                <a:hlinkClick r:id="rId5"/>
              </a:rPr>
              <a:t>https://eiopa.europa.eu/fileadmin/tx_dam/files/consultations/consultationpapers/CP08-13/EIOPA-13-413_Final_Report_on_CP8.pdf</a:t>
            </a:r>
            <a:endParaRPr lang="fr-FR" sz="5600" dirty="0" smtClean="0">
              <a:latin typeface="Arial" panose="020B0604020202020204" pitchFamily="34" charset="0"/>
              <a:cs typeface="Arial" panose="020B0604020202020204" pitchFamily="34" charset="0"/>
            </a:endParaRPr>
          </a:p>
          <a:p>
            <a:pPr lvl="1" algn="just"/>
            <a:endParaRPr lang="fr-FR" sz="5600" dirty="0" smtClean="0"/>
          </a:p>
          <a:p>
            <a:pPr marL="720725" lvl="1" indent="-185738" algn="just"/>
            <a:r>
              <a:rPr lang="fr-FR" sz="5600" dirty="0" smtClean="0"/>
              <a:t>« Spécifications techniques du pilier 1 » publiées le 30 avril 2014 par EIOPA</a:t>
            </a:r>
          </a:p>
          <a:p>
            <a:pPr marL="720725" lvl="1" indent="-185738" algn="just"/>
            <a:r>
              <a:rPr lang="fr-FR" sz="5600" dirty="0" smtClean="0"/>
              <a:t>« Hypothèses sous jacentes de la formule standard », dont la publication par EIOPA était initialement prévue en mai 2014, mais qui a été </a:t>
            </a:r>
            <a:r>
              <a:rPr lang="fr-FR" sz="5600" u="sng" dirty="0" smtClean="0"/>
              <a:t>décalée à juin 2014</a:t>
            </a:r>
          </a:p>
          <a:p>
            <a:pPr lvl="1" algn="just"/>
            <a:endParaRPr lang="fr-FR" u="sng" dirty="0" smtClean="0"/>
          </a:p>
          <a:p>
            <a:pPr algn="just"/>
            <a:r>
              <a:rPr lang="fr-FR" sz="6000" dirty="0" smtClean="0"/>
              <a:t>Autres documents</a:t>
            </a:r>
          </a:p>
          <a:p>
            <a:pPr lvl="1" algn="just"/>
            <a:r>
              <a:rPr lang="fr-FR" sz="5600" dirty="0"/>
              <a:t>Une note ACPR sur  les enseignements de l’ORSA pilote 2013 et les indications pour l’exercice 2014 : </a:t>
            </a:r>
            <a:r>
              <a:rPr lang="fr-FR" sz="5600" dirty="0">
                <a:hlinkClick r:id="rId6"/>
              </a:rPr>
              <a:t>http://acpr.banque-france.fr/solvabilite2/orsa.html</a:t>
            </a:r>
            <a:r>
              <a:rPr lang="fr-FR" sz="5600" dirty="0"/>
              <a:t> </a:t>
            </a:r>
            <a:endParaRPr lang="fr-FR" sz="5600" u="sng" dirty="0"/>
          </a:p>
          <a:p>
            <a:pPr lvl="1" algn="just"/>
            <a:endParaRPr lang="fr-FR" dirty="0" smtClean="0"/>
          </a:p>
        </p:txBody>
      </p:sp>
      <p:sp>
        <p:nvSpPr>
          <p:cNvPr id="5"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6"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6"/>
          <p:cNvSpPr txBox="1">
            <a:spLocks/>
          </p:cNvSpPr>
          <p:nvPr/>
        </p:nvSpPr>
        <p:spPr>
          <a:xfrm>
            <a:off x="0" y="6293225"/>
            <a:ext cx="2339752" cy="304128"/>
          </a:xfrm>
          <a:prstGeom prst="rect">
            <a:avLst/>
          </a:prstGeom>
        </p:spPr>
        <p:txBody>
          <a:bodyPr vert="horz" lIns="91440" tIns="45720" rIns="91440" bIns="45720" rtlCol="0" anchor="ctr"/>
          <a:lstStyle/>
          <a:p>
            <a:pPr marL="0" marR="0" lvl="0" indent="0"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4" name="Espace réservé du numéro de diapositive 3"/>
          <p:cNvSpPr>
            <a:spLocks noGrp="1"/>
          </p:cNvSpPr>
          <p:nvPr>
            <p:ph type="sldNum" sz="quarter" idx="4294967295"/>
          </p:nvPr>
        </p:nvSpPr>
        <p:spPr>
          <a:xfrm>
            <a:off x="6758880" y="6237312"/>
            <a:ext cx="2133600" cy="365125"/>
          </a:xfrm>
          <a:prstGeom prst="rect">
            <a:avLst/>
          </a:prstGeom>
        </p:spPr>
        <p:txBody>
          <a:bodyPr/>
          <a:lstStyle/>
          <a:p>
            <a:pPr algn="r">
              <a:defRPr/>
            </a:pPr>
            <a:fld id="{AC59C542-C6E0-4E39-86B7-1D85B8646B56}" type="slidenum">
              <a:rPr lang="fr-FR" sz="1200" smtClean="0">
                <a:solidFill>
                  <a:srgbClr val="002060"/>
                </a:solidFill>
              </a:rPr>
              <a:pPr algn="r">
                <a:defRPr/>
              </a:pPr>
              <a:t>49</a:t>
            </a:fld>
            <a:endParaRPr lang="fr-FR" sz="1200" dirty="0">
              <a:solidFill>
                <a:srgbClr val="002060"/>
              </a:solidFill>
            </a:endParaRPr>
          </a:p>
        </p:txBody>
      </p:sp>
      <p:sp>
        <p:nvSpPr>
          <p:cNvPr id="8" name="Titre 10"/>
          <p:cNvSpPr txBox="1">
            <a:spLocks/>
          </p:cNvSpPr>
          <p:nvPr/>
        </p:nvSpPr>
        <p:spPr>
          <a:xfrm>
            <a:off x="1187722" y="2430016"/>
            <a:ext cx="6624638" cy="1143000"/>
          </a:xfrm>
          <a:prstGeom prst="rect">
            <a:avLst/>
          </a:prstGeom>
          <a:noFill/>
        </p:spPr>
        <p:txBody>
          <a:bodyPr vert="horz" lIns="91440" tIns="45720" rIns="91440" bIns="45720" rtlCol="0" anchor="ctr">
            <a:normAutofit/>
          </a:bodyPr>
          <a:lstStyle>
            <a:lvl1pPr algn="ctr">
              <a:defRPr sz="3200" b="1" baseline="0">
                <a:solidFill>
                  <a:srgbClr val="002060"/>
                </a:solidFill>
                <a:latin typeface="Arial" pitchFamily="34" charset="0"/>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800" b="1" i="0" u="none" strike="noStrike" kern="1200" cap="none" spc="0" normalizeH="0" baseline="0" noProof="0" dirty="0" smtClean="0">
                <a:ln>
                  <a:noFill/>
                </a:ln>
                <a:effectLst/>
                <a:uLnTx/>
                <a:uFillTx/>
                <a:latin typeface="Arial" pitchFamily="34" charset="0"/>
                <a:ea typeface="+mj-ea"/>
                <a:cs typeface="Arial" pitchFamily="34" charset="0"/>
              </a:rPr>
              <a:t>Questions</a:t>
            </a:r>
            <a:endParaRPr kumimoji="0" lang="fr-FR" sz="3800" b="1" i="0" u="none" strike="noStrike" kern="1200" cap="none" spc="0" normalizeH="0" baseline="0" noProof="0" dirty="0">
              <a:ln>
                <a:noFill/>
              </a:ln>
              <a:effectLst/>
              <a:uLnTx/>
              <a:uFillTx/>
              <a:latin typeface="Arial" pitchFamily="34" charset="0"/>
              <a:ea typeface="+mj-ea"/>
              <a:cs typeface="Arial" pitchFamily="34" charset="0"/>
            </a:endParaRPr>
          </a:p>
        </p:txBody>
      </p:sp>
      <p:sp>
        <p:nvSpPr>
          <p:cNvPr id="7"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Tree>
    <p:extLst>
      <p:ext uri="{BB962C8B-B14F-4D97-AF65-F5344CB8AC3E}">
        <p14:creationId xmlns:p14="http://schemas.microsoft.com/office/powerpoint/2010/main" val="3749093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2600" b="1" dirty="0" smtClean="0">
                <a:latin typeface="Arial" pitchFamily="34" charset="0"/>
                <a:cs typeface="Arial" pitchFamily="34" charset="0"/>
              </a:rPr>
              <a:t>Calendrier européen Solvabilité II</a:t>
            </a:r>
            <a:endParaRPr lang="fr-FR" sz="2600" b="1" dirty="0">
              <a:latin typeface="Arial" pitchFamily="34" charset="0"/>
              <a:cs typeface="Arial" pitchFamily="34" charset="0"/>
            </a:endParaRPr>
          </a:p>
        </p:txBody>
      </p:sp>
      <p:graphicFrame>
        <p:nvGraphicFramePr>
          <p:cNvPr id="5" name="Espace réservé du contenu 4"/>
          <p:cNvGraphicFramePr>
            <a:graphicFrameLocks noGrp="1"/>
          </p:cNvGraphicFramePr>
          <p:nvPr>
            <p:ph idx="1"/>
          </p:nvPr>
        </p:nvGraphicFramePr>
        <p:xfrm>
          <a:off x="1071563" y="2015157"/>
          <a:ext cx="6624637" cy="3286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Espace réservé du contenu 5"/>
          <p:cNvGraphicFramePr>
            <a:graphicFrameLocks/>
          </p:cNvGraphicFramePr>
          <p:nvPr/>
        </p:nvGraphicFramePr>
        <p:xfrm>
          <a:off x="971600" y="4149080"/>
          <a:ext cx="8136904" cy="30963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Espace réservé du contenu 7"/>
          <p:cNvGraphicFramePr>
            <a:graphicFrameLocks/>
          </p:cNvGraphicFramePr>
          <p:nvPr/>
        </p:nvGraphicFramePr>
        <p:xfrm>
          <a:off x="899592" y="548680"/>
          <a:ext cx="4968552" cy="207113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0" name="ZoneTexte 9"/>
          <p:cNvSpPr txBox="1"/>
          <p:nvPr/>
        </p:nvSpPr>
        <p:spPr>
          <a:xfrm>
            <a:off x="179512" y="1403484"/>
            <a:ext cx="720080" cy="369332"/>
          </a:xfrm>
          <a:prstGeom prst="rect">
            <a:avLst/>
          </a:prstGeom>
          <a:noFill/>
        </p:spPr>
        <p:txBody>
          <a:bodyPr wrap="square" rtlCol="0">
            <a:spAutoFit/>
          </a:bodyPr>
          <a:lstStyle/>
          <a:p>
            <a:r>
              <a:rPr lang="fr-FR" sz="1800" dirty="0" smtClean="0">
                <a:solidFill>
                  <a:schemeClr val="accent3">
                    <a:lumMod val="75000"/>
                  </a:schemeClr>
                </a:solidFill>
                <a:latin typeface="Arial" pitchFamily="34" charset="0"/>
                <a:cs typeface="Arial" pitchFamily="34" charset="0"/>
              </a:rPr>
              <a:t>2013</a:t>
            </a:r>
            <a:endParaRPr lang="fr-FR" dirty="0">
              <a:solidFill>
                <a:schemeClr val="accent3">
                  <a:lumMod val="75000"/>
                </a:schemeClr>
              </a:solidFill>
              <a:latin typeface="Arial" pitchFamily="34" charset="0"/>
              <a:cs typeface="Arial" pitchFamily="34" charset="0"/>
            </a:endParaRPr>
          </a:p>
        </p:txBody>
      </p:sp>
      <p:sp>
        <p:nvSpPr>
          <p:cNvPr id="11" name="ZoneTexte 10"/>
          <p:cNvSpPr txBox="1"/>
          <p:nvPr/>
        </p:nvSpPr>
        <p:spPr>
          <a:xfrm>
            <a:off x="179512" y="3356992"/>
            <a:ext cx="720080" cy="369332"/>
          </a:xfrm>
          <a:prstGeom prst="rect">
            <a:avLst/>
          </a:prstGeom>
          <a:noFill/>
        </p:spPr>
        <p:txBody>
          <a:bodyPr wrap="square" rtlCol="0">
            <a:spAutoFit/>
          </a:bodyPr>
          <a:lstStyle/>
          <a:p>
            <a:r>
              <a:rPr lang="fr-FR" sz="1800" dirty="0" smtClean="0">
                <a:solidFill>
                  <a:schemeClr val="tx2"/>
                </a:solidFill>
                <a:latin typeface="Arial" pitchFamily="34" charset="0"/>
                <a:cs typeface="Arial" pitchFamily="34" charset="0"/>
              </a:rPr>
              <a:t>2014</a:t>
            </a:r>
            <a:endParaRPr lang="fr-FR" sz="1800" dirty="0">
              <a:solidFill>
                <a:schemeClr val="tx2"/>
              </a:solidFill>
              <a:latin typeface="Arial" pitchFamily="34" charset="0"/>
              <a:cs typeface="Arial" pitchFamily="34" charset="0"/>
            </a:endParaRPr>
          </a:p>
        </p:txBody>
      </p:sp>
      <p:sp>
        <p:nvSpPr>
          <p:cNvPr id="12" name="ZoneTexte 11"/>
          <p:cNvSpPr txBox="1"/>
          <p:nvPr/>
        </p:nvSpPr>
        <p:spPr>
          <a:xfrm>
            <a:off x="179512" y="5435932"/>
            <a:ext cx="720080" cy="369332"/>
          </a:xfrm>
          <a:prstGeom prst="rect">
            <a:avLst/>
          </a:prstGeom>
          <a:noFill/>
        </p:spPr>
        <p:txBody>
          <a:bodyPr wrap="square" rtlCol="0">
            <a:spAutoFit/>
          </a:bodyPr>
          <a:lstStyle/>
          <a:p>
            <a:r>
              <a:rPr lang="fr-FR" sz="1800" dirty="0" smtClean="0">
                <a:solidFill>
                  <a:schemeClr val="accent2"/>
                </a:solidFill>
                <a:latin typeface="Arial" pitchFamily="34" charset="0"/>
                <a:cs typeface="Arial" pitchFamily="34" charset="0"/>
              </a:rPr>
              <a:t>2015</a:t>
            </a:r>
            <a:endParaRPr lang="fr-FR" sz="1800" dirty="0">
              <a:solidFill>
                <a:schemeClr val="accent2"/>
              </a:solidFill>
              <a:latin typeface="Arial" pitchFamily="34" charset="0"/>
              <a:cs typeface="Arial" pitchFamily="34" charset="0"/>
            </a:endParaRPr>
          </a:p>
        </p:txBody>
      </p:sp>
      <p:sp>
        <p:nvSpPr>
          <p:cNvPr id="3" name="ZoneTexte 2"/>
          <p:cNvSpPr txBox="1"/>
          <p:nvPr/>
        </p:nvSpPr>
        <p:spPr>
          <a:xfrm>
            <a:off x="1080000" y="2268000"/>
            <a:ext cx="720492" cy="215444"/>
          </a:xfrm>
          <a:prstGeom prst="rect">
            <a:avLst/>
          </a:prstGeom>
          <a:solidFill>
            <a:schemeClr val="bg1"/>
          </a:solidFill>
        </p:spPr>
        <p:txBody>
          <a:bodyPr wrap="square" lIns="0" tIns="0" rIns="0" bIns="0" rtlCol="0">
            <a:spAutoFit/>
          </a:bodyPr>
          <a:lstStyle/>
          <a:p>
            <a:pPr algn="ctr"/>
            <a:r>
              <a:rPr lang="fr-FR" sz="1400" b="1" dirty="0" smtClean="0">
                <a:solidFill>
                  <a:srgbClr val="FF0000"/>
                </a:solidFill>
                <a:latin typeface="+mn-lt"/>
              </a:rPr>
              <a:t>11 mars</a:t>
            </a:r>
            <a:endParaRPr lang="fr-FR" sz="1400" b="1" dirty="0">
              <a:solidFill>
                <a:srgbClr val="FF0000"/>
              </a:solidFill>
              <a:latin typeface="+mn-lt"/>
            </a:endParaRPr>
          </a:p>
        </p:txBody>
      </p:sp>
      <p:sp>
        <p:nvSpPr>
          <p:cNvPr id="16" name="ZoneTexte 15"/>
          <p:cNvSpPr txBox="1"/>
          <p:nvPr/>
        </p:nvSpPr>
        <p:spPr>
          <a:xfrm>
            <a:off x="3491880" y="2447998"/>
            <a:ext cx="792200" cy="215444"/>
          </a:xfrm>
          <a:prstGeom prst="rect">
            <a:avLst/>
          </a:prstGeom>
          <a:solidFill>
            <a:schemeClr val="bg1"/>
          </a:solidFill>
        </p:spPr>
        <p:txBody>
          <a:bodyPr wrap="square" lIns="0" tIns="0" rIns="0" bIns="0" rtlCol="0">
            <a:spAutoFit/>
          </a:bodyPr>
          <a:lstStyle/>
          <a:p>
            <a:pPr algn="ctr"/>
            <a:r>
              <a:rPr lang="fr-FR" sz="1400" b="1" dirty="0" smtClean="0">
                <a:solidFill>
                  <a:srgbClr val="FF0000"/>
                </a:solidFill>
                <a:latin typeface="+mn-lt"/>
              </a:rPr>
              <a:t>22 mai</a:t>
            </a:r>
            <a:endParaRPr lang="fr-FR" sz="1400" b="1" dirty="0">
              <a:solidFill>
                <a:srgbClr val="FF0000"/>
              </a:solidFill>
              <a:latin typeface="+mn-lt"/>
            </a:endParaRPr>
          </a:p>
        </p:txBody>
      </p:sp>
      <p:sp>
        <p:nvSpPr>
          <p:cNvPr id="13" name="Espace réservé du numéro de diapositive 3"/>
          <p:cNvSpPr txBox="1">
            <a:spLocks/>
          </p:cNvSpPr>
          <p:nvPr/>
        </p:nvSpPr>
        <p:spPr>
          <a:xfrm>
            <a:off x="6084168"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14"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6"/>
          <p:cNvSpPr txBox="1">
            <a:spLocks/>
          </p:cNvSpPr>
          <p:nvPr/>
        </p:nvSpPr>
        <p:spPr>
          <a:xfrm>
            <a:off x="0" y="6293225"/>
            <a:ext cx="2339752" cy="304128"/>
          </a:xfrm>
          <a:prstGeom prst="rect">
            <a:avLst/>
          </a:prstGeom>
        </p:spPr>
        <p:txBody>
          <a:bodyPr vert="horz" lIns="91440" tIns="45720" rIns="91440" bIns="45720" rtlCol="0" anchor="ctr"/>
          <a:lstStyle/>
          <a:p>
            <a:pPr marL="0" marR="0" lvl="0" indent="0"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4" name="Espace réservé du numéro de diapositive 3"/>
          <p:cNvSpPr>
            <a:spLocks noGrp="1"/>
          </p:cNvSpPr>
          <p:nvPr>
            <p:ph type="sldNum" sz="quarter" idx="4294967295"/>
          </p:nvPr>
        </p:nvSpPr>
        <p:spPr>
          <a:xfrm>
            <a:off x="6758880" y="6237312"/>
            <a:ext cx="2133600" cy="365125"/>
          </a:xfrm>
          <a:prstGeom prst="rect">
            <a:avLst/>
          </a:prstGeom>
        </p:spPr>
        <p:txBody>
          <a:bodyPr/>
          <a:lstStyle/>
          <a:p>
            <a:pPr algn="r">
              <a:defRPr/>
            </a:pPr>
            <a:fld id="{AC59C542-C6E0-4E39-86B7-1D85B8646B56}" type="slidenum">
              <a:rPr lang="fr-FR" sz="1200" smtClean="0">
                <a:solidFill>
                  <a:srgbClr val="002060"/>
                </a:solidFill>
              </a:rPr>
              <a:pPr algn="r">
                <a:defRPr/>
              </a:pPr>
              <a:t>50</a:t>
            </a:fld>
            <a:endParaRPr lang="fr-FR" sz="1200" dirty="0">
              <a:solidFill>
                <a:srgbClr val="002060"/>
              </a:solidFill>
            </a:endParaRPr>
          </a:p>
        </p:txBody>
      </p:sp>
      <p:sp>
        <p:nvSpPr>
          <p:cNvPr id="8" name="Titre 10"/>
          <p:cNvSpPr txBox="1">
            <a:spLocks/>
          </p:cNvSpPr>
          <p:nvPr/>
        </p:nvSpPr>
        <p:spPr>
          <a:xfrm>
            <a:off x="1115616" y="2574032"/>
            <a:ext cx="6624638" cy="1143000"/>
          </a:xfrm>
          <a:prstGeom prst="rect">
            <a:avLst/>
          </a:prstGeom>
          <a:noFill/>
        </p:spPr>
        <p:txBody>
          <a:bodyPr vert="horz" lIns="91440" tIns="45720" rIns="91440" bIns="45720" rtlCol="0" anchor="ctr">
            <a:normAutofit/>
          </a:bodyPr>
          <a:lstStyle>
            <a:lvl1pPr algn="ctr">
              <a:defRPr sz="3200" b="1" baseline="0">
                <a:solidFill>
                  <a:srgbClr val="002060"/>
                </a:solidFill>
                <a:latin typeface="Arial" pitchFamily="34" charset="0"/>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000" dirty="0" smtClean="0">
                <a:ea typeface="+mj-ea"/>
              </a:rPr>
              <a:t>Pause</a:t>
            </a:r>
            <a:endParaRPr kumimoji="0" lang="fr-FR" sz="4000" b="1" i="0" u="none" strike="noStrike" kern="1200" cap="none" spc="0" normalizeH="0" baseline="0" noProof="0" dirty="0">
              <a:ln>
                <a:noFill/>
              </a:ln>
              <a:effectLst/>
              <a:uLnTx/>
              <a:uFillTx/>
              <a:latin typeface="Arial" pitchFamily="34" charset="0"/>
              <a:ea typeface="+mj-ea"/>
              <a:cs typeface="Arial" pitchFamily="34" charset="0"/>
            </a:endParaRPr>
          </a:p>
        </p:txBody>
      </p:sp>
      <p:sp>
        <p:nvSpPr>
          <p:cNvPr id="7"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Tree>
    <p:extLst>
      <p:ext uri="{BB962C8B-B14F-4D97-AF65-F5344CB8AC3E}">
        <p14:creationId xmlns:p14="http://schemas.microsoft.com/office/powerpoint/2010/main" val="5116903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a:spLocks noGrp="1"/>
          </p:cNvSpPr>
          <p:nvPr>
            <p:ph idx="1"/>
          </p:nvPr>
        </p:nvSpPr>
        <p:spPr>
          <a:xfrm>
            <a:off x="395536" y="980728"/>
            <a:ext cx="8784976" cy="3024336"/>
          </a:xfrm>
        </p:spPr>
        <p:txBody>
          <a:bodyPr>
            <a:noAutofit/>
          </a:bodyPr>
          <a:lstStyle>
            <a:lvl1pPr marL="355600" indent="-266700">
              <a:buClr>
                <a:srgbClr val="F7C765"/>
              </a:buClr>
              <a:buFont typeface="+mj-lt"/>
              <a:buAutoNum type="arabicPeriod"/>
              <a:defRPr sz="2400" b="1" baseline="0">
                <a:solidFill>
                  <a:srgbClr val="002060"/>
                </a:solidFill>
                <a:latin typeface="Arial" pitchFamily="34" charset="0"/>
                <a:cs typeface="Arial" pitchFamily="34" charset="0"/>
              </a:defRPr>
            </a:lvl1pPr>
            <a:lvl2pPr marL="812800" marR="0" indent="-457200" algn="l" defTabSz="914400" rtl="0" eaLnBrk="1" fontAlgn="auto" latinLnBrk="0" hangingPunct="1">
              <a:lnSpc>
                <a:spcPct val="100000"/>
              </a:lnSpc>
              <a:spcBef>
                <a:spcPct val="20000"/>
              </a:spcBef>
              <a:spcAft>
                <a:spcPts val="0"/>
              </a:spcAft>
              <a:buClr>
                <a:srgbClr val="F7C765"/>
              </a:buClr>
              <a:buSzTx/>
              <a:buFont typeface="+mj-lt"/>
              <a:buAutoNum type="arabicPeriod"/>
              <a:tabLst/>
              <a:defRPr sz="2000" b="1" baseline="0">
                <a:solidFill>
                  <a:srgbClr val="002060"/>
                </a:solidFill>
                <a:latin typeface="Arial" pitchFamily="34" charset="0"/>
                <a:cs typeface="Arial" pitchFamily="34" charset="0"/>
              </a:defRPr>
            </a:lvl2pPr>
            <a:lvl3pPr marL="812800" indent="-457200">
              <a:buClr>
                <a:srgbClr val="F7C765"/>
              </a:buClr>
              <a:buFont typeface="+mj-lt"/>
              <a:buAutoNum type="arabicPeriod"/>
              <a:defRPr>
                <a:solidFill>
                  <a:srgbClr val="002060"/>
                </a:solidFill>
              </a:defRPr>
            </a:lvl3pPr>
            <a:lvl4pPr marL="812800" indent="-457200">
              <a:buClr>
                <a:srgbClr val="F7C765"/>
              </a:buClr>
              <a:buFont typeface="+mj-lt"/>
              <a:buAutoNum type="arabicPeriod"/>
              <a:defRPr>
                <a:solidFill>
                  <a:srgbClr val="002060"/>
                </a:solidFill>
              </a:defRPr>
            </a:lvl4pPr>
            <a:lvl5pPr marL="812800" indent="-457200">
              <a:buClr>
                <a:srgbClr val="F7C765"/>
              </a:buClr>
              <a:buFont typeface="+mj-lt"/>
              <a:buAutoNum type="arabicPeriod"/>
              <a:defRPr>
                <a:solidFill>
                  <a:srgbClr val="002060"/>
                </a:solidFill>
              </a:defRPr>
            </a:lvl5pPr>
          </a:lstStyle>
          <a:p>
            <a:pPr lvl="0">
              <a:buFont typeface="Wingdings" pitchFamily="2" charset="2"/>
              <a:buChar char="q"/>
              <a:tabLst>
                <a:tab pos="534988" algn="l"/>
              </a:tabLst>
            </a:pPr>
            <a:r>
              <a:rPr lang="fr-FR" sz="2300" dirty="0" smtClean="0">
                <a:solidFill>
                  <a:schemeClr val="bg1">
                    <a:lumMod val="85000"/>
                  </a:schemeClr>
                </a:solidFill>
              </a:rPr>
              <a:t>  L’actualité européenne de Solvabilité II</a:t>
            </a:r>
          </a:p>
          <a:p>
            <a:pPr lvl="0">
              <a:buFont typeface="Wingdings" pitchFamily="2" charset="2"/>
              <a:buChar char="q"/>
            </a:pPr>
            <a:endParaRPr lang="fr-FR" sz="1000" dirty="0" smtClean="0"/>
          </a:p>
          <a:p>
            <a:pPr lvl="0">
              <a:buFont typeface="Wingdings" pitchFamily="2" charset="2"/>
              <a:buChar char="q"/>
            </a:pPr>
            <a:r>
              <a:rPr lang="fr-FR" sz="2300" dirty="0" smtClean="0">
                <a:solidFill>
                  <a:schemeClr val="bg1">
                    <a:lumMod val="85000"/>
                  </a:schemeClr>
                </a:solidFill>
              </a:rPr>
              <a:t>  Les exigences quantitatives et leur finalisation</a:t>
            </a:r>
          </a:p>
          <a:p>
            <a:pPr lvl="0">
              <a:buFont typeface="Wingdings" pitchFamily="2" charset="2"/>
              <a:buChar char="q"/>
            </a:pPr>
            <a:endParaRPr lang="fr-FR" sz="1000" dirty="0" smtClean="0">
              <a:solidFill>
                <a:schemeClr val="bg1">
                  <a:lumMod val="85000"/>
                </a:schemeClr>
              </a:solidFill>
            </a:endParaRPr>
          </a:p>
          <a:p>
            <a:pPr lvl="0">
              <a:buFont typeface="Wingdings" pitchFamily="2" charset="2"/>
              <a:buChar char="q"/>
            </a:pPr>
            <a:r>
              <a:rPr lang="fr-FR" sz="2300" dirty="0" smtClean="0">
                <a:solidFill>
                  <a:schemeClr val="bg1">
                    <a:lumMod val="85000"/>
                  </a:schemeClr>
                </a:solidFill>
              </a:rPr>
              <a:t>  Quelles spécifications pour les exercices préparatoires ?</a:t>
            </a:r>
          </a:p>
          <a:p>
            <a:pPr marL="720725" indent="0">
              <a:buNone/>
              <a:tabLst>
                <a:tab pos="989013" algn="l"/>
              </a:tabLst>
            </a:pPr>
            <a:endParaRPr lang="fr-FR" sz="1000" dirty="0"/>
          </a:p>
          <a:p>
            <a:pPr lvl="0">
              <a:buFont typeface="Wingdings" pitchFamily="2" charset="2"/>
              <a:buChar char="q"/>
            </a:pPr>
            <a:r>
              <a:rPr lang="fr-FR" sz="2300" dirty="0" smtClean="0">
                <a:solidFill>
                  <a:schemeClr val="bg1">
                    <a:lumMod val="85000"/>
                  </a:schemeClr>
                </a:solidFill>
              </a:rPr>
              <a:t>  Les recommandations pour l’ORSA préparatoire</a:t>
            </a:r>
          </a:p>
          <a:p>
            <a:pPr marL="803275" indent="0">
              <a:buNone/>
            </a:pPr>
            <a:endParaRPr lang="fr-FR" sz="1000" dirty="0" smtClean="0"/>
          </a:p>
          <a:p>
            <a:pPr lvl="0">
              <a:buFont typeface="Wingdings" pitchFamily="2" charset="2"/>
              <a:buChar char="q"/>
              <a:tabLst>
                <a:tab pos="534988" algn="l"/>
              </a:tabLst>
            </a:pPr>
            <a:r>
              <a:rPr lang="fr-FR" sz="2300" dirty="0" smtClean="0"/>
              <a:t>  Le système de gouvernance et l’appréciation de la   	compétence et de l’honorabilité par l’ACPR</a:t>
            </a:r>
          </a:p>
          <a:p>
            <a:pPr lvl="0">
              <a:buFont typeface="Wingdings" pitchFamily="2" charset="2"/>
              <a:buChar char="q"/>
              <a:tabLst>
                <a:tab pos="534988" algn="l"/>
              </a:tabLst>
            </a:pPr>
            <a:endParaRPr lang="fr-FR" sz="800" dirty="0" smtClean="0"/>
          </a:p>
          <a:p>
            <a:pPr marL="989013" indent="-185738">
              <a:buFont typeface="Arial" panose="020B0604020202020204" pitchFamily="34" charset="0"/>
              <a:buChar char="•"/>
              <a:tabLst>
                <a:tab pos="534988" algn="l"/>
                <a:tab pos="1081088" algn="l"/>
              </a:tabLst>
            </a:pPr>
            <a:r>
              <a:rPr lang="fr-FR" sz="2200" dirty="0">
                <a:solidFill>
                  <a:srgbClr val="0E4090"/>
                </a:solidFill>
              </a:rPr>
              <a:t>Edouard </a:t>
            </a:r>
            <a:r>
              <a:rPr lang="fr-FR" sz="2200" dirty="0" err="1">
                <a:solidFill>
                  <a:srgbClr val="0E4090"/>
                </a:solidFill>
              </a:rPr>
              <a:t>Fernandez-Bollo</a:t>
            </a:r>
            <a:r>
              <a:rPr lang="fr-FR" sz="2200" dirty="0">
                <a:solidFill>
                  <a:srgbClr val="0E4090"/>
                </a:solidFill>
              </a:rPr>
              <a:t>, </a:t>
            </a:r>
            <a:r>
              <a:rPr lang="fr-FR" sz="2200" dirty="0"/>
              <a:t>secrétaire général de </a:t>
            </a:r>
            <a:r>
              <a:rPr lang="fr-FR" sz="2200" dirty="0" smtClean="0"/>
              <a:t>l’ACPR</a:t>
            </a:r>
            <a:endParaRPr lang="fr-FR" sz="2200" dirty="0" smtClean="0">
              <a:solidFill>
                <a:schemeClr val="bg1">
                  <a:lumMod val="85000"/>
                </a:schemeClr>
              </a:solidFill>
            </a:endParaRPr>
          </a:p>
          <a:p>
            <a:pPr lvl="0">
              <a:buFont typeface="Wingdings" pitchFamily="2" charset="2"/>
              <a:buChar char="q"/>
              <a:tabLst>
                <a:tab pos="534988" algn="l"/>
              </a:tabLst>
            </a:pPr>
            <a:endParaRPr lang="fr-FR" sz="1000" dirty="0" smtClean="0">
              <a:solidFill>
                <a:schemeClr val="bg1">
                  <a:lumMod val="85000"/>
                </a:schemeClr>
              </a:solidFill>
            </a:endParaRPr>
          </a:p>
          <a:p>
            <a:pPr lvl="0">
              <a:buFont typeface="Wingdings" pitchFamily="2" charset="2"/>
              <a:buChar char="q"/>
            </a:pPr>
            <a:r>
              <a:rPr lang="fr-FR" sz="2300" dirty="0" smtClean="0">
                <a:solidFill>
                  <a:schemeClr val="bg1">
                    <a:lumMod val="85000"/>
                  </a:schemeClr>
                </a:solidFill>
              </a:rPr>
              <a:t>  Se préparer aux futurs états prudentiels</a:t>
            </a:r>
          </a:p>
          <a:p>
            <a:pPr lvl="0">
              <a:buFont typeface="Wingdings" pitchFamily="2" charset="2"/>
              <a:buChar char="q"/>
            </a:pPr>
            <a:endParaRPr lang="fr-FR" sz="1000" dirty="0" smtClean="0">
              <a:solidFill>
                <a:schemeClr val="bg1">
                  <a:lumMod val="85000"/>
                </a:schemeClr>
              </a:solidFill>
            </a:endParaRPr>
          </a:p>
          <a:p>
            <a:pPr marL="534988" lvl="0" indent="-446088">
              <a:buFont typeface="Wingdings" pitchFamily="2" charset="2"/>
              <a:buChar char="q"/>
            </a:pPr>
            <a:r>
              <a:rPr lang="fr-FR" sz="2300" dirty="0" smtClean="0">
                <a:solidFill>
                  <a:schemeClr val="bg1">
                    <a:lumMod val="85000"/>
                  </a:schemeClr>
                </a:solidFill>
              </a:rPr>
              <a:t>Remettre </a:t>
            </a:r>
            <a:r>
              <a:rPr lang="fr-FR" sz="2300" dirty="0">
                <a:solidFill>
                  <a:schemeClr val="bg1">
                    <a:lumMod val="85000"/>
                  </a:schemeClr>
                </a:solidFill>
              </a:rPr>
              <a:t>en XBRL sur le portail </a:t>
            </a:r>
            <a:r>
              <a:rPr lang="fr-FR" sz="2300" i="1" dirty="0" err="1">
                <a:solidFill>
                  <a:schemeClr val="bg1">
                    <a:lumMod val="85000"/>
                  </a:schemeClr>
                </a:solidFill>
              </a:rPr>
              <a:t>Onegate</a:t>
            </a:r>
            <a:endParaRPr lang="fr-FR" sz="2300" dirty="0" smtClean="0">
              <a:solidFill>
                <a:schemeClr val="bg1">
                  <a:lumMod val="85000"/>
                </a:schemeClr>
              </a:solidFill>
            </a:endParaRPr>
          </a:p>
        </p:txBody>
      </p:sp>
      <p:sp>
        <p:nvSpPr>
          <p:cNvPr id="3"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
        <p:nvSpPr>
          <p:cNvPr id="4"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Tree>
    <p:extLst>
      <p:ext uri="{BB962C8B-B14F-4D97-AF65-F5344CB8AC3E}">
        <p14:creationId xmlns:p14="http://schemas.microsoft.com/office/powerpoint/2010/main" val="22494606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55514" y="1456208"/>
            <a:ext cx="7676926" cy="4637088"/>
          </a:xfrm>
        </p:spPr>
        <p:txBody>
          <a:bodyPr/>
          <a:lstStyle/>
          <a:p>
            <a:pPr marL="442913" indent="-354013" algn="just"/>
            <a:r>
              <a:rPr lang="fr-FR" dirty="0" smtClean="0"/>
              <a:t>Rappel sur les grands </a:t>
            </a:r>
            <a:r>
              <a:rPr lang="fr-FR" dirty="0"/>
              <a:t>principes du système de gouvernance sous Solvabilité </a:t>
            </a:r>
            <a:r>
              <a:rPr lang="fr-FR" dirty="0" smtClean="0"/>
              <a:t>II</a:t>
            </a:r>
          </a:p>
          <a:p>
            <a:pPr algn="just"/>
            <a:endParaRPr lang="fr-FR" dirty="0"/>
          </a:p>
          <a:p>
            <a:pPr marL="442913" indent="-354013" algn="just"/>
            <a:r>
              <a:rPr lang="fr-FR" dirty="0" smtClean="0"/>
              <a:t>Appréciation de la compétence </a:t>
            </a:r>
            <a:r>
              <a:rPr lang="fr-FR" dirty="0"/>
              <a:t>et </a:t>
            </a:r>
            <a:r>
              <a:rPr lang="fr-FR" dirty="0" smtClean="0"/>
              <a:t>de l’honorabilité </a:t>
            </a:r>
            <a:r>
              <a:rPr lang="fr-FR" dirty="0"/>
              <a:t>– principes généraux</a:t>
            </a:r>
            <a:endParaRPr lang="fr-FR" dirty="0" smtClean="0"/>
          </a:p>
          <a:p>
            <a:pPr algn="just"/>
            <a:endParaRPr lang="fr-FR" dirty="0"/>
          </a:p>
          <a:p>
            <a:pPr algn="just"/>
            <a:endParaRPr lang="fr-FR" dirty="0"/>
          </a:p>
        </p:txBody>
      </p:sp>
      <p:sp>
        <p:nvSpPr>
          <p:cNvPr id="4"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
        <p:nvSpPr>
          <p:cNvPr id="5"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Tree>
    <p:extLst>
      <p:ext uri="{BB962C8B-B14F-4D97-AF65-F5344CB8AC3E}">
        <p14:creationId xmlns:p14="http://schemas.microsoft.com/office/powerpoint/2010/main" val="15551238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24"/>
            <a:ext cx="7920880" cy="785818"/>
          </a:xfrm>
        </p:spPr>
        <p:txBody>
          <a:bodyPr/>
          <a:lstStyle/>
          <a:p>
            <a:pPr>
              <a:tabLst>
                <a:tab pos="442913" algn="l"/>
              </a:tabLst>
            </a:pPr>
            <a:r>
              <a:rPr lang="fr-FR" sz="2800" dirty="0" smtClean="0">
                <a:solidFill>
                  <a:srgbClr val="FFC000"/>
                </a:solidFill>
              </a:rPr>
              <a:t>1. 	</a:t>
            </a:r>
            <a:r>
              <a:rPr lang="fr-FR" sz="2800" dirty="0" smtClean="0"/>
              <a:t>Rappel des grands </a:t>
            </a:r>
            <a:r>
              <a:rPr lang="fr-FR" sz="2800" dirty="0"/>
              <a:t>principes du système 	</a:t>
            </a:r>
            <a:r>
              <a:rPr lang="fr-FR" sz="2800" dirty="0" smtClean="0"/>
              <a:t>de </a:t>
            </a:r>
            <a:r>
              <a:rPr lang="fr-FR" sz="2800" dirty="0"/>
              <a:t>gouvernance </a:t>
            </a:r>
            <a:r>
              <a:rPr lang="fr-FR" sz="2800" dirty="0" smtClean="0"/>
              <a:t>sous Solvabilité II (1/2)</a:t>
            </a:r>
            <a:endParaRPr lang="fr-FR" sz="2800" dirty="0"/>
          </a:p>
        </p:txBody>
      </p:sp>
      <p:sp>
        <p:nvSpPr>
          <p:cNvPr id="3" name="Espace réservé du contenu 2"/>
          <p:cNvSpPr>
            <a:spLocks noGrp="1"/>
          </p:cNvSpPr>
          <p:nvPr>
            <p:ph idx="1"/>
          </p:nvPr>
        </p:nvSpPr>
        <p:spPr>
          <a:xfrm>
            <a:off x="467544" y="1052736"/>
            <a:ext cx="8136904" cy="5086236"/>
          </a:xfrm>
        </p:spPr>
        <p:txBody>
          <a:bodyPr>
            <a:normAutofit fontScale="92500" lnSpcReduction="10000"/>
          </a:bodyPr>
          <a:lstStyle/>
          <a:p>
            <a:pPr marL="360363" indent="-360363" algn="just"/>
            <a:r>
              <a:rPr lang="fr-FR" sz="2000" dirty="0" smtClean="0"/>
              <a:t>Champ</a:t>
            </a:r>
            <a:r>
              <a:rPr lang="fr-FR" sz="1600" dirty="0" smtClean="0"/>
              <a:t> :</a:t>
            </a:r>
          </a:p>
          <a:p>
            <a:pPr lvl="1" indent="-273050" algn="just"/>
            <a:r>
              <a:rPr lang="fr-FR" sz="1600" dirty="0" smtClean="0"/>
              <a:t>Couvre à la fois le </a:t>
            </a:r>
            <a:r>
              <a:rPr lang="fr-FR" sz="1600" b="1" dirty="0" smtClean="0"/>
              <a:t>rôle des organes </a:t>
            </a:r>
            <a:r>
              <a:rPr lang="fr-FR" sz="1600" dirty="0" smtClean="0"/>
              <a:t>(CA / DG, CS / directoire), mais aussi les </a:t>
            </a:r>
            <a:r>
              <a:rPr lang="fr-FR" sz="1600" b="1" dirty="0" smtClean="0"/>
              <a:t>exigences de gestion des risques / contrôle interne </a:t>
            </a:r>
            <a:r>
              <a:rPr lang="fr-FR" sz="1600" dirty="0" smtClean="0"/>
              <a:t>notamment</a:t>
            </a:r>
          </a:p>
          <a:p>
            <a:pPr lvl="1" indent="-273050" algn="just"/>
            <a:r>
              <a:rPr lang="fr-FR" sz="1600" dirty="0" smtClean="0"/>
              <a:t>Est applicable à l’ensemble des organismes d’assurance dans le champ de SII</a:t>
            </a:r>
          </a:p>
          <a:p>
            <a:pPr lvl="1" indent="-273050" algn="just"/>
            <a:r>
              <a:rPr lang="fr-FR" sz="1600" dirty="0" smtClean="0"/>
              <a:t>S’agissant d’une directive, la transposition doit assurer que les objectifs fixés par le législateur européen soient incorporés dans chaque cadre national, qui demeure par ailleurs, ce qui en France inclut  donc les spécificités de chaque type de personne morale (SA, SAM, mutuelles, IP). </a:t>
            </a:r>
          </a:p>
          <a:p>
            <a:pPr algn="just"/>
            <a:endParaRPr lang="fr-FR" sz="1600" dirty="0" smtClean="0"/>
          </a:p>
          <a:p>
            <a:pPr marL="360363" indent="-360363" algn="just"/>
            <a:r>
              <a:rPr lang="fr-FR" sz="2000" dirty="0" smtClean="0"/>
              <a:t>Textes applicables :</a:t>
            </a:r>
          </a:p>
          <a:p>
            <a:pPr lvl="1" indent="-273050" algn="just"/>
            <a:r>
              <a:rPr lang="fr-FR" sz="1600" b="1" dirty="0" smtClean="0"/>
              <a:t>Articles 40 à 49 de la directive </a:t>
            </a:r>
            <a:r>
              <a:rPr lang="fr-FR" sz="1600" dirty="0" smtClean="0"/>
              <a:t>=&gt; seront transposés en droit français (avant le 31 mars 2015) – travail en cours avec DGT / DSS / fédérations</a:t>
            </a:r>
          </a:p>
          <a:p>
            <a:pPr lvl="1" indent="-273050" algn="just"/>
            <a:r>
              <a:rPr lang="fr-FR" sz="1600" dirty="0" smtClean="0"/>
              <a:t>Précisions dans les mesures de niveau 2 (</a:t>
            </a:r>
            <a:r>
              <a:rPr lang="fr-FR" sz="1600" i="1" dirty="0" smtClean="0"/>
              <a:t>a priori</a:t>
            </a:r>
            <a:r>
              <a:rPr lang="fr-FR" sz="1600" dirty="0" smtClean="0"/>
              <a:t>, règlement européen directement applicable) et de niveau 3 (orientations / </a:t>
            </a:r>
            <a:r>
              <a:rPr lang="fr-FR" sz="1600" i="1" dirty="0" smtClean="0"/>
              <a:t>guidelines </a:t>
            </a:r>
            <a:r>
              <a:rPr lang="fr-FR" sz="1600" dirty="0" smtClean="0"/>
              <a:t>EIOPA, auxquelles l’ACPR se déclare ou non  se conformer – « </a:t>
            </a:r>
            <a:r>
              <a:rPr lang="fr-FR" sz="1600" i="1" dirty="0" err="1" smtClean="0"/>
              <a:t>comply</a:t>
            </a:r>
            <a:r>
              <a:rPr lang="fr-FR" sz="1600" i="1" dirty="0" smtClean="0"/>
              <a:t> or </a:t>
            </a:r>
            <a:r>
              <a:rPr lang="fr-FR" sz="1600" i="1" dirty="0" err="1" smtClean="0"/>
              <a:t>explain</a:t>
            </a:r>
            <a:r>
              <a:rPr lang="fr-FR" sz="1600" i="1" dirty="0" smtClean="0"/>
              <a:t> </a:t>
            </a:r>
            <a:r>
              <a:rPr lang="fr-FR" sz="1600" dirty="0" smtClean="0"/>
              <a:t>»)</a:t>
            </a:r>
          </a:p>
          <a:p>
            <a:pPr lvl="1" indent="-273050" algn="just"/>
            <a:r>
              <a:rPr lang="fr-FR" sz="1600" dirty="0" smtClean="0"/>
              <a:t>Entrée en application le 1</a:t>
            </a:r>
            <a:r>
              <a:rPr lang="fr-FR" sz="1600" baseline="30000" dirty="0" smtClean="0"/>
              <a:t>er</a:t>
            </a:r>
            <a:r>
              <a:rPr lang="fr-FR" sz="1600" dirty="0" smtClean="0"/>
              <a:t> janvier 2016</a:t>
            </a:r>
          </a:p>
          <a:p>
            <a:pPr lvl="1" indent="-273050" algn="just"/>
            <a:r>
              <a:rPr lang="fr-FR" sz="1600" dirty="0" smtClean="0"/>
              <a:t>Des principes déjà développés dans les orientations préparatoires (</a:t>
            </a:r>
            <a:r>
              <a:rPr lang="fr-FR" sz="1600" i="1" dirty="0" err="1" smtClean="0"/>
              <a:t>preparatory</a:t>
            </a:r>
            <a:r>
              <a:rPr lang="fr-FR" sz="1600" i="1" dirty="0" smtClean="0"/>
              <a:t> guidelines</a:t>
            </a:r>
            <a:r>
              <a:rPr lang="fr-FR" sz="1600" dirty="0" smtClean="0"/>
              <a:t>) EIOPA fin 2013, auxquelles l’ACPR n’a pas pu se conformer sur la gouvernance faute de véhicule législatif. L’ACPR a toutefois indiqué l’importance d’une démarche préparatoire</a:t>
            </a:r>
          </a:p>
          <a:p>
            <a:endParaRPr lang="fr-FR" sz="2000" dirty="0" smtClean="0"/>
          </a:p>
        </p:txBody>
      </p:sp>
      <p:sp>
        <p:nvSpPr>
          <p:cNvPr id="5"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
        <p:nvSpPr>
          <p:cNvPr id="6"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Tree>
    <p:extLst>
      <p:ext uri="{BB962C8B-B14F-4D97-AF65-F5344CB8AC3E}">
        <p14:creationId xmlns:p14="http://schemas.microsoft.com/office/powerpoint/2010/main" val="2440636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24"/>
            <a:ext cx="8100392" cy="785818"/>
          </a:xfrm>
        </p:spPr>
        <p:txBody>
          <a:bodyPr/>
          <a:lstStyle/>
          <a:p>
            <a:pPr>
              <a:tabLst>
                <a:tab pos="442913" algn="l"/>
              </a:tabLst>
            </a:pPr>
            <a:r>
              <a:rPr lang="fr-FR" sz="2800" dirty="0" smtClean="0">
                <a:solidFill>
                  <a:srgbClr val="FFC000"/>
                </a:solidFill>
              </a:rPr>
              <a:t>1. 	</a:t>
            </a:r>
            <a:r>
              <a:rPr lang="fr-FR" sz="2800" dirty="0" smtClean="0"/>
              <a:t>Rappel des grands </a:t>
            </a:r>
            <a:r>
              <a:rPr lang="fr-FR" sz="2800" dirty="0"/>
              <a:t>principes du système de </a:t>
            </a:r>
            <a:r>
              <a:rPr lang="fr-FR" sz="2800" dirty="0" smtClean="0"/>
              <a:t>	gouvernance sous Solvabilité 2 (2/2)</a:t>
            </a:r>
            <a:endParaRPr lang="fr-FR" sz="2800" dirty="0"/>
          </a:p>
        </p:txBody>
      </p:sp>
      <p:sp>
        <p:nvSpPr>
          <p:cNvPr id="3" name="Espace réservé du contenu 2"/>
          <p:cNvSpPr>
            <a:spLocks noGrp="1"/>
          </p:cNvSpPr>
          <p:nvPr>
            <p:ph idx="1"/>
          </p:nvPr>
        </p:nvSpPr>
        <p:spPr>
          <a:xfrm>
            <a:off x="467544" y="1295092"/>
            <a:ext cx="8064896" cy="4870212"/>
          </a:xfrm>
        </p:spPr>
        <p:txBody>
          <a:bodyPr>
            <a:normAutofit fontScale="77500" lnSpcReduction="20000"/>
          </a:bodyPr>
          <a:lstStyle/>
          <a:p>
            <a:pPr marL="360363" indent="-360363"/>
            <a:r>
              <a:rPr lang="fr-FR" sz="2500" dirty="0" smtClean="0"/>
              <a:t>Principales exigences de la directive :</a:t>
            </a:r>
          </a:p>
          <a:p>
            <a:pPr lvl="1"/>
            <a:endParaRPr lang="fr-FR" sz="1600" dirty="0" smtClean="0"/>
          </a:p>
          <a:p>
            <a:pPr lvl="1" indent="-273050" algn="just"/>
            <a:r>
              <a:rPr lang="fr-FR" dirty="0" smtClean="0"/>
              <a:t>Règle des </a:t>
            </a:r>
            <a:r>
              <a:rPr lang="fr-FR" b="1" dirty="0" smtClean="0"/>
              <a:t>« quatre yeux » </a:t>
            </a:r>
            <a:r>
              <a:rPr lang="fr-FR" dirty="0" smtClean="0"/>
              <a:t>(niveau 2) : l’organisme doit disposer d’au moins deux dirigeants effectifs</a:t>
            </a:r>
          </a:p>
          <a:p>
            <a:pPr lvl="1" indent="-273050" algn="just">
              <a:buNone/>
            </a:pPr>
            <a:endParaRPr lang="fr-FR" dirty="0" smtClean="0"/>
          </a:p>
          <a:p>
            <a:pPr lvl="1" indent="-273050" algn="just"/>
            <a:r>
              <a:rPr lang="fr-FR" dirty="0" smtClean="0"/>
              <a:t>Mise en place de </a:t>
            </a:r>
            <a:r>
              <a:rPr lang="fr-FR" b="1" dirty="0" smtClean="0"/>
              <a:t>« fonctions clés »</a:t>
            </a:r>
            <a:r>
              <a:rPr lang="fr-FR" dirty="0" smtClean="0"/>
              <a:t>, dotées de responsables : </a:t>
            </a:r>
            <a:r>
              <a:rPr lang="fr-FR" b="1" dirty="0" smtClean="0"/>
              <a:t>gestion des risques, conformité, audit interne, actuariat</a:t>
            </a:r>
          </a:p>
          <a:p>
            <a:pPr lvl="1" indent="-273050" algn="just"/>
            <a:endParaRPr lang="fr-FR" dirty="0" smtClean="0"/>
          </a:p>
          <a:p>
            <a:pPr lvl="1" indent="-273050" algn="just"/>
            <a:r>
              <a:rPr lang="fr-FR" b="1" dirty="0" smtClean="0"/>
              <a:t>Exigences de compétence et d’honorabilité</a:t>
            </a:r>
            <a:r>
              <a:rPr lang="fr-FR" dirty="0" smtClean="0"/>
              <a:t>, avec notification à l’ACPR pour les dirigeants effectifs et les responsables de fonctions clés</a:t>
            </a:r>
          </a:p>
          <a:p>
            <a:pPr lvl="1" indent="-273050" algn="just"/>
            <a:endParaRPr lang="fr-FR" dirty="0" smtClean="0"/>
          </a:p>
          <a:p>
            <a:pPr lvl="1" indent="-273050" algn="just"/>
            <a:r>
              <a:rPr lang="fr-FR" b="1" dirty="0" smtClean="0"/>
              <a:t>Formalisation de politiques écrites</a:t>
            </a:r>
            <a:r>
              <a:rPr lang="fr-FR" dirty="0" smtClean="0"/>
              <a:t>, au moins sur la gestion des risques, le contrôle interne, l’audit interne, et la sous-traitance</a:t>
            </a:r>
          </a:p>
          <a:p>
            <a:pPr lvl="1" indent="-273050" algn="just"/>
            <a:endParaRPr lang="fr-FR" dirty="0"/>
          </a:p>
          <a:p>
            <a:pPr lvl="1" indent="-273050" algn="just"/>
            <a:r>
              <a:rPr lang="fr-FR" dirty="0" smtClean="0"/>
              <a:t>Exigences sur les systèmes de </a:t>
            </a:r>
            <a:r>
              <a:rPr lang="fr-FR" b="1" dirty="0" smtClean="0"/>
              <a:t>gestion des risques</a:t>
            </a:r>
            <a:r>
              <a:rPr lang="fr-FR" dirty="0" smtClean="0"/>
              <a:t> et de </a:t>
            </a:r>
            <a:r>
              <a:rPr lang="fr-FR" b="1" dirty="0" smtClean="0"/>
              <a:t>contrôle interne</a:t>
            </a:r>
            <a:endParaRPr lang="fr-FR" dirty="0" smtClean="0"/>
          </a:p>
          <a:p>
            <a:pPr lvl="1" indent="-273050" algn="just">
              <a:buNone/>
            </a:pPr>
            <a:endParaRPr lang="fr-FR" dirty="0" smtClean="0"/>
          </a:p>
          <a:p>
            <a:pPr lvl="1" indent="-273050" algn="just"/>
            <a:r>
              <a:rPr lang="fr-FR" b="1" dirty="0" smtClean="0"/>
              <a:t>Conduite d’un ORSA</a:t>
            </a:r>
            <a:r>
              <a:rPr lang="fr-FR" dirty="0" smtClean="0"/>
              <a:t>, intégré à la stratégie de l’organisme</a:t>
            </a:r>
          </a:p>
          <a:p>
            <a:pPr lvl="1" indent="-273050" algn="just"/>
            <a:endParaRPr lang="fr-FR" dirty="0" smtClean="0"/>
          </a:p>
          <a:p>
            <a:pPr lvl="1" indent="-273050" algn="just"/>
            <a:r>
              <a:rPr lang="fr-FR" dirty="0" smtClean="0"/>
              <a:t>Contrôle de la </a:t>
            </a:r>
            <a:r>
              <a:rPr lang="fr-FR" b="1" dirty="0" smtClean="0"/>
              <a:t>sous-traitance</a:t>
            </a:r>
            <a:endParaRPr lang="fr-FR" dirty="0" smtClean="0"/>
          </a:p>
        </p:txBody>
      </p:sp>
      <p:sp>
        <p:nvSpPr>
          <p:cNvPr id="5"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
        <p:nvSpPr>
          <p:cNvPr id="6"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Tree>
    <p:extLst>
      <p:ext uri="{BB962C8B-B14F-4D97-AF65-F5344CB8AC3E}">
        <p14:creationId xmlns:p14="http://schemas.microsoft.com/office/powerpoint/2010/main" val="7444281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24"/>
            <a:ext cx="8036966" cy="785818"/>
          </a:xfrm>
        </p:spPr>
        <p:txBody>
          <a:bodyPr/>
          <a:lstStyle/>
          <a:p>
            <a:pPr>
              <a:tabLst>
                <a:tab pos="442913" algn="l"/>
              </a:tabLst>
            </a:pPr>
            <a:r>
              <a:rPr lang="fr-FR" sz="2700" dirty="0" smtClean="0">
                <a:solidFill>
                  <a:srgbClr val="FFC000"/>
                </a:solidFill>
              </a:rPr>
              <a:t>2. 	</a:t>
            </a:r>
            <a:r>
              <a:rPr lang="fr-FR" sz="2700" dirty="0" smtClean="0"/>
              <a:t>Exigences </a:t>
            </a:r>
            <a:r>
              <a:rPr lang="fr-FR" sz="2700" dirty="0"/>
              <a:t>de compétence et </a:t>
            </a:r>
            <a:r>
              <a:rPr lang="fr-FR" sz="2700" dirty="0" smtClean="0"/>
              <a:t>d’honorabilité – 	principes généraux (1/3)</a:t>
            </a:r>
            <a:endParaRPr lang="fr-FR" sz="2700" dirty="0"/>
          </a:p>
        </p:txBody>
      </p:sp>
      <p:sp>
        <p:nvSpPr>
          <p:cNvPr id="3" name="Espace réservé du contenu 2"/>
          <p:cNvSpPr>
            <a:spLocks noGrp="1"/>
          </p:cNvSpPr>
          <p:nvPr>
            <p:ph idx="1"/>
          </p:nvPr>
        </p:nvSpPr>
        <p:spPr>
          <a:xfrm>
            <a:off x="683568" y="935052"/>
            <a:ext cx="8208912" cy="5086236"/>
          </a:xfrm>
        </p:spPr>
        <p:txBody>
          <a:bodyPr>
            <a:normAutofit/>
          </a:bodyPr>
          <a:lstStyle/>
          <a:p>
            <a:pPr marL="358775" indent="-358775" algn="just">
              <a:lnSpc>
                <a:spcPct val="150000"/>
              </a:lnSpc>
            </a:pPr>
            <a:r>
              <a:rPr lang="fr-FR" sz="2200" dirty="0" smtClean="0"/>
              <a:t>Principes établis dans la directive (art 42) :</a:t>
            </a:r>
          </a:p>
          <a:p>
            <a:pPr lvl="1" algn="just"/>
            <a:r>
              <a:rPr lang="fr-FR" sz="1700" dirty="0"/>
              <a:t>Exigence de compétence et d’honorabilité pour les </a:t>
            </a:r>
            <a:r>
              <a:rPr lang="fr-FR" sz="1700" b="1" dirty="0"/>
              <a:t>dirigeants effectifs </a:t>
            </a:r>
            <a:r>
              <a:rPr lang="fr-FR" sz="1700" dirty="0"/>
              <a:t>et les personnels de</a:t>
            </a:r>
            <a:r>
              <a:rPr lang="fr-FR" sz="1700" b="1" dirty="0"/>
              <a:t> fonctions </a:t>
            </a:r>
            <a:r>
              <a:rPr lang="fr-FR" sz="1700" b="1" dirty="0" smtClean="0"/>
              <a:t>clés</a:t>
            </a:r>
          </a:p>
          <a:p>
            <a:pPr lvl="1" algn="just"/>
            <a:endParaRPr lang="fr-FR" sz="800" b="1" dirty="0"/>
          </a:p>
          <a:p>
            <a:pPr lvl="1" algn="just"/>
            <a:r>
              <a:rPr lang="fr-FR" sz="1700" b="1" dirty="0" smtClean="0"/>
              <a:t>Appréciation par l’autorité compétente </a:t>
            </a:r>
            <a:r>
              <a:rPr lang="fr-FR" sz="1700" dirty="0" smtClean="0"/>
              <a:t>que les personnes nommées satisfont à ces exigences</a:t>
            </a:r>
            <a:endParaRPr lang="fr-FR" sz="1700" dirty="0"/>
          </a:p>
          <a:p>
            <a:pPr marL="358775" indent="-358775" algn="just">
              <a:lnSpc>
                <a:spcPct val="150000"/>
              </a:lnSpc>
            </a:pPr>
            <a:r>
              <a:rPr lang="fr-FR" sz="2000" dirty="0" smtClean="0"/>
              <a:t>Projet de niveau 2 :</a:t>
            </a:r>
          </a:p>
          <a:p>
            <a:pPr lvl="1" algn="just">
              <a:lnSpc>
                <a:spcPct val="110000"/>
              </a:lnSpc>
            </a:pPr>
            <a:r>
              <a:rPr lang="fr-FR" sz="1700" b="1" dirty="0" smtClean="0"/>
              <a:t>Membres du/des organes de gouvernance (dont administrateurs) </a:t>
            </a:r>
            <a:r>
              <a:rPr lang="fr-FR" sz="1700" dirty="0" smtClean="0"/>
              <a:t>: honorabilité et compétence, à la fois individuelle et collective</a:t>
            </a:r>
          </a:p>
          <a:p>
            <a:pPr lvl="1" algn="just">
              <a:lnSpc>
                <a:spcPct val="110000"/>
              </a:lnSpc>
            </a:pPr>
            <a:endParaRPr lang="fr-FR" sz="500" dirty="0" smtClean="0"/>
          </a:p>
          <a:p>
            <a:pPr lvl="1" algn="just">
              <a:lnSpc>
                <a:spcPct val="110000"/>
              </a:lnSpc>
            </a:pPr>
            <a:r>
              <a:rPr lang="fr-FR" sz="1700" b="1" dirty="0" smtClean="0"/>
              <a:t>Prise en compte de la dimension collective au sein du CA</a:t>
            </a:r>
            <a:r>
              <a:rPr lang="fr-FR" sz="1700" dirty="0" smtClean="0"/>
              <a:t>, et de la diversité des qualifications, connaissances et expériences</a:t>
            </a:r>
          </a:p>
          <a:p>
            <a:pPr lvl="1" algn="just">
              <a:lnSpc>
                <a:spcPct val="110000"/>
              </a:lnSpc>
            </a:pPr>
            <a:endParaRPr lang="fr-FR" sz="500" dirty="0" smtClean="0"/>
          </a:p>
          <a:p>
            <a:pPr lvl="1" algn="just">
              <a:lnSpc>
                <a:spcPct val="110000"/>
              </a:lnSpc>
            </a:pPr>
            <a:r>
              <a:rPr lang="fr-FR" sz="1700" dirty="0" smtClean="0"/>
              <a:t>Adaptation aux tâches attribuées à chacun</a:t>
            </a:r>
          </a:p>
          <a:p>
            <a:pPr lvl="1" algn="just">
              <a:lnSpc>
                <a:spcPct val="110000"/>
              </a:lnSpc>
            </a:pPr>
            <a:endParaRPr lang="fr-FR" sz="500" dirty="0" smtClean="0"/>
          </a:p>
          <a:p>
            <a:pPr lvl="1" algn="just">
              <a:lnSpc>
                <a:spcPct val="110000"/>
              </a:lnSpc>
            </a:pPr>
            <a:r>
              <a:rPr lang="fr-FR" sz="1700" dirty="0" smtClean="0"/>
              <a:t>Application du principe de proportionnalité</a:t>
            </a:r>
          </a:p>
          <a:p>
            <a:pPr lvl="1" algn="just">
              <a:lnSpc>
                <a:spcPct val="110000"/>
              </a:lnSpc>
            </a:pPr>
            <a:endParaRPr lang="fr-FR" sz="500" dirty="0" smtClean="0"/>
          </a:p>
          <a:p>
            <a:pPr lvl="1" algn="just">
              <a:lnSpc>
                <a:spcPct val="110000"/>
              </a:lnSpc>
            </a:pPr>
            <a:r>
              <a:rPr lang="fr-FR" sz="1700" dirty="0" smtClean="0"/>
              <a:t>Précisions dans la </a:t>
            </a:r>
            <a:r>
              <a:rPr lang="fr-FR" sz="1700" b="1" dirty="0" smtClean="0"/>
              <a:t>politique écrite de l’organisme sur la compétence</a:t>
            </a:r>
          </a:p>
          <a:p>
            <a:pPr algn="just">
              <a:lnSpc>
                <a:spcPct val="150000"/>
              </a:lnSpc>
            </a:pPr>
            <a:endParaRPr lang="fr-FR" sz="1200" dirty="0"/>
          </a:p>
          <a:p>
            <a:pPr algn="just">
              <a:lnSpc>
                <a:spcPct val="150000"/>
              </a:lnSpc>
            </a:pPr>
            <a:endParaRPr lang="fr-FR" sz="2000" dirty="0" smtClean="0"/>
          </a:p>
        </p:txBody>
      </p:sp>
      <p:sp>
        <p:nvSpPr>
          <p:cNvPr id="5"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
        <p:nvSpPr>
          <p:cNvPr id="6"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24"/>
            <a:ext cx="8072462" cy="785818"/>
          </a:xfrm>
        </p:spPr>
        <p:txBody>
          <a:bodyPr/>
          <a:lstStyle/>
          <a:p>
            <a:pPr>
              <a:tabLst>
                <a:tab pos="442913" algn="l"/>
              </a:tabLst>
            </a:pPr>
            <a:r>
              <a:rPr lang="fr-FR" sz="2700" dirty="0" smtClean="0">
                <a:solidFill>
                  <a:srgbClr val="FFC000"/>
                </a:solidFill>
              </a:rPr>
              <a:t>2.</a:t>
            </a:r>
            <a:r>
              <a:rPr lang="fr-FR" sz="2700" dirty="0">
                <a:solidFill>
                  <a:srgbClr val="FFC000"/>
                </a:solidFill>
              </a:rPr>
              <a:t> </a:t>
            </a:r>
            <a:r>
              <a:rPr lang="fr-FR" sz="2700" dirty="0" smtClean="0">
                <a:solidFill>
                  <a:srgbClr val="FFC000"/>
                </a:solidFill>
              </a:rPr>
              <a:t>	</a:t>
            </a:r>
            <a:r>
              <a:rPr lang="fr-FR" sz="2700" dirty="0" smtClean="0"/>
              <a:t>Exigences </a:t>
            </a:r>
            <a:r>
              <a:rPr lang="fr-FR" sz="2700" dirty="0"/>
              <a:t>de compétence et </a:t>
            </a:r>
            <a:r>
              <a:rPr lang="fr-FR" sz="2700" dirty="0" smtClean="0"/>
              <a:t>d’honorabilité – 	principes généraux (2/3)</a:t>
            </a:r>
            <a:endParaRPr lang="fr-FR" sz="2700" dirty="0"/>
          </a:p>
        </p:txBody>
      </p:sp>
      <p:sp>
        <p:nvSpPr>
          <p:cNvPr id="3" name="Espace réservé du contenu 2"/>
          <p:cNvSpPr>
            <a:spLocks noGrp="1"/>
          </p:cNvSpPr>
          <p:nvPr>
            <p:ph idx="1"/>
          </p:nvPr>
        </p:nvSpPr>
        <p:spPr>
          <a:xfrm>
            <a:off x="395536" y="980728"/>
            <a:ext cx="8397006" cy="5112568"/>
          </a:xfrm>
        </p:spPr>
        <p:txBody>
          <a:bodyPr>
            <a:normAutofit fontScale="92500"/>
          </a:bodyPr>
          <a:lstStyle/>
          <a:p>
            <a:pPr marL="360363" indent="-360363" algn="just"/>
            <a:r>
              <a:rPr lang="fr-FR" sz="2000" dirty="0" smtClean="0"/>
              <a:t>Un premier pas vers Solvabilité II =&gt; article 39 de la loi du 26 juillet 2013 – 1/ Dirigeants</a:t>
            </a:r>
          </a:p>
          <a:p>
            <a:pPr algn="just"/>
            <a:endParaRPr lang="fr-FR" sz="1600" dirty="0" smtClean="0"/>
          </a:p>
          <a:p>
            <a:pPr marL="641350" lvl="2" indent="-285750" algn="just">
              <a:buSzPct val="85000"/>
            </a:pPr>
            <a:r>
              <a:rPr lang="fr-FR" sz="1700" dirty="0" smtClean="0">
                <a:latin typeface="Arial" panose="020B0604020202020204" pitchFamily="34" charset="0"/>
                <a:cs typeface="Arial" panose="020B0604020202020204" pitchFamily="34" charset="0"/>
              </a:rPr>
              <a:t>Notification à l’ACPR de la nomination ou du renouvellement des dirigeants de tous les organismes d’assurance :</a:t>
            </a:r>
          </a:p>
          <a:p>
            <a:pPr marL="996950" lvl="3" indent="-285750" algn="just">
              <a:buSzPct val="85000"/>
              <a:buFont typeface="Arial" panose="020B0604020202020204" pitchFamily="34" charset="0"/>
              <a:buChar char="•"/>
            </a:pPr>
            <a:r>
              <a:rPr lang="fr-FR" sz="1700" dirty="0" smtClean="0">
                <a:latin typeface="Arial" panose="020B0604020202020204" pitchFamily="34" charset="0"/>
                <a:cs typeface="Arial" panose="020B0604020202020204" pitchFamily="34" charset="0"/>
              </a:rPr>
              <a:t>Extension aux organismes des codes de la mutualité et de la sécurité sociale des dispositions applicables aux organismes du code des assurance</a:t>
            </a:r>
          </a:p>
          <a:p>
            <a:pPr marL="996950" lvl="3" indent="-285750" algn="just">
              <a:buSzPct val="85000"/>
              <a:buFont typeface="Arial" panose="020B0604020202020204" pitchFamily="34" charset="0"/>
              <a:buChar char="•"/>
            </a:pPr>
            <a:r>
              <a:rPr lang="fr-FR" sz="1700" dirty="0" smtClean="0">
                <a:latin typeface="Arial" panose="020B0604020202020204" pitchFamily="34" charset="0"/>
                <a:cs typeface="Arial" panose="020B0604020202020204" pitchFamily="34" charset="0"/>
              </a:rPr>
              <a:t>Périmètre « dirigeants » (tous codes) : DG, DGD, DG unique, Directoire, dirigeants salariés du code  de la mutualité + fonctions équivalentes</a:t>
            </a:r>
          </a:p>
          <a:p>
            <a:pPr marL="996950" lvl="3" indent="-285750" algn="just">
              <a:buSzPct val="85000"/>
              <a:buFont typeface="Arial" panose="020B0604020202020204" pitchFamily="34" charset="0"/>
              <a:buChar char="•"/>
            </a:pPr>
            <a:endParaRPr lang="fr-FR" sz="800" dirty="0" smtClean="0">
              <a:latin typeface="Arial" panose="020B0604020202020204" pitchFamily="34" charset="0"/>
              <a:cs typeface="Arial" panose="020B0604020202020204" pitchFamily="34" charset="0"/>
            </a:endParaRPr>
          </a:p>
          <a:p>
            <a:pPr marL="641350" lvl="2" indent="-285750" algn="just">
              <a:buSzPct val="85000"/>
            </a:pPr>
            <a:r>
              <a:rPr lang="fr-FR" sz="1700" dirty="0" smtClean="0">
                <a:latin typeface="Arial" panose="020B0604020202020204" pitchFamily="34" charset="0"/>
                <a:cs typeface="Arial" panose="020B0604020202020204" pitchFamily="34" charset="0"/>
              </a:rPr>
              <a:t>Possibilité d’opposition de l’ACPR :</a:t>
            </a:r>
          </a:p>
          <a:p>
            <a:pPr marL="996950" lvl="3" indent="-285750" algn="just">
              <a:buSzPct val="85000"/>
              <a:buFont typeface="Arial" panose="020B0604020202020204" pitchFamily="34" charset="0"/>
              <a:buChar char="•"/>
            </a:pPr>
            <a:r>
              <a:rPr lang="fr-FR" sz="1700" dirty="0" smtClean="0">
                <a:latin typeface="Arial" panose="020B0604020202020204" pitchFamily="34" charset="0"/>
                <a:cs typeface="Arial" panose="020B0604020202020204" pitchFamily="34" charset="0"/>
              </a:rPr>
              <a:t>Si les dirigeants ne remplissent pas les conditions d’honorabilité, de compétence et d’expérience qui leur sont applicables</a:t>
            </a:r>
          </a:p>
          <a:p>
            <a:pPr marL="996950" lvl="3" indent="-285750" algn="just">
              <a:buSzPct val="85000"/>
              <a:buFont typeface="Arial" panose="020B0604020202020204" pitchFamily="34" charset="0"/>
              <a:buChar char="•"/>
            </a:pPr>
            <a:r>
              <a:rPr lang="fr-FR" sz="1700" dirty="0" smtClean="0">
                <a:latin typeface="Arial" panose="020B0604020202020204" pitchFamily="34" charset="0"/>
                <a:cs typeface="Arial" panose="020B0604020202020204" pitchFamily="34" charset="0"/>
              </a:rPr>
              <a:t>Après </a:t>
            </a:r>
            <a:r>
              <a:rPr lang="fr-FR" sz="1700" dirty="0">
                <a:latin typeface="Arial" panose="020B0604020202020204" pitchFamily="34" charset="0"/>
                <a:cs typeface="Arial" panose="020B0604020202020204" pitchFamily="34" charset="0"/>
              </a:rPr>
              <a:t>une procédure contradictoire  avec les personnes </a:t>
            </a:r>
            <a:r>
              <a:rPr lang="fr-FR" sz="1700" dirty="0" smtClean="0">
                <a:latin typeface="Arial" panose="020B0604020202020204" pitchFamily="34" charset="0"/>
                <a:cs typeface="Arial" panose="020B0604020202020204" pitchFamily="34" charset="0"/>
              </a:rPr>
              <a:t>concernées</a:t>
            </a:r>
          </a:p>
          <a:p>
            <a:pPr marL="996950" lvl="3" indent="-285750" algn="just">
              <a:buSzPct val="85000"/>
              <a:buFont typeface="Arial" panose="020B0604020202020204" pitchFamily="34" charset="0"/>
              <a:buChar char="•"/>
            </a:pPr>
            <a:endParaRPr lang="fr-FR" sz="800" dirty="0" smtClean="0">
              <a:latin typeface="Arial" panose="020B0604020202020204" pitchFamily="34" charset="0"/>
              <a:cs typeface="Arial" panose="020B0604020202020204" pitchFamily="34" charset="0"/>
            </a:endParaRPr>
          </a:p>
          <a:p>
            <a:pPr marL="641350" lvl="2" indent="-285750" algn="just">
              <a:buSzPct val="85000"/>
            </a:pPr>
            <a:r>
              <a:rPr lang="fr-FR" sz="1700" dirty="0">
                <a:latin typeface="Arial" panose="020B0604020202020204" pitchFamily="34" charset="0"/>
                <a:cs typeface="Arial" panose="020B0604020202020204" pitchFamily="34" charset="0"/>
              </a:rPr>
              <a:t>En </a:t>
            </a:r>
            <a:r>
              <a:rPr lang="fr-FR" sz="1700" dirty="0" smtClean="0">
                <a:latin typeface="Arial" panose="020B0604020202020204" pitchFamily="34" charset="0"/>
                <a:cs typeface="Arial" panose="020B0604020202020204" pitchFamily="34" charset="0"/>
              </a:rPr>
              <a:t>pratique, </a:t>
            </a:r>
            <a:r>
              <a:rPr lang="fr-FR" sz="1700" dirty="0">
                <a:latin typeface="Arial" panose="020B0604020202020204" pitchFamily="34" charset="0"/>
                <a:cs typeface="Arial" panose="020B0604020202020204" pitchFamily="34" charset="0"/>
              </a:rPr>
              <a:t>l’ACPR </a:t>
            </a:r>
            <a:r>
              <a:rPr lang="fr-FR" sz="1700" dirty="0" smtClean="0">
                <a:latin typeface="Arial" panose="020B0604020202020204" pitchFamily="34" charset="0"/>
                <a:cs typeface="Arial" panose="020B0604020202020204" pitchFamily="34" charset="0"/>
              </a:rPr>
              <a:t>dispose d’une expérience d’évaluation des dirigeants en assurance :</a:t>
            </a:r>
          </a:p>
          <a:p>
            <a:pPr marL="996950" lvl="3" indent="-285750" algn="just">
              <a:buSzPct val="85000"/>
              <a:buFont typeface="Arial" panose="020B0604020202020204" pitchFamily="34" charset="0"/>
              <a:buChar char="•"/>
            </a:pPr>
            <a:r>
              <a:rPr lang="fr-FR" sz="1700" dirty="0" smtClean="0">
                <a:latin typeface="Arial" panose="020B0604020202020204" pitchFamily="34" charset="0"/>
                <a:cs typeface="Arial" panose="020B0604020202020204" pitchFamily="34" charset="0"/>
              </a:rPr>
              <a:t>Qui tient pleinement  compte de leur expérience professionnelle</a:t>
            </a:r>
          </a:p>
          <a:p>
            <a:pPr marL="996950" lvl="3" indent="-285750" algn="just">
              <a:buSzPct val="85000"/>
              <a:buFont typeface="Arial" panose="020B0604020202020204" pitchFamily="34" charset="0"/>
              <a:buChar char="•"/>
            </a:pPr>
            <a:r>
              <a:rPr lang="fr-FR" sz="1700" dirty="0" smtClean="0">
                <a:latin typeface="Arial" panose="020B0604020202020204" pitchFamily="34" charset="0"/>
                <a:cs typeface="Arial" panose="020B0604020202020204" pitchFamily="34" charset="0"/>
              </a:rPr>
              <a:t>Et d’un principe de proportionnalité au regard de l’organisme</a:t>
            </a:r>
            <a:endParaRPr lang="fr-FR" sz="1700" dirty="0">
              <a:latin typeface="Arial" panose="020B0604020202020204" pitchFamily="34" charset="0"/>
              <a:cs typeface="Arial" panose="020B0604020202020204" pitchFamily="34" charset="0"/>
            </a:endParaRPr>
          </a:p>
          <a:p>
            <a:pPr marL="1054100" lvl="3" indent="-342900" algn="just">
              <a:buSzPct val="85000"/>
              <a:buFont typeface="Arial" panose="020B0604020202020204" pitchFamily="34" charset="0"/>
              <a:buChar char="•"/>
            </a:pPr>
            <a:endParaRPr lang="fr-FR" dirty="0">
              <a:latin typeface="Arial" panose="020B0604020202020204" pitchFamily="34" charset="0"/>
              <a:cs typeface="Arial" panose="020B0604020202020204" pitchFamily="34" charset="0"/>
            </a:endParaRPr>
          </a:p>
          <a:p>
            <a:pPr marL="266700" lvl="1" indent="-266700" algn="just">
              <a:buSzPct val="85000"/>
              <a:buNone/>
            </a:pPr>
            <a:endParaRPr lang="fr-FR" sz="1600" dirty="0" smtClean="0"/>
          </a:p>
          <a:p>
            <a:pPr marL="266700" lvl="1" indent="-266700" algn="just">
              <a:buSzPct val="85000"/>
              <a:buNone/>
            </a:pPr>
            <a:endParaRPr lang="fr-FR" sz="2400" b="1" dirty="0" smtClean="0"/>
          </a:p>
          <a:p>
            <a:pPr lvl="1" algn="just"/>
            <a:endParaRPr lang="fr-FR" sz="1800" dirty="0" smtClean="0"/>
          </a:p>
          <a:p>
            <a:pPr marL="622300" lvl="2" indent="-266700" algn="just">
              <a:buSzPct val="85000"/>
              <a:buFont typeface="Wingdings" pitchFamily="2" charset="2"/>
              <a:buChar char="q"/>
            </a:pPr>
            <a:endParaRPr lang="fr-FR" sz="2400" b="1" dirty="0" smtClean="0">
              <a:latin typeface="Arial" panose="020B0604020202020204" pitchFamily="34" charset="0"/>
              <a:cs typeface="Arial" panose="020B0604020202020204" pitchFamily="34" charset="0"/>
            </a:endParaRPr>
          </a:p>
        </p:txBody>
      </p:sp>
      <p:sp>
        <p:nvSpPr>
          <p:cNvPr id="5"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
        <p:nvSpPr>
          <p:cNvPr id="6"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50894"/>
            <a:ext cx="7964958" cy="785818"/>
          </a:xfrm>
        </p:spPr>
        <p:txBody>
          <a:bodyPr/>
          <a:lstStyle/>
          <a:p>
            <a:pPr>
              <a:tabLst>
                <a:tab pos="442913" algn="l"/>
              </a:tabLst>
            </a:pPr>
            <a:r>
              <a:rPr lang="fr-FR" sz="2700" dirty="0" smtClean="0">
                <a:solidFill>
                  <a:srgbClr val="FFC000"/>
                </a:solidFill>
              </a:rPr>
              <a:t>2. 	</a:t>
            </a:r>
            <a:r>
              <a:rPr lang="fr-FR" sz="2700" dirty="0" smtClean="0"/>
              <a:t>Exigences </a:t>
            </a:r>
            <a:r>
              <a:rPr lang="fr-FR" sz="2700" dirty="0"/>
              <a:t>de compétence et d’honorabilité </a:t>
            </a:r>
            <a:r>
              <a:rPr lang="fr-FR" sz="2700" dirty="0" smtClean="0"/>
              <a:t>– 	principes généraux (3/3)</a:t>
            </a:r>
            <a:endParaRPr lang="fr-FR" sz="2700" dirty="0"/>
          </a:p>
        </p:txBody>
      </p:sp>
      <p:sp>
        <p:nvSpPr>
          <p:cNvPr id="3" name="Espace réservé du contenu 2"/>
          <p:cNvSpPr>
            <a:spLocks noGrp="1"/>
          </p:cNvSpPr>
          <p:nvPr>
            <p:ph idx="1"/>
          </p:nvPr>
        </p:nvSpPr>
        <p:spPr>
          <a:xfrm>
            <a:off x="323528" y="836712"/>
            <a:ext cx="7920880" cy="5472608"/>
          </a:xfrm>
        </p:spPr>
        <p:txBody>
          <a:bodyPr>
            <a:normAutofit/>
          </a:bodyPr>
          <a:lstStyle/>
          <a:p>
            <a:pPr algn="just"/>
            <a:endParaRPr lang="fr-FR" sz="2000" dirty="0" smtClean="0"/>
          </a:p>
          <a:p>
            <a:pPr marL="360363" indent="-360363" algn="just"/>
            <a:r>
              <a:rPr lang="fr-FR" sz="2000" dirty="0" smtClean="0"/>
              <a:t>Un </a:t>
            </a:r>
            <a:r>
              <a:rPr lang="fr-FR" sz="2000" dirty="0"/>
              <a:t>premier pas vers Solvabilité 2 =&gt; article 39 de la loi du 26 juillet 2013 – </a:t>
            </a:r>
            <a:r>
              <a:rPr lang="fr-FR" sz="2000" dirty="0" smtClean="0"/>
              <a:t>2/ Administrateurs</a:t>
            </a:r>
            <a:endParaRPr lang="fr-FR" sz="2000" dirty="0"/>
          </a:p>
          <a:p>
            <a:pPr marL="266700" lvl="1" indent="-266700" algn="just">
              <a:buSzPct val="85000"/>
              <a:buFont typeface="Wingdings" pitchFamily="2" charset="2"/>
              <a:buChar char="q"/>
            </a:pPr>
            <a:endParaRPr lang="fr-FR" sz="1600" dirty="0" smtClean="0"/>
          </a:p>
          <a:p>
            <a:pPr marL="803275" lvl="1" indent="-268288" algn="just">
              <a:buSzPct val="85000"/>
              <a:tabLst>
                <a:tab pos="720725" algn="l"/>
              </a:tabLst>
            </a:pPr>
            <a:r>
              <a:rPr lang="fr-FR" sz="1900" dirty="0" smtClean="0"/>
              <a:t>Le collège de supervision de l’ACPR peut s’opposer  à la poursuite du mandat lorsque les personnes ne remplissent pas les conditions d’honorabilité, de compétence et d’expérience qui leur sont applicables :</a:t>
            </a:r>
          </a:p>
          <a:p>
            <a:pPr marL="622300" lvl="2" indent="-266700" algn="just">
              <a:buSzPct val="85000"/>
              <a:buFont typeface="Wingdings" pitchFamily="2" charset="2"/>
              <a:buChar char="q"/>
            </a:pPr>
            <a:endParaRPr lang="fr-FR" sz="1000" dirty="0" smtClean="0">
              <a:latin typeface="Arial" panose="020B0604020202020204" pitchFamily="34" charset="0"/>
              <a:cs typeface="Arial" panose="020B0604020202020204" pitchFamily="34" charset="0"/>
            </a:endParaRPr>
          </a:p>
          <a:p>
            <a:pPr marL="1347788" lvl="2" indent="-266700" algn="just">
              <a:buSzPct val="85000"/>
              <a:buFont typeface="Arial" panose="020B0604020202020204" pitchFamily="34" charset="0"/>
              <a:buChar char="•"/>
            </a:pPr>
            <a:r>
              <a:rPr lang="fr-FR" sz="1900" dirty="0" smtClean="0">
                <a:latin typeface="Arial" panose="020B0604020202020204" pitchFamily="34" charset="0"/>
                <a:cs typeface="Arial" panose="020B0604020202020204" pitchFamily="34" charset="0"/>
              </a:rPr>
              <a:t>L’ACPR peut exiger préalablement un programme de formation  pour les membres des conseils</a:t>
            </a:r>
          </a:p>
          <a:p>
            <a:pPr marL="1347788" lvl="2" indent="-266700" algn="just">
              <a:buSzPct val="85000"/>
              <a:buFont typeface="Arial" panose="020B0604020202020204" pitchFamily="34" charset="0"/>
              <a:buChar char="•"/>
            </a:pPr>
            <a:endParaRPr lang="fr-FR" sz="1000" dirty="0" smtClean="0">
              <a:latin typeface="Arial" panose="020B0604020202020204" pitchFamily="34" charset="0"/>
              <a:cs typeface="Arial" panose="020B0604020202020204" pitchFamily="34" charset="0"/>
            </a:endParaRPr>
          </a:p>
          <a:p>
            <a:pPr marL="1347788" lvl="2" indent="-266700" algn="just">
              <a:buSzPct val="85000"/>
              <a:buFont typeface="Arial" panose="020B0604020202020204" pitchFamily="34" charset="0"/>
              <a:buChar char="•"/>
            </a:pPr>
            <a:r>
              <a:rPr lang="fr-FR" sz="1900" dirty="0" smtClean="0">
                <a:latin typeface="Arial" panose="020B0604020202020204" pitchFamily="34" charset="0"/>
                <a:cs typeface="Arial" panose="020B0604020202020204" pitchFamily="34" charset="0"/>
              </a:rPr>
              <a:t>Si l’entreprise ne le produit pas, l’ACPR peut la mettre en demeure de le faire</a:t>
            </a:r>
          </a:p>
          <a:p>
            <a:pPr marL="1347788" lvl="2" indent="-266700" algn="just">
              <a:buSzPct val="85000"/>
              <a:buFont typeface="Arial" panose="020B0604020202020204" pitchFamily="34" charset="0"/>
              <a:buChar char="•"/>
            </a:pPr>
            <a:endParaRPr lang="fr-FR" sz="1000" dirty="0" smtClean="0">
              <a:latin typeface="Arial" panose="020B0604020202020204" pitchFamily="34" charset="0"/>
              <a:cs typeface="Arial" panose="020B0604020202020204" pitchFamily="34" charset="0"/>
            </a:endParaRPr>
          </a:p>
          <a:p>
            <a:pPr marL="1347788" lvl="2" indent="-266700" algn="just">
              <a:buSzPct val="85000"/>
              <a:buFont typeface="Arial" panose="020B0604020202020204" pitchFamily="34" charset="0"/>
              <a:buChar char="•"/>
            </a:pPr>
            <a:r>
              <a:rPr lang="fr-FR" sz="1900" dirty="0" smtClean="0">
                <a:latin typeface="Arial" panose="020B0604020202020204" pitchFamily="34" charset="0"/>
                <a:cs typeface="Arial" panose="020B0604020202020204" pitchFamily="34" charset="0"/>
              </a:rPr>
              <a:t>Décision prise après une procédure contradictoire avec la personne concernée et le Président du CA </a:t>
            </a:r>
            <a:endParaRPr lang="fr-FR" sz="1900" dirty="0">
              <a:latin typeface="Arial" panose="020B0604020202020204" pitchFamily="34" charset="0"/>
              <a:cs typeface="Arial" panose="020B0604020202020204" pitchFamily="34" charset="0"/>
            </a:endParaRPr>
          </a:p>
        </p:txBody>
      </p:sp>
      <p:sp>
        <p:nvSpPr>
          <p:cNvPr id="5"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
        <p:nvSpPr>
          <p:cNvPr id="6"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115616" y="23912"/>
            <a:ext cx="7604918" cy="785818"/>
          </a:xfrm>
        </p:spPr>
        <p:txBody>
          <a:bodyPr/>
          <a:lstStyle/>
          <a:p>
            <a:r>
              <a:rPr lang="fr-FR" sz="2700" dirty="0"/>
              <a:t>Exigences de compétence et d’honorabilité </a:t>
            </a:r>
            <a:r>
              <a:rPr lang="fr-FR" sz="2700" dirty="0" smtClean="0"/>
              <a:t>– cas des administrateurs (1/3)</a:t>
            </a:r>
            <a:endParaRPr lang="fr-FR" sz="2700" dirty="0"/>
          </a:p>
        </p:txBody>
      </p:sp>
      <p:sp>
        <p:nvSpPr>
          <p:cNvPr id="5" name="Espace réservé du contenu 4"/>
          <p:cNvSpPr>
            <a:spLocks noGrp="1"/>
          </p:cNvSpPr>
          <p:nvPr>
            <p:ph idx="1"/>
          </p:nvPr>
        </p:nvSpPr>
        <p:spPr>
          <a:xfrm>
            <a:off x="323528" y="1124744"/>
            <a:ext cx="8280920" cy="5184576"/>
          </a:xfrm>
        </p:spPr>
        <p:txBody>
          <a:bodyPr/>
          <a:lstStyle/>
          <a:p>
            <a:pPr marL="360363" indent="-360363" algn="just">
              <a:spcBef>
                <a:spcPts val="0"/>
              </a:spcBef>
            </a:pPr>
            <a:r>
              <a:rPr lang="fr-FR" sz="2000" dirty="0" smtClean="0"/>
              <a:t>un texte réglementaire doit définir </a:t>
            </a:r>
          </a:p>
          <a:p>
            <a:pPr lvl="1" algn="just">
              <a:lnSpc>
                <a:spcPct val="150000"/>
              </a:lnSpc>
            </a:pPr>
            <a:r>
              <a:rPr lang="fr-FR" sz="1800" dirty="0" smtClean="0"/>
              <a:t>La procédure vis-à-vis de l’ACPR </a:t>
            </a:r>
          </a:p>
          <a:p>
            <a:pPr lvl="2" algn="just">
              <a:spcBef>
                <a:spcPts val="400"/>
              </a:spcBef>
              <a:buFont typeface="Arial" panose="020B0604020202020204" pitchFamily="34" charset="0"/>
              <a:buChar char="•"/>
            </a:pPr>
            <a:r>
              <a:rPr lang="fr-FR" sz="1800" dirty="0" smtClean="0">
                <a:latin typeface="Arial" panose="020B0604020202020204" pitchFamily="34" charset="0"/>
                <a:cs typeface="Arial" panose="020B0604020202020204" pitchFamily="34" charset="0"/>
              </a:rPr>
              <a:t>Notamment la phase </a:t>
            </a:r>
            <a:r>
              <a:rPr lang="fr-FR" sz="1800" dirty="0">
                <a:latin typeface="Arial" panose="020B0604020202020204" pitchFamily="34" charset="0"/>
                <a:cs typeface="Arial" panose="020B0604020202020204" pitchFamily="34" charset="0"/>
              </a:rPr>
              <a:t>contradictoire en cas de projet d’opposition ACPR : respect des droits de la </a:t>
            </a:r>
            <a:r>
              <a:rPr lang="fr-FR" sz="1800" dirty="0" smtClean="0">
                <a:latin typeface="Arial" panose="020B0604020202020204" pitchFamily="34" charset="0"/>
                <a:cs typeface="Arial" panose="020B0604020202020204" pitchFamily="34" charset="0"/>
              </a:rPr>
              <a:t>défense</a:t>
            </a:r>
          </a:p>
          <a:p>
            <a:pPr lvl="2" algn="just">
              <a:spcBef>
                <a:spcPts val="400"/>
              </a:spcBef>
              <a:buFont typeface="Arial" panose="020B0604020202020204" pitchFamily="34" charset="0"/>
              <a:buChar char="•"/>
            </a:pPr>
            <a:endParaRPr lang="fr-FR" sz="1000" dirty="0">
              <a:latin typeface="Arial" panose="020B0604020202020204" pitchFamily="34" charset="0"/>
              <a:cs typeface="Arial" panose="020B0604020202020204" pitchFamily="34" charset="0"/>
            </a:endParaRPr>
          </a:p>
          <a:p>
            <a:pPr lvl="1" algn="just">
              <a:lnSpc>
                <a:spcPct val="150000"/>
              </a:lnSpc>
            </a:pPr>
            <a:r>
              <a:rPr lang="fr-FR" sz="1800" dirty="0" smtClean="0"/>
              <a:t>L’appréciation de la compétence collective des administrateurs</a:t>
            </a:r>
          </a:p>
          <a:p>
            <a:pPr lvl="2" algn="just">
              <a:spcBef>
                <a:spcPts val="400"/>
              </a:spcBef>
              <a:buFont typeface="Arial" panose="020B0604020202020204" pitchFamily="34" charset="0"/>
              <a:buChar char="•"/>
            </a:pPr>
            <a:r>
              <a:rPr lang="fr-FR" sz="1800" dirty="0" smtClean="0">
                <a:latin typeface="Arial" panose="020B0604020202020204" pitchFamily="34" charset="0"/>
                <a:cs typeface="Arial" panose="020B0604020202020204" pitchFamily="34" charset="0"/>
              </a:rPr>
              <a:t>L’ACPR devra s’assurer que les administrateurs disposent </a:t>
            </a:r>
            <a:r>
              <a:rPr lang="fr-FR" sz="1800" b="1" dirty="0" smtClean="0">
                <a:latin typeface="Arial" panose="020B0604020202020204" pitchFamily="34" charset="0"/>
                <a:cs typeface="Arial" panose="020B0604020202020204" pitchFamily="34" charset="0"/>
              </a:rPr>
              <a:t>collectivement</a:t>
            </a:r>
            <a:r>
              <a:rPr lang="fr-FR" sz="1800" dirty="0" smtClean="0">
                <a:latin typeface="Arial" panose="020B0604020202020204" pitchFamily="34" charset="0"/>
                <a:cs typeface="Arial" panose="020B0604020202020204" pitchFamily="34" charset="0"/>
              </a:rPr>
              <a:t> de la compétence et de l’expérience nécessaires dans les domaines des </a:t>
            </a:r>
            <a:r>
              <a:rPr lang="fr-FR" sz="1800" b="1" dirty="0" smtClean="0">
                <a:latin typeface="Arial" panose="020B0604020202020204" pitchFamily="34" charset="0"/>
                <a:cs typeface="Arial" panose="020B0604020202020204" pitchFamily="34" charset="0"/>
              </a:rPr>
              <a:t>marchés de l’assurance </a:t>
            </a:r>
            <a:r>
              <a:rPr lang="fr-FR" sz="1800" dirty="0" smtClean="0">
                <a:latin typeface="Arial" panose="020B0604020202020204" pitchFamily="34" charset="0"/>
                <a:cs typeface="Arial" panose="020B0604020202020204" pitchFamily="34" charset="0"/>
              </a:rPr>
              <a:t>et des </a:t>
            </a:r>
            <a:r>
              <a:rPr lang="fr-FR" sz="1800" b="1" dirty="0" smtClean="0">
                <a:latin typeface="Arial" panose="020B0604020202020204" pitchFamily="34" charset="0"/>
                <a:cs typeface="Arial" panose="020B0604020202020204" pitchFamily="34" charset="0"/>
              </a:rPr>
              <a:t>marchés financiers</a:t>
            </a:r>
            <a:r>
              <a:rPr lang="fr-FR" sz="1800" dirty="0" smtClean="0">
                <a:latin typeface="Arial" panose="020B0604020202020204" pitchFamily="34" charset="0"/>
                <a:cs typeface="Arial" panose="020B0604020202020204" pitchFamily="34" charset="0"/>
              </a:rPr>
              <a:t>, de la </a:t>
            </a:r>
            <a:r>
              <a:rPr lang="fr-FR" sz="1800" b="1" dirty="0" smtClean="0">
                <a:latin typeface="Arial" panose="020B0604020202020204" pitchFamily="34" charset="0"/>
                <a:cs typeface="Arial" panose="020B0604020202020204" pitchFamily="34" charset="0"/>
              </a:rPr>
              <a:t>stratégie</a:t>
            </a:r>
            <a:r>
              <a:rPr lang="fr-FR" sz="1800" dirty="0" smtClean="0">
                <a:latin typeface="Arial" panose="020B0604020202020204" pitchFamily="34" charset="0"/>
                <a:cs typeface="Arial" panose="020B0604020202020204" pitchFamily="34" charset="0"/>
              </a:rPr>
              <a:t> de l’institution de prévoyance ou de l’union, de son </a:t>
            </a:r>
            <a:r>
              <a:rPr lang="fr-FR" sz="1800" b="1" dirty="0" smtClean="0">
                <a:latin typeface="Arial" panose="020B0604020202020204" pitchFamily="34" charset="0"/>
                <a:cs typeface="Arial" panose="020B0604020202020204" pitchFamily="34" charset="0"/>
              </a:rPr>
              <a:t>modèle économique</a:t>
            </a:r>
            <a:r>
              <a:rPr lang="fr-FR" sz="1800" dirty="0" smtClean="0">
                <a:latin typeface="Arial" panose="020B0604020202020204" pitchFamily="34" charset="0"/>
                <a:cs typeface="Arial" panose="020B0604020202020204" pitchFamily="34" charset="0"/>
              </a:rPr>
              <a:t>, de son </a:t>
            </a:r>
            <a:r>
              <a:rPr lang="fr-FR" sz="1800" b="1" dirty="0" smtClean="0">
                <a:latin typeface="Arial" panose="020B0604020202020204" pitchFamily="34" charset="0"/>
                <a:cs typeface="Arial" panose="020B0604020202020204" pitchFamily="34" charset="0"/>
              </a:rPr>
              <a:t>système de gouvernance</a:t>
            </a:r>
            <a:r>
              <a:rPr lang="fr-FR" sz="1800" dirty="0" smtClean="0">
                <a:latin typeface="Arial" panose="020B0604020202020204" pitchFamily="34" charset="0"/>
                <a:cs typeface="Arial" panose="020B0604020202020204" pitchFamily="34" charset="0"/>
              </a:rPr>
              <a:t>, de l’</a:t>
            </a:r>
            <a:r>
              <a:rPr lang="fr-FR" sz="1800" b="1" dirty="0" smtClean="0">
                <a:latin typeface="Arial" panose="020B0604020202020204" pitchFamily="34" charset="0"/>
                <a:cs typeface="Arial" panose="020B0604020202020204" pitchFamily="34" charset="0"/>
              </a:rPr>
              <a:t>analyse financière et actuarielle</a:t>
            </a:r>
            <a:r>
              <a:rPr lang="fr-FR" sz="1800" dirty="0" smtClean="0">
                <a:latin typeface="Arial" panose="020B0604020202020204" pitchFamily="34" charset="0"/>
                <a:cs typeface="Arial" panose="020B0604020202020204" pitchFamily="34" charset="0"/>
              </a:rPr>
              <a:t> et des </a:t>
            </a:r>
            <a:r>
              <a:rPr lang="fr-FR" sz="1800" b="1" dirty="0" smtClean="0">
                <a:latin typeface="Arial" panose="020B0604020202020204" pitchFamily="34" charset="0"/>
                <a:cs typeface="Arial" panose="020B0604020202020204" pitchFamily="34" charset="0"/>
              </a:rPr>
              <a:t>exigences législatives et règlementaires </a:t>
            </a:r>
            <a:r>
              <a:rPr lang="fr-FR" sz="1800" dirty="0" smtClean="0">
                <a:latin typeface="Arial" panose="020B0604020202020204" pitchFamily="34" charset="0"/>
                <a:cs typeface="Arial" panose="020B0604020202020204" pitchFamily="34" charset="0"/>
              </a:rPr>
              <a:t>applicables à l’institution de prévoyance ou à l’union</a:t>
            </a:r>
            <a:r>
              <a:rPr lang="fr-FR" sz="1800" dirty="0">
                <a:latin typeface="Arial" panose="020B0604020202020204" pitchFamily="34" charset="0"/>
                <a:cs typeface="Arial" panose="020B0604020202020204" pitchFamily="34" charset="0"/>
              </a:rPr>
              <a:t>.</a:t>
            </a:r>
          </a:p>
          <a:p>
            <a:pPr lvl="1" algn="just">
              <a:lnSpc>
                <a:spcPct val="150000"/>
              </a:lnSpc>
            </a:pPr>
            <a:endParaRPr lang="fr-FR" sz="1800" dirty="0" smtClean="0"/>
          </a:p>
          <a:p>
            <a:pPr lvl="1" algn="just">
              <a:lnSpc>
                <a:spcPct val="150000"/>
              </a:lnSpc>
            </a:pPr>
            <a:endParaRPr lang="fr-FR" sz="1800" dirty="0" smtClean="0"/>
          </a:p>
          <a:p>
            <a:pPr marL="0" lvl="1" indent="0" algn="just">
              <a:lnSpc>
                <a:spcPct val="150000"/>
              </a:lnSpc>
              <a:buSzPct val="85000"/>
              <a:buNone/>
            </a:pPr>
            <a:endParaRPr lang="fr-FR" sz="1600" dirty="0"/>
          </a:p>
        </p:txBody>
      </p:sp>
      <p:sp>
        <p:nvSpPr>
          <p:cNvPr id="7"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
        <p:nvSpPr>
          <p:cNvPr id="8"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24"/>
            <a:ext cx="7604918" cy="785818"/>
          </a:xfrm>
        </p:spPr>
        <p:txBody>
          <a:bodyPr/>
          <a:lstStyle/>
          <a:p>
            <a:r>
              <a:rPr lang="fr-FR" sz="2700" dirty="0"/>
              <a:t>Exigences de compétence et d’honorabilité – cas des administrateurs </a:t>
            </a:r>
            <a:r>
              <a:rPr lang="fr-FR" sz="2700" dirty="0" smtClean="0"/>
              <a:t>(2/3</a:t>
            </a:r>
            <a:r>
              <a:rPr lang="fr-FR" sz="2700" dirty="0"/>
              <a:t>)</a:t>
            </a:r>
          </a:p>
        </p:txBody>
      </p:sp>
      <p:sp>
        <p:nvSpPr>
          <p:cNvPr id="3" name="Espace réservé du contenu 2"/>
          <p:cNvSpPr>
            <a:spLocks noGrp="1"/>
          </p:cNvSpPr>
          <p:nvPr>
            <p:ph idx="1"/>
          </p:nvPr>
        </p:nvSpPr>
        <p:spPr>
          <a:xfrm>
            <a:off x="467544" y="980728"/>
            <a:ext cx="8064896" cy="5616624"/>
          </a:xfrm>
        </p:spPr>
        <p:txBody>
          <a:bodyPr>
            <a:normAutofit/>
          </a:bodyPr>
          <a:lstStyle/>
          <a:p>
            <a:pPr algn="just"/>
            <a:endParaRPr lang="fr-FR" sz="2000" dirty="0" smtClean="0"/>
          </a:p>
          <a:p>
            <a:pPr marL="358775" indent="-358775" algn="just"/>
            <a:r>
              <a:rPr lang="fr-FR" sz="2000" dirty="0" smtClean="0"/>
              <a:t>Quels sont les éléments clés de la grille d’analyse ?</a:t>
            </a:r>
          </a:p>
          <a:p>
            <a:pPr lvl="1" algn="just"/>
            <a:endParaRPr lang="fr-FR" sz="500" dirty="0" smtClean="0"/>
          </a:p>
          <a:p>
            <a:pPr lvl="1" indent="-273050" algn="just">
              <a:spcBef>
                <a:spcPts val="400"/>
              </a:spcBef>
            </a:pPr>
            <a:r>
              <a:rPr lang="fr-FR" sz="1800" dirty="0" smtClean="0"/>
              <a:t>Apprécier la compétence à partir de la </a:t>
            </a:r>
            <a:r>
              <a:rPr lang="fr-FR" sz="1800" b="1" dirty="0" smtClean="0"/>
              <a:t>formation</a:t>
            </a:r>
            <a:r>
              <a:rPr lang="fr-FR" sz="1800" dirty="0" smtClean="0"/>
              <a:t> et de </a:t>
            </a:r>
            <a:r>
              <a:rPr lang="fr-FR" sz="1800" b="1" dirty="0" smtClean="0"/>
              <a:t>l’expérience</a:t>
            </a:r>
          </a:p>
          <a:p>
            <a:pPr lvl="1" algn="just">
              <a:spcBef>
                <a:spcPts val="400"/>
              </a:spcBef>
            </a:pPr>
            <a:endParaRPr lang="fr-FR" sz="500" dirty="0" smtClean="0"/>
          </a:p>
          <a:p>
            <a:pPr lvl="1" indent="-273050" algn="just">
              <a:spcBef>
                <a:spcPts val="400"/>
              </a:spcBef>
            </a:pPr>
            <a:r>
              <a:rPr lang="fr-FR" sz="1800" dirty="0" smtClean="0"/>
              <a:t>Apprécier la compétence de</a:t>
            </a:r>
            <a:r>
              <a:rPr lang="fr-FR" sz="1800" b="1" dirty="0" smtClean="0"/>
              <a:t> façon proportionnée aux attributions</a:t>
            </a:r>
          </a:p>
          <a:p>
            <a:pPr lvl="1" algn="just">
              <a:spcBef>
                <a:spcPts val="400"/>
              </a:spcBef>
            </a:pPr>
            <a:endParaRPr lang="fr-FR" sz="500" b="1" dirty="0" smtClean="0"/>
          </a:p>
          <a:p>
            <a:pPr lvl="2" algn="just">
              <a:spcBef>
                <a:spcPts val="400"/>
              </a:spcBef>
              <a:buFont typeface="Arial" panose="020B0604020202020204" pitchFamily="34" charset="0"/>
              <a:buChar char="•"/>
            </a:pPr>
            <a:r>
              <a:rPr lang="fr-FR" sz="1700" dirty="0" smtClean="0">
                <a:latin typeface="Arial" panose="020B0604020202020204" pitchFamily="34" charset="0"/>
                <a:cs typeface="Arial" panose="020B0604020202020204" pitchFamily="34" charset="0"/>
              </a:rPr>
              <a:t>Notamment celles exercées en tant que Président d’un conseil ou d’un comité</a:t>
            </a:r>
          </a:p>
          <a:p>
            <a:pPr lvl="1" algn="just">
              <a:spcBef>
                <a:spcPts val="400"/>
              </a:spcBef>
            </a:pPr>
            <a:endParaRPr lang="fr-FR" sz="800" dirty="0" smtClean="0"/>
          </a:p>
          <a:p>
            <a:pPr lvl="1" indent="-273050" algn="just">
              <a:spcBef>
                <a:spcPts val="400"/>
              </a:spcBef>
            </a:pPr>
            <a:r>
              <a:rPr lang="fr-FR" sz="1800" dirty="0" smtClean="0"/>
              <a:t>Apprécier  la compétence d’une personne en tenant compte de la compétence, de l’expérience et des attributions </a:t>
            </a:r>
            <a:r>
              <a:rPr lang="fr-FR" sz="1800" b="1" dirty="0" smtClean="0"/>
              <a:t>des autres membres de l’organe</a:t>
            </a:r>
          </a:p>
          <a:p>
            <a:pPr lvl="1" indent="-273050" algn="just">
              <a:spcBef>
                <a:spcPts val="400"/>
              </a:spcBef>
            </a:pPr>
            <a:endParaRPr lang="fr-FR" sz="500" dirty="0" smtClean="0"/>
          </a:p>
          <a:p>
            <a:pPr lvl="1" indent="-273050" algn="just">
              <a:spcBef>
                <a:spcPts val="400"/>
              </a:spcBef>
            </a:pPr>
            <a:r>
              <a:rPr lang="fr-FR" sz="1800" dirty="0" smtClean="0"/>
              <a:t>Apprécier la compétence </a:t>
            </a:r>
            <a:r>
              <a:rPr lang="fr-FR" sz="1800" b="1" dirty="0" smtClean="0"/>
              <a:t>à raison de l’expérience acquise </a:t>
            </a:r>
            <a:r>
              <a:rPr lang="fr-FR" sz="1800" dirty="0" smtClean="0"/>
              <a:t>lorsque des mandats ont été antérieurement exercés</a:t>
            </a:r>
          </a:p>
          <a:p>
            <a:pPr lvl="1" indent="-273050" algn="just">
              <a:spcBef>
                <a:spcPts val="400"/>
              </a:spcBef>
            </a:pPr>
            <a:endParaRPr lang="fr-FR" sz="500" dirty="0" smtClean="0"/>
          </a:p>
          <a:p>
            <a:pPr lvl="1" indent="-273050" algn="just">
              <a:spcBef>
                <a:spcPts val="400"/>
              </a:spcBef>
            </a:pPr>
            <a:r>
              <a:rPr lang="fr-FR" sz="1800" dirty="0" smtClean="0"/>
              <a:t>Apprécier la compétence des nouveaux membres en tenant compte des </a:t>
            </a:r>
            <a:r>
              <a:rPr lang="fr-FR" sz="1800" b="1" dirty="0" smtClean="0"/>
              <a:t>formations tout au long du mandat</a:t>
            </a:r>
          </a:p>
        </p:txBody>
      </p:sp>
      <p:sp>
        <p:nvSpPr>
          <p:cNvPr id="5"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
        <p:nvSpPr>
          <p:cNvPr id="6"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27384"/>
            <a:ext cx="8072462" cy="785818"/>
          </a:xfrm>
        </p:spPr>
        <p:txBody>
          <a:bodyPr/>
          <a:lstStyle/>
          <a:p>
            <a:r>
              <a:rPr lang="fr-FR" sz="2400" dirty="0"/>
              <a:t>Les différents niveaux de textes </a:t>
            </a:r>
            <a:r>
              <a:rPr lang="fr-FR" sz="2400" dirty="0" smtClean="0"/>
              <a:t>réglementaires</a:t>
            </a:r>
            <a:br>
              <a:rPr lang="fr-FR" sz="2400" dirty="0" smtClean="0"/>
            </a:br>
            <a:r>
              <a:rPr lang="fr-FR" sz="2400" i="1" dirty="0" smtClean="0"/>
              <a:t>Les actes délégués – Niveau 2</a:t>
            </a:r>
            <a:endParaRPr lang="fr-FR" sz="2400" i="1" dirty="0"/>
          </a:p>
        </p:txBody>
      </p:sp>
      <p:sp>
        <p:nvSpPr>
          <p:cNvPr id="20" name="Espace réservé du contenu 4"/>
          <p:cNvSpPr txBox="1">
            <a:spLocks/>
          </p:cNvSpPr>
          <p:nvPr/>
        </p:nvSpPr>
        <p:spPr>
          <a:xfrm>
            <a:off x="688538" y="836712"/>
            <a:ext cx="7915910" cy="808088"/>
          </a:xfrm>
          <a:prstGeom prst="rect">
            <a:avLst/>
          </a:prstGeom>
        </p:spPr>
        <p:txBody>
          <a:bodyPr vert="horz" lIns="91440" tIns="45720" rIns="91440" bIns="45720" rtlCol="0">
            <a:normAutofit fontScale="92500"/>
          </a:bodyPr>
          <a:lstStyle>
            <a:lvl1pPr marL="266700" indent="-266700" algn="l" defTabSz="914400" rtl="0" eaLnBrk="1" latinLnBrk="0" hangingPunct="1">
              <a:spcBef>
                <a:spcPct val="20000"/>
              </a:spcBef>
              <a:buClr>
                <a:srgbClr val="F7C765"/>
              </a:buClr>
              <a:buFont typeface="Wingdings" pitchFamily="2" charset="2"/>
              <a:buChar char="q"/>
              <a:defRPr sz="2400" b="1" kern="1200">
                <a:solidFill>
                  <a:srgbClr val="002060"/>
                </a:solidFill>
                <a:latin typeface="Arial" pitchFamily="34" charset="0"/>
                <a:ea typeface="+mn-ea"/>
                <a:cs typeface="Arial" pitchFamily="34" charset="0"/>
              </a:defRPr>
            </a:lvl1pPr>
            <a:lvl2pPr marL="901700" marR="0" indent="-366713" algn="l" defTabSz="914400" rtl="0" eaLnBrk="1" fontAlgn="auto" latinLnBrk="0" hangingPunct="1">
              <a:lnSpc>
                <a:spcPct val="100000"/>
              </a:lnSpc>
              <a:spcBef>
                <a:spcPct val="20000"/>
              </a:spcBef>
              <a:spcAft>
                <a:spcPts val="0"/>
              </a:spcAft>
              <a:buClr>
                <a:srgbClr val="F7C765"/>
              </a:buClr>
              <a:buSzTx/>
              <a:buFont typeface="Wingdings" pitchFamily="2" charset="2"/>
              <a:buChar char="§"/>
              <a:tabLst/>
              <a:defRPr sz="2000" b="0" kern="1200">
                <a:solidFill>
                  <a:srgbClr val="002060"/>
                </a:solidFill>
                <a:latin typeface="Arial" pitchFamily="34" charset="0"/>
                <a:ea typeface="+mn-ea"/>
                <a:cs typeface="Arial" pitchFamily="34" charset="0"/>
              </a:defRPr>
            </a:lvl2pPr>
            <a:lvl3pPr marL="1257300" marR="0" indent="-354013" algn="l" defTabSz="914400" rtl="0" eaLnBrk="1" fontAlgn="auto" latinLnBrk="0" hangingPunct="1">
              <a:lnSpc>
                <a:spcPct val="100000"/>
              </a:lnSpc>
              <a:spcBef>
                <a:spcPct val="20000"/>
              </a:spcBef>
              <a:spcAft>
                <a:spcPts val="0"/>
              </a:spcAft>
              <a:buClr>
                <a:srgbClr val="F7C765"/>
              </a:buClr>
              <a:buSzTx/>
              <a:buFont typeface="Wingdings" pitchFamily="2" charset="2"/>
              <a:buChar char="§"/>
              <a:tabLst/>
              <a:defRPr sz="2000" b="0" kern="1200">
                <a:solidFill>
                  <a:srgbClr val="002060"/>
                </a:solidFill>
                <a:latin typeface="+mn-lt"/>
                <a:ea typeface="+mn-ea"/>
                <a:cs typeface="+mn-cs"/>
              </a:defRPr>
            </a:lvl3pPr>
            <a:lvl4pPr marL="1612900" indent="-354013" algn="l" defTabSz="914400" rtl="0" eaLnBrk="1" latinLnBrk="0" hangingPunct="1">
              <a:spcBef>
                <a:spcPct val="20000"/>
              </a:spcBef>
              <a:buClr>
                <a:srgbClr val="F7C765"/>
              </a:buClr>
              <a:buFont typeface="Wingdings" pitchFamily="2" charset="2"/>
              <a:buChar char="§"/>
              <a:defRPr sz="2000" b="0" kern="1200">
                <a:solidFill>
                  <a:srgbClr val="002060"/>
                </a:solidFill>
                <a:latin typeface="+mn-lt"/>
                <a:ea typeface="+mn-ea"/>
                <a:cs typeface="+mn-cs"/>
              </a:defRPr>
            </a:lvl4pPr>
            <a:lvl5pPr marL="1968500" indent="-354013" algn="l" defTabSz="914400" rtl="0" eaLnBrk="1" latinLnBrk="0" hangingPunct="1">
              <a:spcBef>
                <a:spcPct val="20000"/>
              </a:spcBef>
              <a:buClr>
                <a:srgbClr val="F7C765"/>
              </a:buClr>
              <a:buFont typeface="Wingdings" pitchFamily="2" charset="2"/>
              <a:buChar char="§"/>
              <a:defRPr sz="2000" b="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5600" indent="-355600" algn="just"/>
            <a:r>
              <a:rPr lang="fr-FR" sz="1800" dirty="0" smtClean="0"/>
              <a:t>Pouvoir donné à la Commission d’adopter des mesures visant à modifier des éléments non essentiels de la directive en la complétant</a:t>
            </a:r>
          </a:p>
          <a:p>
            <a:pPr lvl="1" algn="just"/>
            <a:endParaRPr lang="fr-FR" dirty="0" smtClean="0">
              <a:latin typeface="+mn-lt"/>
            </a:endParaRPr>
          </a:p>
          <a:p>
            <a:pPr lvl="1"/>
            <a:endParaRPr lang="fr-FR" dirty="0" smtClean="0"/>
          </a:p>
          <a:p>
            <a:endParaRPr lang="fr-FR" dirty="0" smtClean="0"/>
          </a:p>
          <a:p>
            <a:endParaRPr lang="fr-FR" dirty="0"/>
          </a:p>
        </p:txBody>
      </p:sp>
      <p:sp>
        <p:nvSpPr>
          <p:cNvPr id="22" name="ZoneTexte 21"/>
          <p:cNvSpPr txBox="1"/>
          <p:nvPr/>
        </p:nvSpPr>
        <p:spPr>
          <a:xfrm>
            <a:off x="2196828" y="1540379"/>
            <a:ext cx="5142755" cy="723275"/>
          </a:xfrm>
          <a:prstGeom prst="rect">
            <a:avLst/>
          </a:prstGeom>
          <a:solidFill>
            <a:srgbClr val="0E4090"/>
          </a:solidFill>
        </p:spPr>
        <p:txBody>
          <a:bodyPr wrap="none" rtlCol="0">
            <a:spAutoFit/>
          </a:bodyPr>
          <a:lstStyle/>
          <a:p>
            <a:pPr algn="ctr"/>
            <a:r>
              <a:rPr lang="fr-FR" sz="1500" b="1" dirty="0" smtClean="0">
                <a:solidFill>
                  <a:schemeClr val="bg1"/>
                </a:solidFill>
                <a:latin typeface="Arial" panose="020B0604020202020204" pitchFamily="34" charset="0"/>
                <a:cs typeface="Arial" panose="020B0604020202020204" pitchFamily="34" charset="0"/>
              </a:rPr>
              <a:t>Solvabilité II - Article 301 bis fixe :</a:t>
            </a:r>
          </a:p>
          <a:p>
            <a:r>
              <a:rPr lang="fr-FR" sz="1300" b="1" dirty="0" smtClean="0">
                <a:solidFill>
                  <a:schemeClr val="bg1"/>
                </a:solidFill>
                <a:latin typeface="Arial" panose="020B0604020202020204" pitchFamily="34" charset="0"/>
                <a:cs typeface="Arial" panose="020B0604020202020204" pitchFamily="34" charset="0"/>
              </a:rPr>
              <a:t>- l’objectif, le contenu, le périmètre et la durée de la délégation</a:t>
            </a:r>
          </a:p>
          <a:p>
            <a:r>
              <a:rPr lang="fr-FR" sz="1300" b="1" dirty="0" smtClean="0">
                <a:solidFill>
                  <a:schemeClr val="bg1"/>
                </a:solidFill>
                <a:latin typeface="Arial" panose="020B0604020202020204" pitchFamily="34" charset="0"/>
                <a:cs typeface="Arial" panose="020B0604020202020204" pitchFamily="34" charset="0"/>
              </a:rPr>
              <a:t>- les conditions de cette délégation</a:t>
            </a:r>
          </a:p>
        </p:txBody>
      </p:sp>
      <p:sp>
        <p:nvSpPr>
          <p:cNvPr id="23" name="ZoneTexte 22"/>
          <p:cNvSpPr txBox="1"/>
          <p:nvPr/>
        </p:nvSpPr>
        <p:spPr>
          <a:xfrm>
            <a:off x="1813831" y="2650414"/>
            <a:ext cx="5976664" cy="677108"/>
          </a:xfrm>
          <a:prstGeom prst="rect">
            <a:avLst/>
          </a:prstGeom>
          <a:noFill/>
        </p:spPr>
        <p:txBody>
          <a:bodyPr wrap="square" rtlCol="0">
            <a:spAutoFit/>
          </a:bodyPr>
          <a:lstStyle/>
          <a:p>
            <a:pPr algn="ctr"/>
            <a:r>
              <a:rPr lang="fr-FR" sz="2200" dirty="0" smtClean="0">
                <a:solidFill>
                  <a:srgbClr val="002060"/>
                </a:solidFill>
                <a:latin typeface="Arial" panose="020B0604020202020204" pitchFamily="34" charset="0"/>
                <a:cs typeface="Arial" panose="020B0604020202020204" pitchFamily="34" charset="0"/>
              </a:rPr>
              <a:t>Projet d’actes délégués de la Commission</a:t>
            </a:r>
          </a:p>
          <a:p>
            <a:pPr algn="ctr"/>
            <a:r>
              <a:rPr lang="fr-FR" sz="1500" dirty="0" smtClean="0">
                <a:solidFill>
                  <a:srgbClr val="002060"/>
                </a:solidFill>
                <a:latin typeface="Arial" panose="020B0604020202020204" pitchFamily="34" charset="0"/>
                <a:cs typeface="Arial" panose="020B0604020202020204" pitchFamily="34" charset="0"/>
              </a:rPr>
              <a:t>(ne requiert aucune consultation formelle)</a:t>
            </a:r>
            <a:endParaRPr lang="fr-FR" sz="1500" dirty="0">
              <a:solidFill>
                <a:srgbClr val="002060"/>
              </a:solidFill>
              <a:latin typeface="Arial" panose="020B0604020202020204" pitchFamily="34" charset="0"/>
              <a:cs typeface="Arial" panose="020B0604020202020204" pitchFamily="34" charset="0"/>
            </a:endParaRPr>
          </a:p>
        </p:txBody>
      </p:sp>
      <p:grpSp>
        <p:nvGrpSpPr>
          <p:cNvPr id="5" name="Groupe 25"/>
          <p:cNvGrpSpPr/>
          <p:nvPr/>
        </p:nvGrpSpPr>
        <p:grpSpPr>
          <a:xfrm>
            <a:off x="251201" y="2309820"/>
            <a:ext cx="1728192" cy="1296144"/>
            <a:chOff x="251201" y="2708920"/>
            <a:chExt cx="1728192" cy="1296144"/>
          </a:xfrm>
        </p:grpSpPr>
        <p:sp>
          <p:nvSpPr>
            <p:cNvPr id="25" name="Ellipse 24"/>
            <p:cNvSpPr/>
            <p:nvPr/>
          </p:nvSpPr>
          <p:spPr>
            <a:xfrm>
              <a:off x="251201" y="2708920"/>
              <a:ext cx="1728192" cy="1296144"/>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2060"/>
                </a:solidFill>
              </a:endParaRPr>
            </a:p>
          </p:txBody>
        </p:sp>
        <p:sp>
          <p:nvSpPr>
            <p:cNvPr id="24" name="ZoneTexte 23"/>
            <p:cNvSpPr txBox="1"/>
            <p:nvPr/>
          </p:nvSpPr>
          <p:spPr>
            <a:xfrm>
              <a:off x="251201" y="2964004"/>
              <a:ext cx="1728192" cy="784830"/>
            </a:xfrm>
            <a:prstGeom prst="rect">
              <a:avLst/>
            </a:prstGeom>
            <a:noFill/>
          </p:spPr>
          <p:txBody>
            <a:bodyPr wrap="square" rtlCol="0">
              <a:spAutoFit/>
            </a:bodyPr>
            <a:lstStyle/>
            <a:p>
              <a:pPr algn="ctr"/>
              <a:r>
                <a:rPr lang="fr-FR" sz="1500" b="1" i="1" dirty="0" smtClean="0">
                  <a:solidFill>
                    <a:srgbClr val="002060"/>
                  </a:solidFill>
                  <a:latin typeface="Arial" panose="020B0604020202020204" pitchFamily="34" charset="0"/>
                  <a:cs typeface="Arial" panose="020B0604020202020204" pitchFamily="34" charset="0"/>
                </a:rPr>
                <a:t>La Commission est assistée d’un groupe d’experts</a:t>
              </a:r>
              <a:endParaRPr lang="fr-FR" sz="1500" b="1" i="1" dirty="0">
                <a:solidFill>
                  <a:srgbClr val="002060"/>
                </a:solidFill>
                <a:latin typeface="Arial" panose="020B0604020202020204" pitchFamily="34" charset="0"/>
                <a:cs typeface="Arial" panose="020B0604020202020204" pitchFamily="34" charset="0"/>
              </a:endParaRPr>
            </a:p>
          </p:txBody>
        </p:sp>
      </p:grpSp>
      <p:sp>
        <p:nvSpPr>
          <p:cNvPr id="27" name="ZoneTexte 26"/>
          <p:cNvSpPr txBox="1"/>
          <p:nvPr/>
        </p:nvSpPr>
        <p:spPr>
          <a:xfrm>
            <a:off x="1948204" y="3718300"/>
            <a:ext cx="2527101" cy="553998"/>
          </a:xfrm>
          <a:prstGeom prst="rect">
            <a:avLst/>
          </a:prstGeom>
          <a:solidFill>
            <a:schemeClr val="accent1">
              <a:lumMod val="20000"/>
              <a:lumOff val="80000"/>
            </a:schemeClr>
          </a:solidFill>
          <a:ln>
            <a:solidFill>
              <a:schemeClr val="tx1"/>
            </a:solidFill>
            <a:round/>
          </a:ln>
          <a:effectLst>
            <a:outerShdw blurRad="50800" dist="38100" algn="l" rotWithShape="0">
              <a:prstClr val="black">
                <a:alpha val="40000"/>
              </a:prstClr>
            </a:outerShdw>
          </a:effectLst>
        </p:spPr>
        <p:txBody>
          <a:bodyPr wrap="square" rtlCol="0">
            <a:spAutoFit/>
          </a:bodyPr>
          <a:lstStyle/>
          <a:p>
            <a:pPr algn="ctr"/>
            <a:r>
              <a:rPr lang="fr-FR" sz="1700" b="1" dirty="0" smtClean="0">
                <a:solidFill>
                  <a:srgbClr val="002060"/>
                </a:solidFill>
                <a:latin typeface="Arial" panose="020B0604020202020204" pitchFamily="34" charset="0"/>
                <a:cs typeface="Arial" panose="020B0604020202020204" pitchFamily="34" charset="0"/>
              </a:rPr>
              <a:t>Parlement européen</a:t>
            </a:r>
          </a:p>
          <a:p>
            <a:pPr algn="ctr"/>
            <a:r>
              <a:rPr lang="fr-FR" sz="1200" b="1" dirty="0" smtClean="0">
                <a:solidFill>
                  <a:srgbClr val="002060"/>
                </a:solidFill>
                <a:latin typeface="Arial" panose="020B0604020202020204" pitchFamily="34" charset="0"/>
                <a:cs typeface="Arial" panose="020B0604020202020204" pitchFamily="34" charset="0"/>
              </a:rPr>
              <a:t>(majorité absolue)</a:t>
            </a:r>
            <a:endParaRPr lang="fr-FR" sz="1200" b="1" dirty="0">
              <a:solidFill>
                <a:srgbClr val="002060"/>
              </a:solidFill>
              <a:latin typeface="Arial" panose="020B0604020202020204" pitchFamily="34" charset="0"/>
              <a:cs typeface="Arial" panose="020B0604020202020204" pitchFamily="34" charset="0"/>
            </a:endParaRPr>
          </a:p>
        </p:txBody>
      </p:sp>
      <p:sp>
        <p:nvSpPr>
          <p:cNvPr id="28" name="ZoneTexte 27"/>
          <p:cNvSpPr txBox="1"/>
          <p:nvPr/>
        </p:nvSpPr>
        <p:spPr>
          <a:xfrm>
            <a:off x="4633920" y="3718300"/>
            <a:ext cx="2448272" cy="553998"/>
          </a:xfrm>
          <a:prstGeom prst="rect">
            <a:avLst/>
          </a:prstGeom>
          <a:solidFill>
            <a:schemeClr val="accent1">
              <a:lumMod val="20000"/>
              <a:lumOff val="80000"/>
            </a:schemeClr>
          </a:solidFill>
          <a:ln>
            <a:solidFill>
              <a:schemeClr val="tx1"/>
            </a:solidFill>
            <a:round/>
          </a:ln>
          <a:effectLst>
            <a:outerShdw blurRad="50800" dist="38100" algn="l" rotWithShape="0">
              <a:prstClr val="black">
                <a:alpha val="40000"/>
              </a:prstClr>
            </a:outerShdw>
          </a:effectLst>
        </p:spPr>
        <p:txBody>
          <a:bodyPr wrap="square" rtlCol="0">
            <a:spAutoFit/>
          </a:bodyPr>
          <a:lstStyle/>
          <a:p>
            <a:pPr algn="ctr"/>
            <a:r>
              <a:rPr lang="fr-FR" sz="1700" b="1" dirty="0">
                <a:solidFill>
                  <a:srgbClr val="002060"/>
                </a:solidFill>
                <a:latin typeface="Arial" panose="020B0604020202020204" pitchFamily="34" charset="0"/>
                <a:cs typeface="Arial" panose="020B0604020202020204" pitchFamily="34" charset="0"/>
              </a:rPr>
              <a:t>Conseil</a:t>
            </a:r>
          </a:p>
          <a:p>
            <a:pPr algn="ctr"/>
            <a:r>
              <a:rPr lang="fr-FR" sz="1200" b="1" dirty="0">
                <a:solidFill>
                  <a:srgbClr val="002060"/>
                </a:solidFill>
                <a:latin typeface="Arial" panose="020B0604020202020204" pitchFamily="34" charset="0"/>
                <a:cs typeface="Arial" panose="020B0604020202020204" pitchFamily="34" charset="0"/>
              </a:rPr>
              <a:t>(majorité qualifiée)</a:t>
            </a:r>
          </a:p>
        </p:txBody>
      </p:sp>
      <p:sp>
        <p:nvSpPr>
          <p:cNvPr id="29" name="ZoneTexte 28"/>
          <p:cNvSpPr txBox="1"/>
          <p:nvPr/>
        </p:nvSpPr>
        <p:spPr>
          <a:xfrm>
            <a:off x="1407370" y="4716256"/>
            <a:ext cx="4300862" cy="800219"/>
          </a:xfrm>
          <a:prstGeom prst="rect">
            <a:avLst/>
          </a:prstGeom>
          <a:solidFill>
            <a:srgbClr val="0E4090"/>
          </a:solidFill>
        </p:spPr>
        <p:txBody>
          <a:bodyPr wrap="square" rtlCol="0">
            <a:spAutoFit/>
          </a:bodyPr>
          <a:lstStyle>
            <a:defPPr>
              <a:defRPr lang="fr-FR"/>
            </a:defPPr>
            <a:lvl1pPr>
              <a:defRPr sz="1600" b="1">
                <a:solidFill>
                  <a:schemeClr val="bg1"/>
                </a:solidFill>
                <a:latin typeface="+mn-lt"/>
              </a:defRPr>
            </a:lvl1pPr>
          </a:lstStyle>
          <a:p>
            <a:pPr algn="ctr"/>
            <a:r>
              <a:rPr lang="fr-FR" sz="1400" dirty="0">
                <a:latin typeface="Arial" panose="020B0604020202020204" pitchFamily="34" charset="0"/>
                <a:cs typeface="Arial" panose="020B0604020202020204" pitchFamily="34" charset="0"/>
              </a:rPr>
              <a:t>Adoption si non-objection dans les trois </a:t>
            </a:r>
            <a:r>
              <a:rPr lang="fr-FR" sz="1400" dirty="0" smtClean="0">
                <a:latin typeface="Arial" panose="020B0604020202020204" pitchFamily="34" charset="0"/>
                <a:cs typeface="Arial" panose="020B0604020202020204" pitchFamily="34" charset="0"/>
              </a:rPr>
              <a:t>mois</a:t>
            </a:r>
          </a:p>
          <a:p>
            <a:pPr algn="ctr"/>
            <a:r>
              <a:rPr lang="fr-FR" b="0" dirty="0" smtClean="0">
                <a:latin typeface="Arial" panose="020B0604020202020204" pitchFamily="34" charset="0"/>
                <a:cs typeface="Arial" panose="020B0604020202020204" pitchFamily="34" charset="0"/>
              </a:rPr>
              <a:t>(prolongation possible de trois mois supplémentaires)</a:t>
            </a:r>
            <a:endParaRPr lang="fr-FR" b="0" dirty="0">
              <a:latin typeface="Arial" panose="020B0604020202020204" pitchFamily="34" charset="0"/>
              <a:cs typeface="Arial" panose="020B0604020202020204" pitchFamily="34" charset="0"/>
            </a:endParaRPr>
          </a:p>
        </p:txBody>
      </p:sp>
      <p:sp>
        <p:nvSpPr>
          <p:cNvPr id="30" name="ZoneTexte 29"/>
          <p:cNvSpPr txBox="1"/>
          <p:nvPr/>
        </p:nvSpPr>
        <p:spPr>
          <a:xfrm>
            <a:off x="5852247" y="4726639"/>
            <a:ext cx="2002223" cy="738664"/>
          </a:xfrm>
          <a:prstGeom prst="rect">
            <a:avLst/>
          </a:prstGeom>
          <a:solidFill>
            <a:srgbClr val="0E4090"/>
          </a:solidFill>
        </p:spPr>
        <p:txBody>
          <a:bodyPr wrap="square" rtlCol="0">
            <a:spAutoFit/>
          </a:bodyPr>
          <a:lstStyle>
            <a:defPPr>
              <a:defRPr lang="fr-FR"/>
            </a:defPPr>
            <a:lvl1pPr>
              <a:defRPr sz="1600" b="1">
                <a:solidFill>
                  <a:schemeClr val="bg1"/>
                </a:solidFill>
                <a:latin typeface="+mn-lt"/>
              </a:defRPr>
            </a:lvl1pPr>
          </a:lstStyle>
          <a:p>
            <a:pPr algn="ctr"/>
            <a:r>
              <a:rPr lang="fr-FR" sz="1400" dirty="0" smtClean="0">
                <a:latin typeface="Arial" panose="020B0604020202020204" pitchFamily="34" charset="0"/>
                <a:cs typeface="Arial" panose="020B0604020202020204" pitchFamily="34" charset="0"/>
              </a:rPr>
              <a:t>Révocation</a:t>
            </a:r>
            <a:r>
              <a:rPr lang="fr-FR" sz="1400" b="0" dirty="0" smtClean="0">
                <a:latin typeface="Arial" panose="020B0604020202020204" pitchFamily="34" charset="0"/>
                <a:cs typeface="Arial" panose="020B0604020202020204" pitchFamily="34" charset="0"/>
              </a:rPr>
              <a:t> du pouvoir de délégation à tout moment</a:t>
            </a:r>
            <a:endParaRPr lang="fr-FR" sz="1400" b="0" dirty="0">
              <a:latin typeface="Arial" panose="020B0604020202020204" pitchFamily="34" charset="0"/>
              <a:cs typeface="Arial" panose="020B0604020202020204" pitchFamily="34" charset="0"/>
            </a:endParaRPr>
          </a:p>
        </p:txBody>
      </p:sp>
      <p:cxnSp>
        <p:nvCxnSpPr>
          <p:cNvPr id="32" name="Connecteur droit avec flèche 31"/>
          <p:cNvCxnSpPr/>
          <p:nvPr/>
        </p:nvCxnSpPr>
        <p:spPr>
          <a:xfrm>
            <a:off x="4572000" y="2404475"/>
            <a:ext cx="0" cy="3600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a:off x="4572000" y="3358300"/>
            <a:ext cx="0" cy="3600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a:off x="4572000" y="4303571"/>
            <a:ext cx="0" cy="3600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1407370" y="5907253"/>
            <a:ext cx="6447100" cy="338554"/>
          </a:xfrm>
          <a:prstGeom prst="rect">
            <a:avLst/>
          </a:prstGeom>
          <a:noFill/>
        </p:spPr>
        <p:txBody>
          <a:bodyPr wrap="square" rtlCol="0">
            <a:spAutoFit/>
          </a:bodyPr>
          <a:lstStyle/>
          <a:p>
            <a:pPr algn="ctr"/>
            <a:r>
              <a:rPr lang="fr-FR" sz="1600" b="1" i="1" dirty="0" smtClean="0">
                <a:solidFill>
                  <a:srgbClr val="002060"/>
                </a:solidFill>
                <a:latin typeface="Arial" panose="020B0604020202020204" pitchFamily="34" charset="0"/>
                <a:cs typeface="Arial" panose="020B0604020202020204" pitchFamily="34" charset="0"/>
              </a:rPr>
              <a:t>Application directe par les autorités de contrôle et les assujettis</a:t>
            </a:r>
            <a:endParaRPr lang="fr-FR" sz="1600" b="1" i="1" dirty="0">
              <a:solidFill>
                <a:srgbClr val="002060"/>
              </a:solidFill>
              <a:latin typeface="Arial" panose="020B0604020202020204" pitchFamily="34" charset="0"/>
              <a:cs typeface="Arial" panose="020B0604020202020204" pitchFamily="34" charset="0"/>
            </a:endParaRPr>
          </a:p>
        </p:txBody>
      </p:sp>
      <p:cxnSp>
        <p:nvCxnSpPr>
          <p:cNvPr id="19" name="Connecteur droit avec flèche 18"/>
          <p:cNvCxnSpPr/>
          <p:nvPr/>
        </p:nvCxnSpPr>
        <p:spPr>
          <a:xfrm>
            <a:off x="4546979" y="5547253"/>
            <a:ext cx="0" cy="3600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21"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Tree>
    <p:extLst>
      <p:ext uri="{BB962C8B-B14F-4D97-AF65-F5344CB8AC3E}">
        <p14:creationId xmlns:p14="http://schemas.microsoft.com/office/powerpoint/2010/main" val="33099324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3546" y="-24"/>
            <a:ext cx="7892950" cy="785818"/>
          </a:xfrm>
        </p:spPr>
        <p:txBody>
          <a:bodyPr/>
          <a:lstStyle/>
          <a:p>
            <a:r>
              <a:rPr lang="fr-FR" sz="2700" dirty="0"/>
              <a:t>Exigences de compétence et d’honorabilité – cas des administrateurs </a:t>
            </a:r>
            <a:r>
              <a:rPr lang="fr-FR" sz="2700" dirty="0" smtClean="0"/>
              <a:t>(3/3</a:t>
            </a:r>
            <a:r>
              <a:rPr lang="fr-FR" sz="2700" dirty="0"/>
              <a:t>)</a:t>
            </a:r>
            <a:endParaRPr lang="fr-FR" sz="2700" dirty="0" smtClean="0"/>
          </a:p>
        </p:txBody>
      </p:sp>
      <p:sp>
        <p:nvSpPr>
          <p:cNvPr id="3" name="Espace réservé du contenu 2"/>
          <p:cNvSpPr>
            <a:spLocks noGrp="1"/>
          </p:cNvSpPr>
          <p:nvPr>
            <p:ph idx="1"/>
          </p:nvPr>
        </p:nvSpPr>
        <p:spPr>
          <a:xfrm>
            <a:off x="1071538" y="1196752"/>
            <a:ext cx="7604918" cy="5184576"/>
          </a:xfrm>
        </p:spPr>
        <p:txBody>
          <a:bodyPr>
            <a:normAutofit/>
          </a:bodyPr>
          <a:lstStyle/>
          <a:p>
            <a:pPr marL="360363" indent="-360363" algn="just"/>
            <a:r>
              <a:rPr lang="fr-FR" sz="2000" dirty="0" smtClean="0"/>
              <a:t>Une démarche pragmatique ….</a:t>
            </a:r>
          </a:p>
          <a:p>
            <a:pPr marL="360363" indent="-360363" algn="just">
              <a:buNone/>
            </a:pPr>
            <a:endParaRPr lang="fr-FR" sz="1000" dirty="0" smtClean="0"/>
          </a:p>
          <a:p>
            <a:pPr marL="360363" indent="-360363" algn="just"/>
            <a:r>
              <a:rPr lang="fr-FR" sz="2000" dirty="0" smtClean="0"/>
              <a:t>…qui s’appuiera sur les éléments de la grille d’analyse …</a:t>
            </a:r>
          </a:p>
          <a:p>
            <a:pPr lvl="1" indent="-273050" algn="just">
              <a:spcBef>
                <a:spcPts val="400"/>
              </a:spcBef>
            </a:pPr>
            <a:r>
              <a:rPr lang="fr-FR" sz="1800" b="1" dirty="0" smtClean="0"/>
              <a:t>Prise en compte des formations passées et futures </a:t>
            </a:r>
            <a:r>
              <a:rPr lang="fr-FR" sz="1800" dirty="0" smtClean="0"/>
              <a:t>= rôle des organismes et des fédérations en la matière</a:t>
            </a:r>
          </a:p>
          <a:p>
            <a:pPr lvl="1" indent="-273050" algn="just">
              <a:spcBef>
                <a:spcPts val="400"/>
              </a:spcBef>
            </a:pPr>
            <a:endParaRPr lang="fr-FR" sz="800" dirty="0" smtClean="0"/>
          </a:p>
          <a:p>
            <a:pPr lvl="1" indent="-273050" algn="just">
              <a:spcBef>
                <a:spcPts val="400"/>
              </a:spcBef>
            </a:pPr>
            <a:r>
              <a:rPr lang="fr-FR" sz="1800" b="1" dirty="0" smtClean="0"/>
              <a:t>Prise en compte de l’expérience déjà acquise </a:t>
            </a:r>
            <a:r>
              <a:rPr lang="fr-FR" sz="1800" dirty="0" smtClean="0"/>
              <a:t>= notamment lors des renouvellements</a:t>
            </a:r>
          </a:p>
          <a:p>
            <a:pPr lvl="1" indent="-273050" algn="just">
              <a:spcBef>
                <a:spcPts val="400"/>
              </a:spcBef>
            </a:pPr>
            <a:endParaRPr lang="fr-FR" sz="800" dirty="0" smtClean="0"/>
          </a:p>
          <a:p>
            <a:pPr lvl="1" indent="-273050" algn="just">
              <a:spcBef>
                <a:spcPts val="400"/>
              </a:spcBef>
            </a:pPr>
            <a:r>
              <a:rPr lang="fr-FR" sz="1800" b="1" dirty="0" smtClean="0"/>
              <a:t>Dimension collégiale </a:t>
            </a:r>
            <a:r>
              <a:rPr lang="fr-FR" sz="1800" dirty="0" smtClean="0"/>
              <a:t>de la compétence pour les administrateurs = équilibre des compétences au sein du CA</a:t>
            </a:r>
          </a:p>
          <a:p>
            <a:pPr lvl="1" indent="-273050" algn="just">
              <a:spcBef>
                <a:spcPts val="400"/>
              </a:spcBef>
            </a:pPr>
            <a:endParaRPr lang="fr-FR" sz="800" dirty="0" smtClean="0"/>
          </a:p>
          <a:p>
            <a:pPr lvl="1" indent="-273050" algn="just">
              <a:spcBef>
                <a:spcPts val="400"/>
              </a:spcBef>
            </a:pPr>
            <a:r>
              <a:rPr lang="fr-FR" sz="1800" b="1" dirty="0" smtClean="0"/>
              <a:t>Proportionnalité par rapport aux attributions </a:t>
            </a:r>
            <a:r>
              <a:rPr lang="fr-FR" sz="1800" dirty="0" smtClean="0"/>
              <a:t>d’un administrateur  = exemple du PCA ou du Président du comité d’audit</a:t>
            </a:r>
          </a:p>
          <a:p>
            <a:pPr algn="just"/>
            <a:endParaRPr lang="fr-FR" sz="1000" dirty="0" smtClean="0"/>
          </a:p>
          <a:p>
            <a:pPr marL="360363" indent="-360363" algn="just"/>
            <a:r>
              <a:rPr lang="fr-FR" sz="2000" dirty="0" smtClean="0"/>
              <a:t>…avec un dialogue  avec la profession  </a:t>
            </a:r>
            <a:endParaRPr lang="fr-FR" sz="2000" dirty="0"/>
          </a:p>
        </p:txBody>
      </p:sp>
      <p:sp>
        <p:nvSpPr>
          <p:cNvPr id="5"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
        <p:nvSpPr>
          <p:cNvPr id="6"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a:spLocks noGrp="1"/>
          </p:cNvSpPr>
          <p:nvPr>
            <p:ph idx="1"/>
          </p:nvPr>
        </p:nvSpPr>
        <p:spPr>
          <a:xfrm>
            <a:off x="432048" y="908720"/>
            <a:ext cx="8748464" cy="3024336"/>
          </a:xfrm>
        </p:spPr>
        <p:txBody>
          <a:bodyPr>
            <a:noAutofit/>
          </a:bodyPr>
          <a:lstStyle>
            <a:lvl1pPr marL="355600" indent="-266700">
              <a:buClr>
                <a:srgbClr val="F7C765"/>
              </a:buClr>
              <a:buFont typeface="+mj-lt"/>
              <a:buAutoNum type="arabicPeriod"/>
              <a:defRPr sz="2400" b="1" baseline="0">
                <a:solidFill>
                  <a:srgbClr val="002060"/>
                </a:solidFill>
                <a:latin typeface="Arial" pitchFamily="34" charset="0"/>
                <a:cs typeface="Arial" pitchFamily="34" charset="0"/>
              </a:defRPr>
            </a:lvl1pPr>
            <a:lvl2pPr marL="812800" marR="0" indent="-457200" algn="l" defTabSz="914400" rtl="0" eaLnBrk="1" fontAlgn="auto" latinLnBrk="0" hangingPunct="1">
              <a:lnSpc>
                <a:spcPct val="100000"/>
              </a:lnSpc>
              <a:spcBef>
                <a:spcPct val="20000"/>
              </a:spcBef>
              <a:spcAft>
                <a:spcPts val="0"/>
              </a:spcAft>
              <a:buClr>
                <a:srgbClr val="F7C765"/>
              </a:buClr>
              <a:buSzTx/>
              <a:buFont typeface="+mj-lt"/>
              <a:buAutoNum type="arabicPeriod"/>
              <a:tabLst/>
              <a:defRPr sz="2000" b="1" baseline="0">
                <a:solidFill>
                  <a:srgbClr val="002060"/>
                </a:solidFill>
                <a:latin typeface="Arial" pitchFamily="34" charset="0"/>
                <a:cs typeface="Arial" pitchFamily="34" charset="0"/>
              </a:defRPr>
            </a:lvl2pPr>
            <a:lvl3pPr marL="812800" indent="-457200">
              <a:buClr>
                <a:srgbClr val="F7C765"/>
              </a:buClr>
              <a:buFont typeface="+mj-lt"/>
              <a:buAutoNum type="arabicPeriod"/>
              <a:defRPr>
                <a:solidFill>
                  <a:srgbClr val="002060"/>
                </a:solidFill>
              </a:defRPr>
            </a:lvl3pPr>
            <a:lvl4pPr marL="812800" indent="-457200">
              <a:buClr>
                <a:srgbClr val="F7C765"/>
              </a:buClr>
              <a:buFont typeface="+mj-lt"/>
              <a:buAutoNum type="arabicPeriod"/>
              <a:defRPr>
                <a:solidFill>
                  <a:srgbClr val="002060"/>
                </a:solidFill>
              </a:defRPr>
            </a:lvl4pPr>
            <a:lvl5pPr marL="812800" indent="-457200">
              <a:buClr>
                <a:srgbClr val="F7C765"/>
              </a:buClr>
              <a:buFont typeface="+mj-lt"/>
              <a:buAutoNum type="arabicPeriod"/>
              <a:defRPr>
                <a:solidFill>
                  <a:srgbClr val="002060"/>
                </a:solidFill>
              </a:defRPr>
            </a:lvl5pPr>
          </a:lstStyle>
          <a:p>
            <a:pPr lvl="0">
              <a:buFont typeface="Wingdings" pitchFamily="2" charset="2"/>
              <a:buChar char="q"/>
              <a:tabLst>
                <a:tab pos="534988" algn="l"/>
              </a:tabLst>
            </a:pPr>
            <a:r>
              <a:rPr lang="fr-FR" sz="2300" dirty="0" smtClean="0">
                <a:solidFill>
                  <a:schemeClr val="bg1">
                    <a:lumMod val="85000"/>
                  </a:schemeClr>
                </a:solidFill>
              </a:rPr>
              <a:t>  L’actualité européenne de Solvabilité II</a:t>
            </a:r>
          </a:p>
          <a:p>
            <a:pPr lvl="0">
              <a:buFont typeface="Wingdings" pitchFamily="2" charset="2"/>
              <a:buChar char="q"/>
            </a:pPr>
            <a:endParaRPr lang="fr-FR" sz="1000" dirty="0" smtClean="0"/>
          </a:p>
          <a:p>
            <a:pPr lvl="0">
              <a:buFont typeface="Wingdings" pitchFamily="2" charset="2"/>
              <a:buChar char="q"/>
            </a:pPr>
            <a:r>
              <a:rPr lang="fr-FR" sz="2300" dirty="0" smtClean="0">
                <a:solidFill>
                  <a:schemeClr val="bg1">
                    <a:lumMod val="85000"/>
                  </a:schemeClr>
                </a:solidFill>
              </a:rPr>
              <a:t>  Les exigences quantitatives et leur finalisation</a:t>
            </a:r>
          </a:p>
          <a:p>
            <a:pPr lvl="0">
              <a:buFont typeface="Wingdings" pitchFamily="2" charset="2"/>
              <a:buChar char="q"/>
            </a:pPr>
            <a:endParaRPr lang="fr-FR" sz="1000" dirty="0" smtClean="0">
              <a:solidFill>
                <a:schemeClr val="bg1">
                  <a:lumMod val="85000"/>
                </a:schemeClr>
              </a:solidFill>
            </a:endParaRPr>
          </a:p>
          <a:p>
            <a:pPr lvl="0">
              <a:buFont typeface="Wingdings" pitchFamily="2" charset="2"/>
              <a:buChar char="q"/>
            </a:pPr>
            <a:r>
              <a:rPr lang="fr-FR" sz="2300" dirty="0" smtClean="0">
                <a:solidFill>
                  <a:schemeClr val="bg1">
                    <a:lumMod val="85000"/>
                  </a:schemeClr>
                </a:solidFill>
              </a:rPr>
              <a:t>  Quelles spécifications pour les exercices préparatoires ?</a:t>
            </a:r>
          </a:p>
          <a:p>
            <a:pPr marL="720725" indent="0">
              <a:buNone/>
              <a:tabLst>
                <a:tab pos="989013" algn="l"/>
              </a:tabLst>
            </a:pPr>
            <a:endParaRPr lang="fr-FR" sz="1000" dirty="0"/>
          </a:p>
          <a:p>
            <a:pPr lvl="0">
              <a:buFont typeface="Wingdings" pitchFamily="2" charset="2"/>
              <a:buChar char="q"/>
            </a:pPr>
            <a:r>
              <a:rPr lang="fr-FR" sz="2300" dirty="0" smtClean="0">
                <a:solidFill>
                  <a:schemeClr val="bg1">
                    <a:lumMod val="85000"/>
                  </a:schemeClr>
                </a:solidFill>
              </a:rPr>
              <a:t>  Les recommandations pour l’ORSA préparatoire</a:t>
            </a:r>
          </a:p>
          <a:p>
            <a:pPr marL="803275" indent="0">
              <a:buNone/>
            </a:pPr>
            <a:endParaRPr lang="fr-FR" sz="1000" dirty="0" smtClean="0"/>
          </a:p>
          <a:p>
            <a:pPr lvl="0">
              <a:buFont typeface="Wingdings" pitchFamily="2" charset="2"/>
              <a:buChar char="q"/>
              <a:tabLst>
                <a:tab pos="534988" algn="l"/>
              </a:tabLst>
            </a:pPr>
            <a:r>
              <a:rPr lang="fr-FR" sz="2300" dirty="0" smtClean="0"/>
              <a:t> </a:t>
            </a:r>
            <a:r>
              <a:rPr lang="fr-FR" sz="2300" dirty="0" smtClean="0">
                <a:solidFill>
                  <a:schemeClr val="bg1">
                    <a:lumMod val="85000"/>
                  </a:schemeClr>
                </a:solidFill>
              </a:rPr>
              <a:t> Le système de gouvernance et l’appréciation de la   	compétence et de l’honorabilité par l’ACPR</a:t>
            </a:r>
          </a:p>
          <a:p>
            <a:pPr lvl="0">
              <a:buFont typeface="Wingdings" pitchFamily="2" charset="2"/>
              <a:buChar char="q"/>
              <a:tabLst>
                <a:tab pos="534988" algn="l"/>
              </a:tabLst>
            </a:pPr>
            <a:endParaRPr lang="fr-FR" sz="1000" dirty="0" smtClean="0">
              <a:solidFill>
                <a:schemeClr val="bg1">
                  <a:lumMod val="85000"/>
                </a:schemeClr>
              </a:solidFill>
            </a:endParaRPr>
          </a:p>
          <a:p>
            <a:pPr lvl="0">
              <a:buFont typeface="Wingdings" pitchFamily="2" charset="2"/>
              <a:buChar char="q"/>
            </a:pPr>
            <a:r>
              <a:rPr lang="fr-FR" sz="2300" dirty="0" smtClean="0"/>
              <a:t>  Se préparer aux futurs états prudentiels</a:t>
            </a:r>
          </a:p>
          <a:p>
            <a:pPr lvl="0">
              <a:buFont typeface="Wingdings" pitchFamily="2" charset="2"/>
              <a:buChar char="q"/>
            </a:pPr>
            <a:endParaRPr lang="fr-FR" sz="800" dirty="0" smtClean="0"/>
          </a:p>
          <a:p>
            <a:pPr marL="1081088" indent="-277813">
              <a:buFont typeface="Arial" panose="020B0604020202020204" pitchFamily="34" charset="0"/>
              <a:buChar char="•"/>
            </a:pPr>
            <a:r>
              <a:rPr lang="fr-FR" sz="2200" dirty="0" smtClean="0">
                <a:solidFill>
                  <a:srgbClr val="0E4090"/>
                </a:solidFill>
              </a:rPr>
              <a:t>Grégoire </a:t>
            </a:r>
            <a:r>
              <a:rPr lang="fr-FR" sz="2200" dirty="0" err="1" smtClean="0">
                <a:solidFill>
                  <a:srgbClr val="0E4090"/>
                </a:solidFill>
              </a:rPr>
              <a:t>Vuarlot</a:t>
            </a:r>
            <a:r>
              <a:rPr lang="fr-FR" sz="2200" dirty="0" smtClean="0">
                <a:solidFill>
                  <a:srgbClr val="0E4090"/>
                </a:solidFill>
              </a:rPr>
              <a:t>, </a:t>
            </a:r>
            <a:r>
              <a:rPr lang="fr-FR" sz="2200" dirty="0" smtClean="0"/>
              <a:t>directeur adjoint des contrôles spécialisés et transversaux</a:t>
            </a:r>
          </a:p>
          <a:p>
            <a:pPr marL="1081088" indent="-277813">
              <a:buFont typeface="Arial" panose="020B0604020202020204" pitchFamily="34" charset="0"/>
              <a:buChar char="•"/>
            </a:pPr>
            <a:endParaRPr lang="fr-FR" sz="1000" dirty="0" smtClean="0"/>
          </a:p>
          <a:p>
            <a:pPr marL="534988" indent="-446088">
              <a:buFont typeface="Wingdings" panose="05000000000000000000" pitchFamily="2" charset="2"/>
              <a:buChar char="q"/>
            </a:pPr>
            <a:r>
              <a:rPr lang="fr-FR" sz="2300" dirty="0">
                <a:solidFill>
                  <a:schemeClr val="bg1">
                    <a:lumMod val="85000"/>
                  </a:schemeClr>
                </a:solidFill>
              </a:rPr>
              <a:t>Remettre en XBRL sur le portail </a:t>
            </a:r>
            <a:r>
              <a:rPr lang="fr-FR" sz="2300" i="1" dirty="0" err="1">
                <a:solidFill>
                  <a:schemeClr val="bg1">
                    <a:lumMod val="85000"/>
                  </a:schemeClr>
                </a:solidFill>
              </a:rPr>
              <a:t>Onegate</a:t>
            </a:r>
            <a:endParaRPr lang="fr-FR" sz="2300" dirty="0">
              <a:solidFill>
                <a:schemeClr val="bg1">
                  <a:lumMod val="85000"/>
                </a:schemeClr>
              </a:solidFill>
            </a:endParaRPr>
          </a:p>
          <a:p>
            <a:pPr marL="88900" lvl="0" indent="0">
              <a:buNone/>
            </a:pPr>
            <a:endParaRPr lang="fr-FR" sz="2300" dirty="0" smtClean="0">
              <a:solidFill>
                <a:schemeClr val="bg1">
                  <a:lumMod val="85000"/>
                </a:schemeClr>
              </a:solidFill>
            </a:endParaRPr>
          </a:p>
        </p:txBody>
      </p:sp>
      <p:sp>
        <p:nvSpPr>
          <p:cNvPr id="3"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
        <p:nvSpPr>
          <p:cNvPr id="4"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Tree>
    <p:extLst>
      <p:ext uri="{BB962C8B-B14F-4D97-AF65-F5344CB8AC3E}">
        <p14:creationId xmlns:p14="http://schemas.microsoft.com/office/powerpoint/2010/main" val="40865307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u contenu 2"/>
          <p:cNvSpPr>
            <a:spLocks noGrp="1"/>
          </p:cNvSpPr>
          <p:nvPr>
            <p:ph idx="1"/>
          </p:nvPr>
        </p:nvSpPr>
        <p:spPr>
          <a:xfrm>
            <a:off x="1071538" y="1285860"/>
            <a:ext cx="6884838" cy="4637088"/>
          </a:xfrm>
        </p:spPr>
        <p:txBody>
          <a:bodyPr>
            <a:normAutofit/>
          </a:bodyPr>
          <a:lstStyle/>
          <a:p>
            <a:pPr marL="442913" indent="-354013" algn="just" eaLnBrk="1" hangingPunct="1">
              <a:buFont typeface="Arial" charset="0"/>
              <a:buAutoNum type="arabicPeriod"/>
              <a:tabLst>
                <a:tab pos="442913" algn="l"/>
              </a:tabLst>
            </a:pPr>
            <a:r>
              <a:rPr lang="fr-FR" dirty="0" smtClean="0"/>
              <a:t>Calendrier européen de finalisation des dispositions SII sur le </a:t>
            </a:r>
            <a:r>
              <a:rPr lang="fr-FR" i="1" dirty="0" err="1" smtClean="0"/>
              <a:t>reporting</a:t>
            </a:r>
            <a:endParaRPr lang="fr-FR" i="1" dirty="0" smtClean="0">
              <a:latin typeface="Arial" pitchFamily="34" charset="0"/>
              <a:cs typeface="Arial" pitchFamily="34" charset="0"/>
            </a:endParaRPr>
          </a:p>
          <a:p>
            <a:pPr marL="442913" indent="-354013" algn="just" eaLnBrk="1" hangingPunct="1">
              <a:buFont typeface="Arial" charset="0"/>
              <a:buAutoNum type="arabicPeriod"/>
              <a:tabLst>
                <a:tab pos="442913" algn="l"/>
              </a:tabLst>
            </a:pPr>
            <a:endParaRPr lang="fr-FR" dirty="0" smtClean="0"/>
          </a:p>
          <a:p>
            <a:pPr marL="442913" indent="-354013" algn="just">
              <a:buFont typeface="Arial" charset="0"/>
              <a:buAutoNum type="arabicPeriod"/>
              <a:tabLst>
                <a:tab pos="442913" algn="l"/>
              </a:tabLst>
            </a:pPr>
            <a:r>
              <a:rPr lang="fr-FR" dirty="0" smtClean="0"/>
              <a:t>Du </a:t>
            </a:r>
            <a:r>
              <a:rPr lang="fr-FR" i="1" dirty="0" err="1" smtClean="0"/>
              <a:t>reporting</a:t>
            </a:r>
            <a:r>
              <a:rPr lang="fr-FR" dirty="0" smtClean="0"/>
              <a:t> SI vers le </a:t>
            </a:r>
            <a:r>
              <a:rPr lang="fr-FR" i="1" dirty="0" err="1" smtClean="0"/>
              <a:t>reporting</a:t>
            </a:r>
            <a:r>
              <a:rPr lang="fr-FR" dirty="0" smtClean="0"/>
              <a:t> SII : calendrier et contenu</a:t>
            </a:r>
          </a:p>
          <a:p>
            <a:pPr marL="442913" indent="-354013" algn="just">
              <a:buFont typeface="Arial" charset="0"/>
              <a:buAutoNum type="arabicPeriod"/>
              <a:tabLst>
                <a:tab pos="442913" algn="l"/>
              </a:tabLst>
            </a:pPr>
            <a:endParaRPr lang="fr-FR" dirty="0" smtClean="0"/>
          </a:p>
          <a:p>
            <a:pPr marL="442913" indent="-354013" algn="just">
              <a:buFont typeface="Arial" charset="0"/>
              <a:buAutoNum type="arabicPeriod"/>
              <a:tabLst>
                <a:tab pos="442913" algn="l"/>
              </a:tabLst>
            </a:pPr>
            <a:r>
              <a:rPr lang="fr-FR" dirty="0" smtClean="0"/>
              <a:t>Conditions d’exemption de </a:t>
            </a:r>
            <a:r>
              <a:rPr lang="fr-FR" i="1" dirty="0" err="1" smtClean="0"/>
              <a:t>reporting</a:t>
            </a:r>
            <a:r>
              <a:rPr lang="fr-FR" dirty="0" smtClean="0"/>
              <a:t> trimestriel - premières modalités de mise en œuvre  envisagées par l’ACPR </a:t>
            </a:r>
          </a:p>
          <a:p>
            <a:pPr eaLnBrk="1" hangingPunct="1">
              <a:buFont typeface="Arial" charset="0"/>
              <a:buAutoNum type="arabicPeriod"/>
            </a:pPr>
            <a:endParaRPr lang="fr-FR" dirty="0" smtClean="0">
              <a:latin typeface="Arial" pitchFamily="34" charset="0"/>
              <a:cs typeface="Arial" pitchFamily="34" charset="0"/>
            </a:endParaRPr>
          </a:p>
          <a:p>
            <a:pPr eaLnBrk="1" hangingPunct="1">
              <a:buNone/>
            </a:pPr>
            <a:r>
              <a:rPr lang="fr-FR" dirty="0" smtClean="0"/>
              <a:t>  </a:t>
            </a:r>
            <a:endParaRPr lang="fr-FR" dirty="0" smtClean="0">
              <a:latin typeface="Arial" pitchFamily="34" charset="0"/>
              <a:cs typeface="Arial" pitchFamily="34" charset="0"/>
            </a:endParaRPr>
          </a:p>
          <a:p>
            <a:pPr lvl="1">
              <a:buFont typeface="Arial" charset="0"/>
              <a:buAutoNum type="arabicPeriod"/>
            </a:pPr>
            <a:endParaRPr lang="fr-FR" dirty="0" smtClean="0"/>
          </a:p>
        </p:txBody>
      </p:sp>
      <p:sp>
        <p:nvSpPr>
          <p:cNvPr id="4"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
        <p:nvSpPr>
          <p:cNvPr id="5"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4"/>
          <p:cNvSpPr>
            <a:spLocks noGrp="1"/>
          </p:cNvSpPr>
          <p:nvPr>
            <p:ph type="title"/>
          </p:nvPr>
        </p:nvSpPr>
        <p:spPr>
          <a:xfrm>
            <a:off x="395536" y="1989138"/>
            <a:ext cx="8568952" cy="3240087"/>
          </a:xfrm>
        </p:spPr>
        <p:txBody>
          <a:bodyPr/>
          <a:lstStyle/>
          <a:p>
            <a:pPr algn="ctr"/>
            <a:r>
              <a:rPr lang="fr-FR" dirty="0" smtClean="0">
                <a:solidFill>
                  <a:srgbClr val="FFC000"/>
                </a:solidFill>
              </a:rPr>
              <a:t>1. </a:t>
            </a:r>
            <a:r>
              <a:rPr lang="fr-FR" dirty="0" smtClean="0"/>
              <a:t>Calendrier européen de finalisation des dispositions SII sur le </a:t>
            </a:r>
            <a:r>
              <a:rPr lang="fr-FR" i="1" dirty="0" err="1" smtClean="0"/>
              <a:t>reporting</a:t>
            </a:r>
            <a:endParaRPr lang="fr-FR" i="1" dirty="0" smtClean="0"/>
          </a:p>
        </p:txBody>
      </p:sp>
      <p:sp>
        <p:nvSpPr>
          <p:cNvPr id="4"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
        <p:nvSpPr>
          <p:cNvPr id="5" name="Espace réservé du numéro de diapositive 3"/>
          <p:cNvSpPr txBox="1">
            <a:spLocks/>
          </p:cNvSpPr>
          <p:nvPr/>
        </p:nvSpPr>
        <p:spPr>
          <a:xfrm>
            <a:off x="6830888"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748" name="Connecteur droit avec flèche 8"/>
          <p:cNvCxnSpPr>
            <a:cxnSpLocks noChangeShapeType="1"/>
          </p:cNvCxnSpPr>
          <p:nvPr/>
        </p:nvCxnSpPr>
        <p:spPr bwMode="auto">
          <a:xfrm>
            <a:off x="611312" y="4869160"/>
            <a:ext cx="8137525" cy="0"/>
          </a:xfrm>
          <a:prstGeom prst="straightConnector1">
            <a:avLst/>
          </a:prstGeom>
          <a:ln w="38100" cap="flat" cmpd="sng">
            <a:headEnd/>
            <a:tailEnd type="arrow" w="med" len="med"/>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043608" y="2348880"/>
            <a:ext cx="2376264"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t>De janvier à septembre 2014 :</a:t>
            </a:r>
          </a:p>
          <a:p>
            <a:pPr algn="ctr"/>
            <a:r>
              <a:rPr lang="fr-FR" sz="1000" dirty="0" smtClean="0"/>
              <a:t>Finalisation ITS </a:t>
            </a:r>
            <a:r>
              <a:rPr lang="fr-FR" sz="1000" i="1" dirty="0" err="1" smtClean="0"/>
              <a:t>reporting</a:t>
            </a:r>
            <a:r>
              <a:rPr lang="fr-FR" sz="1000" dirty="0" smtClean="0"/>
              <a:t> &amp; </a:t>
            </a:r>
            <a:r>
              <a:rPr lang="fr-FR" sz="1000" i="1" dirty="0" err="1" smtClean="0"/>
              <a:t>disclosure</a:t>
            </a:r>
            <a:endParaRPr lang="fr-FR" sz="1000" i="1" dirty="0" smtClean="0"/>
          </a:p>
        </p:txBody>
      </p:sp>
      <p:sp>
        <p:nvSpPr>
          <p:cNvPr id="33" name="Rectangle 32"/>
          <p:cNvSpPr/>
          <p:nvPr/>
        </p:nvSpPr>
        <p:spPr>
          <a:xfrm>
            <a:off x="1043608" y="3645024"/>
            <a:ext cx="2376264"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t>De janvier à septembre 2014 </a:t>
            </a:r>
            <a:r>
              <a:rPr lang="fr-FR" sz="1000" dirty="0" smtClean="0"/>
              <a:t>:</a:t>
            </a:r>
          </a:p>
          <a:p>
            <a:pPr algn="ctr"/>
            <a:r>
              <a:rPr lang="fr-FR" sz="1000" dirty="0" smtClean="0"/>
              <a:t>Finalisation  orientations </a:t>
            </a:r>
            <a:r>
              <a:rPr lang="fr-FR" sz="1000" i="1" dirty="0" err="1" smtClean="0"/>
              <a:t>reporting</a:t>
            </a:r>
            <a:r>
              <a:rPr lang="fr-FR" sz="1000" dirty="0" smtClean="0"/>
              <a:t> narratif &amp; parts de marché</a:t>
            </a:r>
            <a:endParaRPr lang="fr-FR" sz="1000" dirty="0"/>
          </a:p>
        </p:txBody>
      </p:sp>
      <p:cxnSp>
        <p:nvCxnSpPr>
          <p:cNvPr id="39" name="Connecteur droit 38"/>
          <p:cNvCxnSpPr/>
          <p:nvPr/>
        </p:nvCxnSpPr>
        <p:spPr>
          <a:xfrm>
            <a:off x="7812360" y="4653136"/>
            <a:ext cx="0" cy="43204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4572000" y="4653136"/>
            <a:ext cx="0" cy="43204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1043608" y="4653136"/>
            <a:ext cx="0" cy="43204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2" name="Rectangle à coins arrondis 41"/>
          <p:cNvSpPr/>
          <p:nvPr/>
        </p:nvSpPr>
        <p:spPr>
          <a:xfrm>
            <a:off x="7020272" y="5085184"/>
            <a:ext cx="1656184" cy="288032"/>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dirty="0" smtClean="0"/>
              <a:t>Janvier 2016</a:t>
            </a:r>
            <a:endParaRPr lang="fr-FR" sz="1200" dirty="0"/>
          </a:p>
        </p:txBody>
      </p:sp>
      <p:sp>
        <p:nvSpPr>
          <p:cNvPr id="43" name="Rectangle à coins arrondis 42"/>
          <p:cNvSpPr/>
          <p:nvPr/>
        </p:nvSpPr>
        <p:spPr>
          <a:xfrm>
            <a:off x="3779912" y="5085184"/>
            <a:ext cx="1656184" cy="360040"/>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dirty="0" smtClean="0"/>
              <a:t>Janvier 2015</a:t>
            </a:r>
            <a:endParaRPr lang="fr-FR" sz="1200" dirty="0"/>
          </a:p>
        </p:txBody>
      </p:sp>
      <p:sp>
        <p:nvSpPr>
          <p:cNvPr id="44" name="Rectangle à coins arrondis 43"/>
          <p:cNvSpPr/>
          <p:nvPr/>
        </p:nvSpPr>
        <p:spPr>
          <a:xfrm>
            <a:off x="467544" y="5013176"/>
            <a:ext cx="1296144" cy="432048"/>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dirty="0" smtClean="0"/>
              <a:t>Janvier 2014</a:t>
            </a:r>
            <a:endParaRPr lang="fr-FR" sz="1200" dirty="0"/>
          </a:p>
        </p:txBody>
      </p:sp>
      <p:sp>
        <p:nvSpPr>
          <p:cNvPr id="45" name="Rectangle 44"/>
          <p:cNvSpPr/>
          <p:nvPr/>
        </p:nvSpPr>
        <p:spPr>
          <a:xfrm>
            <a:off x="3491880" y="2348880"/>
            <a:ext cx="1296144"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t>De novembre 2014 à février 2015 : </a:t>
            </a:r>
            <a:r>
              <a:rPr lang="fr-FR" sz="1000" dirty="0" smtClean="0"/>
              <a:t>Consultation publique ITS </a:t>
            </a:r>
            <a:r>
              <a:rPr lang="fr-FR" sz="1000" i="1" dirty="0" err="1" smtClean="0"/>
              <a:t>reporting</a:t>
            </a:r>
            <a:r>
              <a:rPr lang="fr-FR" sz="1000" dirty="0" smtClean="0"/>
              <a:t> &amp; </a:t>
            </a:r>
            <a:r>
              <a:rPr lang="fr-FR" sz="1000" i="1" dirty="0" err="1" smtClean="0"/>
              <a:t>disclosure</a:t>
            </a:r>
            <a:endParaRPr lang="fr-FR" sz="1000" i="1" dirty="0"/>
          </a:p>
        </p:txBody>
      </p:sp>
      <p:sp>
        <p:nvSpPr>
          <p:cNvPr id="46" name="Rectangle 45"/>
          <p:cNvSpPr/>
          <p:nvPr/>
        </p:nvSpPr>
        <p:spPr>
          <a:xfrm>
            <a:off x="3491880" y="3645024"/>
            <a:ext cx="1296144"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t>De novembre 2014 à février 2015: </a:t>
            </a:r>
            <a:r>
              <a:rPr lang="fr-FR" sz="1000" dirty="0" smtClean="0"/>
              <a:t>Consultation publique orientations </a:t>
            </a:r>
            <a:r>
              <a:rPr lang="fr-FR" sz="1000" i="1" dirty="0" err="1" smtClean="0"/>
              <a:t>reporting</a:t>
            </a:r>
            <a:r>
              <a:rPr lang="fr-FR" sz="1000" dirty="0" smtClean="0"/>
              <a:t> narratif &amp; parts de marché</a:t>
            </a:r>
            <a:endParaRPr lang="fr-FR" sz="1000" dirty="0"/>
          </a:p>
        </p:txBody>
      </p:sp>
      <p:sp>
        <p:nvSpPr>
          <p:cNvPr id="47" name="Rectangle 46"/>
          <p:cNvSpPr/>
          <p:nvPr/>
        </p:nvSpPr>
        <p:spPr>
          <a:xfrm>
            <a:off x="4860032" y="2348880"/>
            <a:ext cx="864096"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t>Mars 2015 : </a:t>
            </a:r>
            <a:r>
              <a:rPr lang="fr-FR" sz="1000" dirty="0" smtClean="0"/>
              <a:t>Approbation ITS &amp; </a:t>
            </a:r>
            <a:r>
              <a:rPr lang="fr-FR" sz="1000" dirty="0" err="1" smtClean="0"/>
              <a:t>orientationspar</a:t>
            </a:r>
            <a:r>
              <a:rPr lang="fr-FR" sz="1000" dirty="0" smtClean="0"/>
              <a:t> le </a:t>
            </a:r>
            <a:r>
              <a:rPr lang="fr-FR" sz="1000" dirty="0" err="1" smtClean="0"/>
              <a:t>BoS</a:t>
            </a:r>
            <a:r>
              <a:rPr lang="fr-FR" sz="1000" dirty="0" smtClean="0"/>
              <a:t> EIOPA</a:t>
            </a:r>
            <a:endParaRPr lang="fr-FR" sz="1000" dirty="0"/>
          </a:p>
        </p:txBody>
      </p:sp>
      <p:sp>
        <p:nvSpPr>
          <p:cNvPr id="48" name="Rectangle 47"/>
          <p:cNvSpPr/>
          <p:nvPr/>
        </p:nvSpPr>
        <p:spPr>
          <a:xfrm>
            <a:off x="5292080" y="5013176"/>
            <a:ext cx="86409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t>Avril – juin 2015 : </a:t>
            </a:r>
            <a:r>
              <a:rPr lang="fr-FR" sz="1000" i="1" dirty="0" err="1" smtClean="0"/>
              <a:t>Comply</a:t>
            </a:r>
            <a:r>
              <a:rPr lang="fr-FR" sz="1000" i="1" dirty="0" smtClean="0"/>
              <a:t> or </a:t>
            </a:r>
            <a:r>
              <a:rPr lang="fr-FR" sz="1000" i="1" dirty="0" err="1" smtClean="0"/>
              <a:t>Explain</a:t>
            </a:r>
            <a:r>
              <a:rPr lang="fr-FR" sz="1000" i="1" dirty="0" smtClean="0"/>
              <a:t> </a:t>
            </a:r>
            <a:r>
              <a:rPr lang="fr-FR" sz="1000" dirty="0" smtClean="0"/>
              <a:t>sur les orientations</a:t>
            </a:r>
            <a:endParaRPr lang="fr-FR" sz="1000" dirty="0"/>
          </a:p>
        </p:txBody>
      </p:sp>
      <p:sp>
        <p:nvSpPr>
          <p:cNvPr id="49" name="Rectangle 48"/>
          <p:cNvSpPr/>
          <p:nvPr/>
        </p:nvSpPr>
        <p:spPr>
          <a:xfrm>
            <a:off x="323528" y="764704"/>
            <a:ext cx="288032" cy="3816424"/>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fr-FR" sz="1200" b="1" dirty="0" smtClean="0"/>
              <a:t>Travaux européens</a:t>
            </a:r>
            <a:endParaRPr lang="fr-FR" sz="1200" b="1" dirty="0"/>
          </a:p>
        </p:txBody>
      </p:sp>
      <p:sp>
        <p:nvSpPr>
          <p:cNvPr id="51" name="Rectangle 50"/>
          <p:cNvSpPr/>
          <p:nvPr/>
        </p:nvSpPr>
        <p:spPr>
          <a:xfrm>
            <a:off x="323528" y="4941168"/>
            <a:ext cx="288032" cy="1296144"/>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fr-FR" sz="1200" b="1" dirty="0" smtClean="0"/>
              <a:t>Travaux nationaux</a:t>
            </a:r>
            <a:endParaRPr lang="fr-FR" sz="1200" b="1" dirty="0"/>
          </a:p>
        </p:txBody>
      </p:sp>
      <p:sp>
        <p:nvSpPr>
          <p:cNvPr id="53" name="Rectangle 52"/>
          <p:cNvSpPr/>
          <p:nvPr/>
        </p:nvSpPr>
        <p:spPr>
          <a:xfrm>
            <a:off x="5796136" y="2348880"/>
            <a:ext cx="936104"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t>30 juin 2015 : </a:t>
            </a:r>
            <a:r>
              <a:rPr lang="fr-FR" sz="1000" dirty="0" smtClean="0"/>
              <a:t>Transmission des ITS à la Commission européenne</a:t>
            </a:r>
            <a:endParaRPr lang="fr-FR" sz="1000" dirty="0"/>
          </a:p>
        </p:txBody>
      </p:sp>
      <p:cxnSp>
        <p:nvCxnSpPr>
          <p:cNvPr id="54" name="Connecteur droit 53"/>
          <p:cNvCxnSpPr/>
          <p:nvPr/>
        </p:nvCxnSpPr>
        <p:spPr>
          <a:xfrm>
            <a:off x="6228184" y="4725176"/>
            <a:ext cx="0" cy="28800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7" name="Connecteur droit 66"/>
          <p:cNvCxnSpPr/>
          <p:nvPr/>
        </p:nvCxnSpPr>
        <p:spPr>
          <a:xfrm>
            <a:off x="2771800" y="4725144"/>
            <a:ext cx="0" cy="2880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683568" y="2348880"/>
            <a:ext cx="288032" cy="2232248"/>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fr-FR" sz="1200" dirty="0" smtClean="0"/>
              <a:t>Textes de niveau 3</a:t>
            </a:r>
            <a:endParaRPr lang="fr-FR" sz="1200" dirty="0"/>
          </a:p>
        </p:txBody>
      </p:sp>
      <p:sp>
        <p:nvSpPr>
          <p:cNvPr id="70" name="Rectangle 69"/>
          <p:cNvSpPr/>
          <p:nvPr/>
        </p:nvSpPr>
        <p:spPr>
          <a:xfrm>
            <a:off x="683568" y="764704"/>
            <a:ext cx="288032" cy="1296144"/>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fr-FR" sz="1200" dirty="0" smtClean="0"/>
              <a:t>Textes de niveau 2</a:t>
            </a:r>
            <a:endParaRPr lang="fr-FR" sz="1200" dirty="0"/>
          </a:p>
        </p:txBody>
      </p:sp>
      <p:sp>
        <p:nvSpPr>
          <p:cNvPr id="77" name="Rectangle 76"/>
          <p:cNvSpPr/>
          <p:nvPr/>
        </p:nvSpPr>
        <p:spPr>
          <a:xfrm>
            <a:off x="3059832" y="764704"/>
            <a:ext cx="792088"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t>Septembre2014 : </a:t>
            </a:r>
            <a:r>
              <a:rPr lang="fr-FR" sz="1000" dirty="0" smtClean="0"/>
              <a:t>proposition des projets d’actes délégués</a:t>
            </a:r>
            <a:endParaRPr lang="fr-FR" sz="1000" dirty="0"/>
          </a:p>
        </p:txBody>
      </p:sp>
      <p:cxnSp>
        <p:nvCxnSpPr>
          <p:cNvPr id="78" name="Connecteur droit avec flèche 8"/>
          <p:cNvCxnSpPr>
            <a:cxnSpLocks noChangeShapeType="1"/>
          </p:cNvCxnSpPr>
          <p:nvPr/>
        </p:nvCxnSpPr>
        <p:spPr bwMode="auto">
          <a:xfrm>
            <a:off x="763712" y="2204864"/>
            <a:ext cx="7912744" cy="0"/>
          </a:xfrm>
          <a:prstGeom prst="straightConnector1">
            <a:avLst/>
          </a:prstGeom>
          <a:ln w="38100" cap="flat" cmpd="sng">
            <a:prstDash val="dash"/>
            <a:headEnd/>
            <a:tailEnd type="none" w="med" len="med"/>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7380312" y="1700808"/>
            <a:ext cx="792088" cy="9361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000" b="1" dirty="0" smtClean="0"/>
              <a:t>1</a:t>
            </a:r>
            <a:r>
              <a:rPr lang="fr-FR" sz="1000" b="1" baseline="30000" dirty="0" smtClean="0"/>
              <a:t>er</a:t>
            </a:r>
            <a:r>
              <a:rPr lang="fr-FR" sz="1000" b="1" dirty="0" smtClean="0"/>
              <a:t> janvier 2016 : </a:t>
            </a:r>
            <a:r>
              <a:rPr lang="fr-FR" sz="1000" dirty="0" smtClean="0"/>
              <a:t>Entrée en application</a:t>
            </a:r>
            <a:endParaRPr lang="fr-FR" sz="1000" dirty="0"/>
          </a:p>
        </p:txBody>
      </p:sp>
      <p:sp>
        <p:nvSpPr>
          <p:cNvPr id="80" name="Rectangle 79"/>
          <p:cNvSpPr/>
          <p:nvPr/>
        </p:nvSpPr>
        <p:spPr>
          <a:xfrm>
            <a:off x="4860032" y="764704"/>
            <a:ext cx="864096"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t>Au plus tard mars 2015 : </a:t>
            </a:r>
            <a:r>
              <a:rPr lang="fr-FR" sz="1000" dirty="0" smtClean="0"/>
              <a:t>publication des actes délégués</a:t>
            </a:r>
            <a:endParaRPr lang="fr-FR" sz="1000" dirty="0"/>
          </a:p>
        </p:txBody>
      </p:sp>
      <p:sp>
        <p:nvSpPr>
          <p:cNvPr id="27" name="Titre 1"/>
          <p:cNvSpPr txBox="1">
            <a:spLocks/>
          </p:cNvSpPr>
          <p:nvPr/>
        </p:nvSpPr>
        <p:spPr>
          <a:xfrm>
            <a:off x="1151954" y="50900"/>
            <a:ext cx="7956550" cy="785812"/>
          </a:xfrm>
          <a:prstGeom prst="rect">
            <a:avLst/>
          </a:prstGeom>
          <a:no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2700" b="1" dirty="0" smtClean="0">
                <a:solidFill>
                  <a:srgbClr val="002060"/>
                </a:solidFill>
                <a:latin typeface="Arial" panose="020B0604020202020204" pitchFamily="34" charset="0"/>
                <a:cs typeface="Arial" panose="020B0604020202020204" pitchFamily="34" charset="0"/>
              </a:rPr>
              <a:t>Calendrier européen – </a:t>
            </a:r>
            <a:r>
              <a:rPr lang="fr-FR" sz="2700" b="1" i="1" dirty="0" err="1" smtClean="0">
                <a:solidFill>
                  <a:srgbClr val="002060"/>
                </a:solidFill>
                <a:latin typeface="Arial" panose="020B0604020202020204" pitchFamily="34" charset="0"/>
                <a:cs typeface="Arial" panose="020B0604020202020204" pitchFamily="34" charset="0"/>
              </a:rPr>
              <a:t>reporting</a:t>
            </a:r>
            <a:r>
              <a:rPr lang="fr-FR" sz="2700" b="1" dirty="0" smtClean="0">
                <a:solidFill>
                  <a:srgbClr val="002060"/>
                </a:solidFill>
                <a:latin typeface="Arial" panose="020B0604020202020204" pitchFamily="34" charset="0"/>
                <a:cs typeface="Arial" panose="020B0604020202020204" pitchFamily="34" charset="0"/>
              </a:rPr>
              <a:t> SII (indicatif)</a:t>
            </a:r>
          </a:p>
        </p:txBody>
      </p:sp>
      <p:sp>
        <p:nvSpPr>
          <p:cNvPr id="28" name="Rectangle 19"/>
          <p:cNvSpPr txBox="1">
            <a:spLocks noChangeArrowheads="1"/>
          </p:cNvSpPr>
          <p:nvPr/>
        </p:nvSpPr>
        <p:spPr bwMode="auto">
          <a:xfrm>
            <a:off x="7816354" y="6286500"/>
            <a:ext cx="500062" cy="285750"/>
          </a:xfrm>
          <a:prstGeom prst="rect">
            <a:avLst/>
          </a:prstGeom>
          <a:noFill/>
          <a:ln w="9525">
            <a:noFill/>
            <a:miter lim="800000"/>
            <a:headEnd/>
            <a:tailEnd/>
          </a:ln>
        </p:spPr>
        <p:txBody>
          <a:bodyPr anchor="ctr"/>
          <a:lstStyle/>
          <a:p>
            <a:pPr algn="ctr"/>
            <a:fld id="{3E2CF4BD-5315-4DBF-BB6F-4A65B8682C90}" type="slidenum">
              <a:rPr lang="fr-FR" sz="1200">
                <a:solidFill>
                  <a:srgbClr val="002060"/>
                </a:solidFill>
              </a:rPr>
              <a:pPr algn="ctr"/>
              <a:t>64</a:t>
            </a:fld>
            <a:endParaRPr lang="fr-FR" sz="1200" dirty="0">
              <a:solidFill>
                <a:srgbClr val="002060"/>
              </a:solidFill>
            </a:endParaRPr>
          </a:p>
        </p:txBody>
      </p:sp>
      <p:sp>
        <p:nvSpPr>
          <p:cNvPr id="29"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p:cNvSpPr>
          <p:nvPr>
            <p:ph type="title"/>
          </p:nvPr>
        </p:nvSpPr>
        <p:spPr>
          <a:xfrm>
            <a:off x="1151954" y="44624"/>
            <a:ext cx="7956550" cy="785812"/>
          </a:xfrm>
        </p:spPr>
        <p:txBody>
          <a:bodyPr/>
          <a:lstStyle/>
          <a:p>
            <a:pPr algn="l"/>
            <a:r>
              <a:rPr lang="fr-FR" sz="2800" dirty="0" smtClean="0"/>
              <a:t>Textes EIOPA sur le </a:t>
            </a:r>
            <a:r>
              <a:rPr lang="fr-FR" sz="2800" i="1" dirty="0" err="1" smtClean="0"/>
              <a:t>reporting</a:t>
            </a:r>
            <a:endParaRPr lang="fr-FR" sz="2800" i="1" dirty="0" smtClean="0"/>
          </a:p>
        </p:txBody>
      </p:sp>
      <p:sp>
        <p:nvSpPr>
          <p:cNvPr id="6" name="Espace réservé du contenu 2"/>
          <p:cNvSpPr>
            <a:spLocks noGrp="1"/>
          </p:cNvSpPr>
          <p:nvPr>
            <p:ph idx="1"/>
          </p:nvPr>
        </p:nvSpPr>
        <p:spPr>
          <a:xfrm>
            <a:off x="683568" y="1052736"/>
            <a:ext cx="7776864" cy="4320480"/>
          </a:xfrm>
        </p:spPr>
        <p:txBody>
          <a:bodyPr>
            <a:noAutofit/>
          </a:bodyPr>
          <a:lstStyle/>
          <a:p>
            <a:pPr algn="just">
              <a:spcBef>
                <a:spcPts val="0"/>
              </a:spcBef>
            </a:pPr>
            <a:r>
              <a:rPr lang="fr-FR" sz="2100" dirty="0" smtClean="0"/>
              <a:t> Les dispositions de niveau 3 en matière de </a:t>
            </a:r>
            <a:r>
              <a:rPr lang="fr-FR" sz="2100" i="1" dirty="0" err="1" smtClean="0"/>
              <a:t>reporting</a:t>
            </a:r>
            <a:r>
              <a:rPr lang="fr-FR" sz="2100" i="1" dirty="0" smtClean="0"/>
              <a:t> </a:t>
            </a:r>
          </a:p>
          <a:p>
            <a:pPr lvl="1" algn="just">
              <a:spcBef>
                <a:spcPts val="0"/>
              </a:spcBef>
            </a:pPr>
            <a:endParaRPr lang="fr-FR" sz="1600" dirty="0" smtClean="0"/>
          </a:p>
          <a:p>
            <a:pPr marL="803275" lvl="1" indent="-268288" algn="just">
              <a:spcBef>
                <a:spcPts val="0"/>
              </a:spcBef>
            </a:pPr>
            <a:r>
              <a:rPr lang="fr-FR" sz="1900" b="1" i="1" dirty="0" err="1" smtClean="0"/>
              <a:t>Implementing</a:t>
            </a:r>
            <a:r>
              <a:rPr lang="fr-FR" sz="1900" b="1" i="1" dirty="0" smtClean="0"/>
              <a:t> </a:t>
            </a:r>
            <a:r>
              <a:rPr lang="fr-FR" sz="1900" b="1" i="1" dirty="0" err="1" smtClean="0"/>
              <a:t>Technical</a:t>
            </a:r>
            <a:r>
              <a:rPr lang="fr-FR" sz="1900" b="1" i="1" dirty="0" smtClean="0"/>
              <a:t> Standard </a:t>
            </a:r>
            <a:r>
              <a:rPr lang="fr-FR" sz="1900" b="1" dirty="0" smtClean="0"/>
              <a:t>(ITS)</a:t>
            </a:r>
            <a:r>
              <a:rPr lang="fr-FR" sz="1900" b="1" i="1" dirty="0" smtClean="0"/>
              <a:t> </a:t>
            </a:r>
            <a:r>
              <a:rPr lang="fr-FR" sz="1900" b="1" dirty="0" smtClean="0"/>
              <a:t>- </a:t>
            </a:r>
            <a:r>
              <a:rPr lang="fr-FR" sz="1900" b="1" i="1" dirty="0" err="1" smtClean="0"/>
              <a:t>reporting</a:t>
            </a:r>
            <a:r>
              <a:rPr lang="fr-FR" sz="1900" b="1" i="1" dirty="0" smtClean="0"/>
              <a:t> &amp; </a:t>
            </a:r>
            <a:r>
              <a:rPr lang="fr-FR" sz="1900" b="1" i="1" dirty="0" err="1" smtClean="0"/>
              <a:t>disclosure</a:t>
            </a:r>
            <a:endParaRPr lang="fr-FR" sz="1900" b="1" i="1" dirty="0" smtClean="0"/>
          </a:p>
          <a:p>
            <a:pPr lvl="2" indent="-268288" algn="just">
              <a:spcBef>
                <a:spcPts val="0"/>
              </a:spcBef>
              <a:buFont typeface="Arial" panose="020B0604020202020204" pitchFamily="34" charset="0"/>
              <a:buChar char="•"/>
            </a:pPr>
            <a:r>
              <a:rPr lang="fr-FR" sz="1900" dirty="0" smtClean="0">
                <a:latin typeface="Arial" panose="020B0604020202020204" pitchFamily="34" charset="0"/>
                <a:cs typeface="Arial" panose="020B0604020202020204" pitchFamily="34" charset="0"/>
              </a:rPr>
              <a:t>D’application directe, harmonisation maximale  </a:t>
            </a:r>
          </a:p>
          <a:p>
            <a:pPr lvl="2" indent="-268288" algn="just">
              <a:spcBef>
                <a:spcPts val="0"/>
              </a:spcBef>
              <a:buFont typeface="Arial" panose="020B0604020202020204" pitchFamily="34" charset="0"/>
              <a:buChar char="•"/>
            </a:pPr>
            <a:r>
              <a:rPr lang="fr-FR" sz="1900" dirty="0" smtClean="0">
                <a:latin typeface="Arial" panose="020B0604020202020204" pitchFamily="34" charset="0"/>
                <a:cs typeface="Arial" panose="020B0604020202020204" pitchFamily="34" charset="0"/>
              </a:rPr>
              <a:t>Contenu des états quantitatifs SII   </a:t>
            </a:r>
          </a:p>
          <a:p>
            <a:pPr lvl="2" indent="-268288" algn="just">
              <a:spcBef>
                <a:spcPts val="0"/>
              </a:spcBef>
              <a:buFont typeface="Arial" panose="020B0604020202020204" pitchFamily="34" charset="0"/>
              <a:buChar char="•"/>
            </a:pPr>
            <a:r>
              <a:rPr lang="fr-FR" sz="1900" dirty="0" smtClean="0">
                <a:latin typeface="Arial" panose="020B0604020202020204" pitchFamily="34" charset="0"/>
                <a:cs typeface="Arial" panose="020B0604020202020204" pitchFamily="34" charset="0"/>
              </a:rPr>
              <a:t>Déjà consulté, stabilisé à 95% depuis juillet 2012 </a:t>
            </a:r>
          </a:p>
          <a:p>
            <a:pPr marL="903287" lvl="2" indent="0" algn="just">
              <a:spcBef>
                <a:spcPts val="0"/>
              </a:spcBef>
              <a:buNone/>
            </a:pPr>
            <a:endParaRPr lang="fr-FR" sz="1800" dirty="0" smtClean="0">
              <a:latin typeface="Arial" panose="020B0604020202020204" pitchFamily="34" charset="0"/>
              <a:cs typeface="Arial" panose="020B0604020202020204" pitchFamily="34" charset="0"/>
            </a:endParaRPr>
          </a:p>
          <a:p>
            <a:pPr marL="803275" lvl="1" indent="-268288" algn="just">
              <a:spcBef>
                <a:spcPts val="0"/>
              </a:spcBef>
            </a:pPr>
            <a:r>
              <a:rPr lang="fr-FR" sz="1900" b="1" dirty="0" smtClean="0"/>
              <a:t>Des orientations (</a:t>
            </a:r>
            <a:r>
              <a:rPr lang="fr-FR" sz="1900" b="1" i="1" dirty="0" smtClean="0"/>
              <a:t>guidelines</a:t>
            </a:r>
            <a:r>
              <a:rPr lang="fr-FR" sz="1900" b="1" dirty="0" smtClean="0"/>
              <a:t>)</a:t>
            </a:r>
          </a:p>
          <a:p>
            <a:pPr lvl="2" indent="-268288" algn="just">
              <a:spcBef>
                <a:spcPts val="0"/>
              </a:spcBef>
              <a:buFont typeface="Arial" panose="020B0604020202020204" pitchFamily="34" charset="0"/>
              <a:buChar char="•"/>
            </a:pPr>
            <a:r>
              <a:rPr lang="fr-FR" sz="1900" dirty="0" smtClean="0">
                <a:latin typeface="Arial" panose="020B0604020202020204" pitchFamily="34" charset="0"/>
                <a:cs typeface="Arial" panose="020B0604020202020204" pitchFamily="34" charset="0"/>
              </a:rPr>
              <a:t>D’application au travers du processus de « </a:t>
            </a:r>
            <a:r>
              <a:rPr lang="fr-FR" sz="1900" i="1" dirty="0" err="1" smtClean="0">
                <a:latin typeface="Arial" panose="020B0604020202020204" pitchFamily="34" charset="0"/>
                <a:cs typeface="Arial" panose="020B0604020202020204" pitchFamily="34" charset="0"/>
              </a:rPr>
              <a:t>comply</a:t>
            </a:r>
            <a:r>
              <a:rPr lang="fr-FR" sz="1900" i="1" dirty="0" smtClean="0">
                <a:latin typeface="Arial" panose="020B0604020202020204" pitchFamily="34" charset="0"/>
                <a:cs typeface="Arial" panose="020B0604020202020204" pitchFamily="34" charset="0"/>
              </a:rPr>
              <a:t> or </a:t>
            </a:r>
            <a:r>
              <a:rPr lang="fr-FR" sz="1900" i="1" dirty="0" err="1" smtClean="0">
                <a:latin typeface="Arial" panose="020B0604020202020204" pitchFamily="34" charset="0"/>
                <a:cs typeface="Arial" panose="020B0604020202020204" pitchFamily="34" charset="0"/>
              </a:rPr>
              <a:t>explain</a:t>
            </a:r>
            <a:r>
              <a:rPr lang="fr-FR" sz="1900" i="1" dirty="0" smtClean="0">
                <a:latin typeface="Arial" panose="020B0604020202020204" pitchFamily="34" charset="0"/>
                <a:cs typeface="Arial" panose="020B0604020202020204" pitchFamily="34" charset="0"/>
              </a:rPr>
              <a:t> »</a:t>
            </a:r>
          </a:p>
          <a:p>
            <a:pPr lvl="2" indent="-268288" algn="just">
              <a:spcBef>
                <a:spcPts val="0"/>
              </a:spcBef>
              <a:buFont typeface="Arial" panose="020B0604020202020204" pitchFamily="34" charset="0"/>
              <a:buChar char="•"/>
            </a:pPr>
            <a:r>
              <a:rPr lang="fr-FR" sz="1900" dirty="0" smtClean="0">
                <a:latin typeface="Arial" panose="020B0604020202020204" pitchFamily="34" charset="0"/>
                <a:cs typeface="Arial" panose="020B0604020202020204" pitchFamily="34" charset="0"/>
              </a:rPr>
              <a:t>Sur le contenu des rapports narratifs – en complément de la structure donnée dans les projets d’actes délégués </a:t>
            </a:r>
          </a:p>
          <a:p>
            <a:pPr lvl="2" indent="-268288" algn="just">
              <a:spcBef>
                <a:spcPts val="0"/>
              </a:spcBef>
              <a:buFont typeface="Arial" panose="020B0604020202020204" pitchFamily="34" charset="0"/>
              <a:buChar char="•"/>
            </a:pPr>
            <a:r>
              <a:rPr lang="fr-FR" sz="1900" dirty="0" smtClean="0">
                <a:latin typeface="Arial" panose="020B0604020202020204" pitchFamily="34" charset="0"/>
                <a:cs typeface="Arial" panose="020B0604020202020204" pitchFamily="34" charset="0"/>
              </a:rPr>
              <a:t>Sur le calcul des parts de marché pour les exemptions de </a:t>
            </a:r>
            <a:r>
              <a:rPr lang="fr-FR" sz="1900" i="1" dirty="0" err="1" smtClean="0">
                <a:latin typeface="Arial" panose="020B0604020202020204" pitchFamily="34" charset="0"/>
                <a:cs typeface="Arial" panose="020B0604020202020204" pitchFamily="34" charset="0"/>
              </a:rPr>
              <a:t>reporting</a:t>
            </a:r>
            <a:r>
              <a:rPr lang="fr-FR" sz="1900" dirty="0" smtClean="0">
                <a:latin typeface="Arial" panose="020B0604020202020204" pitchFamily="34" charset="0"/>
                <a:cs typeface="Arial" panose="020B0604020202020204" pitchFamily="34" charset="0"/>
              </a:rPr>
              <a:t> trimestriel</a:t>
            </a:r>
          </a:p>
          <a:p>
            <a:pPr lvl="2" algn="just">
              <a:spcBef>
                <a:spcPts val="0"/>
              </a:spcBef>
            </a:pPr>
            <a:endParaRPr lang="fr-FR" sz="1600" dirty="0" smtClean="0">
              <a:latin typeface="Arial" panose="020B0604020202020204" pitchFamily="34" charset="0"/>
              <a:cs typeface="Arial" panose="020B0604020202020204" pitchFamily="34" charset="0"/>
            </a:endParaRPr>
          </a:p>
          <a:p>
            <a:pPr algn="just">
              <a:lnSpc>
                <a:spcPct val="150000"/>
              </a:lnSpc>
              <a:spcBef>
                <a:spcPts val="0"/>
              </a:spcBef>
            </a:pPr>
            <a:endParaRPr lang="fr-FR" sz="1600" b="0" dirty="0" smtClean="0">
              <a:solidFill>
                <a:schemeClr val="accent3">
                  <a:lumMod val="50000"/>
                </a:schemeClr>
              </a:solidFill>
            </a:endParaRPr>
          </a:p>
        </p:txBody>
      </p:sp>
      <p:sp>
        <p:nvSpPr>
          <p:cNvPr id="4" name="Rectangle 19"/>
          <p:cNvSpPr txBox="1">
            <a:spLocks noChangeArrowheads="1"/>
          </p:cNvSpPr>
          <p:nvPr/>
        </p:nvSpPr>
        <p:spPr bwMode="auto">
          <a:xfrm>
            <a:off x="7744346" y="6286500"/>
            <a:ext cx="500062" cy="285750"/>
          </a:xfrm>
          <a:prstGeom prst="rect">
            <a:avLst/>
          </a:prstGeom>
          <a:noFill/>
          <a:ln w="9525">
            <a:noFill/>
            <a:miter lim="800000"/>
            <a:headEnd/>
            <a:tailEnd/>
          </a:ln>
        </p:spPr>
        <p:txBody>
          <a:bodyPr anchor="ctr"/>
          <a:lstStyle/>
          <a:p>
            <a:pPr algn="ctr"/>
            <a:fld id="{3E2CF4BD-5315-4DBF-BB6F-4A65B8682C90}" type="slidenum">
              <a:rPr lang="fr-FR" sz="1200">
                <a:solidFill>
                  <a:srgbClr val="002060"/>
                </a:solidFill>
              </a:rPr>
              <a:pPr algn="ctr"/>
              <a:t>65</a:t>
            </a:fld>
            <a:endParaRPr lang="fr-FR" sz="1200" dirty="0">
              <a:solidFill>
                <a:srgbClr val="002060"/>
              </a:solidFill>
            </a:endParaRPr>
          </a:p>
        </p:txBody>
      </p:sp>
      <p:sp>
        <p:nvSpPr>
          <p:cNvPr id="5"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4"/>
          <p:cNvSpPr>
            <a:spLocks noGrp="1"/>
          </p:cNvSpPr>
          <p:nvPr>
            <p:ph type="title"/>
          </p:nvPr>
        </p:nvSpPr>
        <p:spPr>
          <a:xfrm>
            <a:off x="323528" y="1989138"/>
            <a:ext cx="8496944" cy="3240087"/>
          </a:xfrm>
        </p:spPr>
        <p:txBody>
          <a:bodyPr/>
          <a:lstStyle/>
          <a:p>
            <a:pPr algn="ctr"/>
            <a:r>
              <a:rPr lang="fr-FR" dirty="0" smtClean="0">
                <a:solidFill>
                  <a:srgbClr val="FFC000"/>
                </a:solidFill>
              </a:rPr>
              <a:t>2. </a:t>
            </a:r>
            <a:r>
              <a:rPr lang="fr-FR" dirty="0" smtClean="0"/>
              <a:t>Du </a:t>
            </a:r>
            <a:r>
              <a:rPr lang="fr-FR" i="1" dirty="0" err="1" smtClean="0"/>
              <a:t>reporting</a:t>
            </a:r>
            <a:r>
              <a:rPr lang="fr-FR" dirty="0" smtClean="0"/>
              <a:t> SI vers le </a:t>
            </a:r>
            <a:r>
              <a:rPr lang="fr-FR" i="1" dirty="0" err="1" smtClean="0"/>
              <a:t>reporting</a:t>
            </a:r>
            <a:r>
              <a:rPr lang="fr-FR" dirty="0" smtClean="0"/>
              <a:t> SII : calendrier et contenu</a:t>
            </a:r>
          </a:p>
        </p:txBody>
      </p:sp>
      <p:sp>
        <p:nvSpPr>
          <p:cNvPr id="15363" name="Rectangle 19"/>
          <p:cNvSpPr txBox="1">
            <a:spLocks noChangeArrowheads="1"/>
          </p:cNvSpPr>
          <p:nvPr/>
        </p:nvSpPr>
        <p:spPr bwMode="auto">
          <a:xfrm>
            <a:off x="8464426" y="6286500"/>
            <a:ext cx="500062" cy="285750"/>
          </a:xfrm>
          <a:prstGeom prst="rect">
            <a:avLst/>
          </a:prstGeom>
          <a:noFill/>
          <a:ln w="9525">
            <a:noFill/>
            <a:miter lim="800000"/>
            <a:headEnd/>
            <a:tailEnd/>
          </a:ln>
        </p:spPr>
        <p:txBody>
          <a:bodyPr anchor="ctr"/>
          <a:lstStyle/>
          <a:p>
            <a:pPr algn="ctr"/>
            <a:fld id="{3E2CF4BD-5315-4DBF-BB6F-4A65B8682C90}" type="slidenum">
              <a:rPr lang="fr-FR" sz="1200">
                <a:solidFill>
                  <a:srgbClr val="002060"/>
                </a:solidFill>
              </a:rPr>
              <a:pPr algn="ctr"/>
              <a:t>66</a:t>
            </a:fld>
            <a:endParaRPr lang="fr-FR" sz="1200" dirty="0">
              <a:solidFill>
                <a:srgbClr val="002060"/>
              </a:solidFill>
            </a:endParaRPr>
          </a:p>
        </p:txBody>
      </p:sp>
      <p:sp>
        <p:nvSpPr>
          <p:cNvPr id="4"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p:cNvSpPr>
          <p:nvPr>
            <p:ph type="title"/>
          </p:nvPr>
        </p:nvSpPr>
        <p:spPr>
          <a:xfrm>
            <a:off x="1151954" y="44624"/>
            <a:ext cx="7956550" cy="785812"/>
          </a:xfrm>
        </p:spPr>
        <p:txBody>
          <a:bodyPr/>
          <a:lstStyle/>
          <a:p>
            <a:pPr algn="l"/>
            <a:r>
              <a:rPr lang="fr-FR" sz="2800" dirty="0" smtClean="0"/>
              <a:t>Calendrier des remises (1/3)</a:t>
            </a:r>
          </a:p>
        </p:txBody>
      </p:sp>
      <p:sp>
        <p:nvSpPr>
          <p:cNvPr id="6" name="Espace réservé du contenu 2"/>
          <p:cNvSpPr>
            <a:spLocks noGrp="1"/>
          </p:cNvSpPr>
          <p:nvPr>
            <p:ph idx="1"/>
          </p:nvPr>
        </p:nvSpPr>
        <p:spPr>
          <a:xfrm>
            <a:off x="251520" y="836712"/>
            <a:ext cx="8640960" cy="4320480"/>
          </a:xfrm>
        </p:spPr>
        <p:txBody>
          <a:bodyPr>
            <a:noAutofit/>
          </a:bodyPr>
          <a:lstStyle/>
          <a:p>
            <a:pPr marL="360363" indent="-360363" algn="just">
              <a:spcBef>
                <a:spcPts val="0"/>
              </a:spcBef>
            </a:pPr>
            <a:r>
              <a:rPr lang="fr-FR" sz="2000" dirty="0" smtClean="0"/>
              <a:t>Documents à remettre en 2014 puis en 2015</a:t>
            </a:r>
          </a:p>
          <a:p>
            <a:pPr lvl="1" indent="-273050" algn="just">
              <a:spcBef>
                <a:spcPts val="0"/>
              </a:spcBef>
            </a:pPr>
            <a:r>
              <a:rPr lang="fr-FR" sz="1800" dirty="0" smtClean="0"/>
              <a:t>Dossier annuel Solvabilité I – sur base 31/12/2013 puis 31/12/2014 </a:t>
            </a:r>
          </a:p>
          <a:p>
            <a:pPr lvl="1" algn="just">
              <a:spcBef>
                <a:spcPts val="0"/>
              </a:spcBef>
            </a:pPr>
            <a:endParaRPr lang="fr-FR" sz="1800" dirty="0" smtClean="0"/>
          </a:p>
          <a:p>
            <a:pPr marL="0" lvl="1" indent="0" algn="just">
              <a:spcBef>
                <a:spcPts val="0"/>
              </a:spcBef>
              <a:buNone/>
            </a:pPr>
            <a:r>
              <a:rPr lang="fr-FR" sz="1800" b="1" i="1" dirty="0" smtClean="0"/>
              <a:t>Dans le cadre de l’exercice de préparation ACPR 2014 puis dans</a:t>
            </a:r>
            <a:r>
              <a:rPr lang="fr-FR" sz="1800" b="1" dirty="0" smtClean="0"/>
              <a:t> </a:t>
            </a:r>
            <a:r>
              <a:rPr lang="fr-FR" sz="1800" b="1" i="1" dirty="0" smtClean="0"/>
              <a:t>le cadre des orientations européennes préparatoires 2015</a:t>
            </a:r>
            <a:endParaRPr lang="fr-FR" sz="1800" b="1" dirty="0" smtClean="0"/>
          </a:p>
          <a:p>
            <a:pPr lvl="1" indent="-273050" algn="just">
              <a:spcBef>
                <a:spcPts val="0"/>
              </a:spcBef>
            </a:pPr>
            <a:r>
              <a:rPr lang="fr-FR" sz="1800" b="0" dirty="0" smtClean="0"/>
              <a:t>Remise de certains états SII </a:t>
            </a:r>
          </a:p>
          <a:p>
            <a:pPr marL="1081088" lvl="2" indent="-177800" algn="just">
              <a:spcBef>
                <a:spcPts val="0"/>
              </a:spcBef>
              <a:buFont typeface="Arial" panose="020B0604020202020204" pitchFamily="34" charset="0"/>
              <a:buChar char="•"/>
            </a:pPr>
            <a:r>
              <a:rPr lang="fr-FR" sz="1800" dirty="0" smtClean="0">
                <a:latin typeface="Arial" pitchFamily="34" charset="0"/>
                <a:cs typeface="Arial" pitchFamily="34" charset="0"/>
              </a:rPr>
              <a:t>Pour le 24 </a:t>
            </a:r>
            <a:r>
              <a:rPr lang="fr-FR" sz="1800" dirty="0">
                <a:latin typeface="Arial" pitchFamily="34" charset="0"/>
                <a:cs typeface="Arial" pitchFamily="34" charset="0"/>
              </a:rPr>
              <a:t>septembre </a:t>
            </a:r>
            <a:r>
              <a:rPr lang="fr-FR" sz="1800" dirty="0" smtClean="0">
                <a:latin typeface="Arial" pitchFamily="34" charset="0"/>
                <a:cs typeface="Arial" pitchFamily="34" charset="0"/>
              </a:rPr>
              <a:t>2014 </a:t>
            </a:r>
            <a:r>
              <a:rPr lang="fr-FR" sz="1800" b="1" dirty="0" smtClean="0">
                <a:latin typeface="Arial" pitchFamily="34" charset="0"/>
                <a:cs typeface="Arial" pitchFamily="34" charset="0"/>
              </a:rPr>
              <a:t>au plus tard</a:t>
            </a:r>
            <a:r>
              <a:rPr lang="fr-FR" sz="1800" dirty="0" smtClean="0">
                <a:latin typeface="Arial" pitchFamily="34" charset="0"/>
                <a:cs typeface="Arial" pitchFamily="34" charset="0"/>
              </a:rPr>
              <a:t> – états annuels sur base individuelle 31/12/2013 :</a:t>
            </a:r>
          </a:p>
          <a:p>
            <a:pPr lvl="3" indent="-265113" algn="just">
              <a:spcBef>
                <a:spcPts val="0"/>
              </a:spcBef>
              <a:buFont typeface="Wingdings" panose="05000000000000000000" pitchFamily="2" charset="2"/>
              <a:buChar char="v"/>
            </a:pPr>
            <a:r>
              <a:rPr lang="fr-FR" sz="1800" dirty="0" smtClean="0">
                <a:latin typeface="Arial" pitchFamily="34" charset="0"/>
                <a:cs typeface="Arial" pitchFamily="34" charset="0"/>
              </a:rPr>
              <a:t>Bilan, Provisions techniques, SCR et MCR, Fonds propres</a:t>
            </a:r>
          </a:p>
          <a:p>
            <a:pPr lvl="3" indent="-265113" algn="just">
              <a:spcBef>
                <a:spcPts val="0"/>
              </a:spcBef>
              <a:buFont typeface="Wingdings" panose="05000000000000000000" pitchFamily="2" charset="2"/>
              <a:buChar char="v"/>
            </a:pPr>
            <a:r>
              <a:rPr lang="fr-FR" sz="1800" dirty="0" smtClean="0">
                <a:latin typeface="Arial" pitchFamily="34" charset="0"/>
                <a:cs typeface="Arial" pitchFamily="34" charset="0"/>
              </a:rPr>
              <a:t>Ainsi que l’</a:t>
            </a:r>
            <a:r>
              <a:rPr lang="fr-FR" sz="1800" dirty="0" err="1" smtClean="0">
                <a:latin typeface="Arial" pitchFamily="34" charset="0"/>
                <a:cs typeface="Arial" pitchFamily="34" charset="0"/>
              </a:rPr>
              <a:t>Asset</a:t>
            </a:r>
            <a:r>
              <a:rPr lang="fr-FR" sz="1800" dirty="0" smtClean="0">
                <a:latin typeface="Arial" pitchFamily="34" charset="0"/>
                <a:cs typeface="Arial" pitchFamily="34" charset="0"/>
              </a:rPr>
              <a:t> D1 en cas de remise XBRL</a:t>
            </a:r>
          </a:p>
          <a:p>
            <a:pPr lvl="2" algn="just">
              <a:spcBef>
                <a:spcPts val="0"/>
              </a:spcBef>
            </a:pPr>
            <a:endParaRPr lang="fr-FR" sz="1800" dirty="0" smtClean="0">
              <a:latin typeface="Arial" pitchFamily="34" charset="0"/>
              <a:cs typeface="Arial" pitchFamily="34" charset="0"/>
            </a:endParaRPr>
          </a:p>
          <a:p>
            <a:pPr marL="1081088" lvl="2" indent="-177800" algn="just">
              <a:spcBef>
                <a:spcPts val="0"/>
              </a:spcBef>
              <a:buFont typeface="Arial" panose="020B0604020202020204" pitchFamily="34" charset="0"/>
              <a:buChar char="•"/>
            </a:pPr>
            <a:r>
              <a:rPr lang="fr-FR" sz="1800" dirty="0" smtClean="0">
                <a:latin typeface="Arial" pitchFamily="34" charset="0"/>
                <a:cs typeface="Arial" pitchFamily="34" charset="0"/>
              </a:rPr>
              <a:t>En 2015</a:t>
            </a:r>
          </a:p>
          <a:p>
            <a:pPr lvl="3" indent="-265113" algn="just">
              <a:buFont typeface="Wingdings" panose="05000000000000000000" pitchFamily="2" charset="2"/>
              <a:buChar char="v"/>
            </a:pPr>
            <a:r>
              <a:rPr lang="fr-FR" sz="1800" dirty="0" smtClean="0">
                <a:latin typeface="Arial" pitchFamily="34" charset="0"/>
                <a:cs typeface="Arial" pitchFamily="34" charset="0"/>
              </a:rPr>
              <a:t>1</a:t>
            </a:r>
            <a:r>
              <a:rPr lang="fr-FR" sz="1800" baseline="30000" dirty="0" smtClean="0">
                <a:latin typeface="Arial" pitchFamily="34" charset="0"/>
                <a:cs typeface="Arial" pitchFamily="34" charset="0"/>
              </a:rPr>
              <a:t>ère</a:t>
            </a:r>
            <a:r>
              <a:rPr lang="fr-FR" sz="1800" dirty="0" smtClean="0">
                <a:latin typeface="Arial" pitchFamily="34" charset="0"/>
                <a:cs typeface="Arial" pitchFamily="34" charset="0"/>
              </a:rPr>
              <a:t> remise sur base 31/12/2014 = états annuels à A + 22 semaines (28 pour les groupes) et rapport narratif</a:t>
            </a:r>
          </a:p>
          <a:p>
            <a:pPr lvl="3" indent="-265113" algn="just">
              <a:buFont typeface="Wingdings" panose="05000000000000000000" pitchFamily="2" charset="2"/>
              <a:buChar char="v"/>
            </a:pPr>
            <a:r>
              <a:rPr lang="fr-FR" sz="1800" dirty="0" smtClean="0">
                <a:latin typeface="Arial" pitchFamily="34" charset="0"/>
                <a:cs typeface="Arial" pitchFamily="34" charset="0"/>
              </a:rPr>
              <a:t>2</a:t>
            </a:r>
            <a:r>
              <a:rPr lang="fr-FR" sz="1800" baseline="30000" dirty="0" smtClean="0">
                <a:latin typeface="Arial" pitchFamily="34" charset="0"/>
                <a:cs typeface="Arial" pitchFamily="34" charset="0"/>
              </a:rPr>
              <a:t>ème</a:t>
            </a:r>
            <a:r>
              <a:rPr lang="fr-FR" sz="1800" dirty="0" smtClean="0">
                <a:latin typeface="Arial" pitchFamily="34" charset="0"/>
                <a:cs typeface="Arial" pitchFamily="34" charset="0"/>
              </a:rPr>
              <a:t> remise sur base 30/9/2015 = états trimestriels à T + 8 semaines (14 pour les groupes)</a:t>
            </a:r>
          </a:p>
          <a:p>
            <a:pPr lvl="1" indent="-273050" algn="just"/>
            <a:r>
              <a:rPr lang="fr-FR" sz="1800" dirty="0" smtClean="0"/>
              <a:t>Remise ORSA préparatoire</a:t>
            </a:r>
            <a:endParaRPr lang="fr-FR" sz="1800" b="1" i="1" dirty="0" smtClean="0"/>
          </a:p>
          <a:p>
            <a:pPr lvl="2" algn="just">
              <a:spcBef>
                <a:spcPts val="0"/>
              </a:spcBef>
            </a:pPr>
            <a:endParaRPr lang="fr-FR" sz="1800" dirty="0">
              <a:latin typeface="Arial" pitchFamily="34" charset="0"/>
              <a:cs typeface="Arial" pitchFamily="34" charset="0"/>
            </a:endParaRPr>
          </a:p>
          <a:p>
            <a:pPr marL="898525" lvl="1" algn="just" eaLnBrk="0" hangingPunct="0">
              <a:spcBef>
                <a:spcPts val="0"/>
              </a:spcBef>
            </a:pPr>
            <a:endParaRPr lang="fr-FR" sz="1800" dirty="0" smtClean="0"/>
          </a:p>
          <a:p>
            <a:pPr algn="just">
              <a:lnSpc>
                <a:spcPct val="150000"/>
              </a:lnSpc>
              <a:spcBef>
                <a:spcPts val="0"/>
              </a:spcBef>
            </a:pPr>
            <a:endParaRPr lang="fr-FR" sz="1800" b="0" dirty="0" smtClean="0">
              <a:solidFill>
                <a:schemeClr val="accent3">
                  <a:lumMod val="50000"/>
                </a:schemeClr>
              </a:solidFill>
            </a:endParaRPr>
          </a:p>
        </p:txBody>
      </p:sp>
      <p:sp>
        <p:nvSpPr>
          <p:cNvPr id="5"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
        <p:nvSpPr>
          <p:cNvPr id="7"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p:cNvSpPr>
          <p:nvPr>
            <p:ph type="title"/>
          </p:nvPr>
        </p:nvSpPr>
        <p:spPr>
          <a:xfrm>
            <a:off x="1151954" y="44624"/>
            <a:ext cx="7956550" cy="785812"/>
          </a:xfrm>
        </p:spPr>
        <p:txBody>
          <a:bodyPr/>
          <a:lstStyle/>
          <a:p>
            <a:pPr algn="l"/>
            <a:r>
              <a:rPr lang="fr-FR" sz="2800" dirty="0" smtClean="0"/>
              <a:t>Calendrier des remises (2/3)</a:t>
            </a:r>
          </a:p>
        </p:txBody>
      </p:sp>
      <p:sp>
        <p:nvSpPr>
          <p:cNvPr id="6" name="Espace réservé du contenu 2"/>
          <p:cNvSpPr>
            <a:spLocks noGrp="1"/>
          </p:cNvSpPr>
          <p:nvPr>
            <p:ph idx="1"/>
          </p:nvPr>
        </p:nvSpPr>
        <p:spPr>
          <a:xfrm>
            <a:off x="107504" y="980728"/>
            <a:ext cx="8820472" cy="5328592"/>
          </a:xfrm>
        </p:spPr>
        <p:txBody>
          <a:bodyPr>
            <a:normAutofit/>
          </a:bodyPr>
          <a:lstStyle/>
          <a:p>
            <a:pPr marL="358775" indent="-358775" algn="just">
              <a:lnSpc>
                <a:spcPct val="150000"/>
              </a:lnSpc>
            </a:pPr>
            <a:r>
              <a:rPr lang="fr-FR" sz="2000" dirty="0" smtClean="0"/>
              <a:t>Documents à remettre en 2016  </a:t>
            </a:r>
            <a:endParaRPr lang="fr-FR" sz="2000" u="sng" dirty="0" smtClean="0"/>
          </a:p>
          <a:p>
            <a:pPr lvl="1" indent="-273050" algn="just">
              <a:spcBef>
                <a:spcPts val="445"/>
              </a:spcBef>
            </a:pPr>
            <a:r>
              <a:rPr lang="fr-FR" sz="1800" dirty="0" smtClean="0"/>
              <a:t>Dossier annuel Solvabilité I complet au 31/12/2015</a:t>
            </a:r>
          </a:p>
          <a:p>
            <a:pPr lvl="1" indent="-273050" algn="just">
              <a:spcBef>
                <a:spcPts val="445"/>
              </a:spcBef>
            </a:pPr>
            <a:endParaRPr lang="fr-FR" sz="1000" dirty="0" smtClean="0"/>
          </a:p>
          <a:p>
            <a:pPr lvl="1" indent="-273050" algn="just">
              <a:spcBef>
                <a:spcPts val="445"/>
              </a:spcBef>
            </a:pPr>
            <a:r>
              <a:rPr lang="fr-FR" sz="1800" b="1" u="sng" dirty="0" smtClean="0"/>
              <a:t>En application de Solvabilité II</a:t>
            </a:r>
          </a:p>
          <a:p>
            <a:pPr marL="1347788" lvl="2" indent="-266700" algn="just">
              <a:spcBef>
                <a:spcPts val="445"/>
              </a:spcBef>
              <a:buFont typeface="Arial" panose="020B0604020202020204" pitchFamily="34" charset="0"/>
              <a:buChar char="•"/>
            </a:pPr>
            <a:r>
              <a:rPr lang="fr-FR" sz="1800" i="1" dirty="0" smtClean="0">
                <a:latin typeface="Arial" pitchFamily="34" charset="0"/>
                <a:cs typeface="Arial" pitchFamily="34" charset="0"/>
              </a:rPr>
              <a:t>Reporting</a:t>
            </a:r>
            <a:r>
              <a:rPr lang="fr-FR" sz="1800" dirty="0" smtClean="0">
                <a:latin typeface="Arial" pitchFamily="34" charset="0"/>
                <a:cs typeface="Arial" pitchFamily="34" charset="0"/>
              </a:rPr>
              <a:t> d’ouverture SII au 01/01/2016 à A + 14 semaines (18 pour groupes) </a:t>
            </a:r>
          </a:p>
          <a:p>
            <a:pPr marL="1347788" lvl="2" indent="-266700" algn="just">
              <a:spcBef>
                <a:spcPts val="445"/>
              </a:spcBef>
              <a:buFont typeface="Arial" panose="020B0604020202020204" pitchFamily="34" charset="0"/>
              <a:buChar char="•"/>
            </a:pPr>
            <a:endParaRPr lang="fr-FR" sz="500" dirty="0" smtClean="0">
              <a:latin typeface="Arial" pitchFamily="34" charset="0"/>
              <a:cs typeface="Arial" pitchFamily="34" charset="0"/>
            </a:endParaRPr>
          </a:p>
          <a:p>
            <a:pPr marL="1700213" lvl="3" indent="-352425" algn="just">
              <a:spcBef>
                <a:spcPts val="445"/>
              </a:spcBef>
              <a:buFont typeface="Wingdings" panose="05000000000000000000" pitchFamily="2" charset="2"/>
              <a:buChar char="v"/>
            </a:pPr>
            <a:r>
              <a:rPr lang="fr-FR" sz="1800" dirty="0" smtClean="0">
                <a:latin typeface="Arial" pitchFamily="34" charset="0"/>
                <a:cs typeface="Arial" pitchFamily="34" charset="0"/>
              </a:rPr>
              <a:t>Quelques états (Bilan, Fonds Propres, SCR et MCR)</a:t>
            </a:r>
          </a:p>
          <a:p>
            <a:pPr marL="1700213" lvl="3" indent="-352425" algn="just">
              <a:spcBef>
                <a:spcPts val="445"/>
              </a:spcBef>
              <a:buFont typeface="Wingdings" panose="05000000000000000000" pitchFamily="2" charset="2"/>
              <a:buChar char="v"/>
            </a:pPr>
            <a:endParaRPr lang="fr-FR" sz="500" dirty="0" smtClean="0">
              <a:latin typeface="Arial" pitchFamily="34" charset="0"/>
              <a:cs typeface="Arial" pitchFamily="34" charset="0"/>
            </a:endParaRPr>
          </a:p>
          <a:p>
            <a:pPr marL="1347788" lvl="2" indent="-266700" algn="just">
              <a:spcBef>
                <a:spcPts val="445"/>
              </a:spcBef>
              <a:buFont typeface="Arial" panose="020B0604020202020204" pitchFamily="34" charset="0"/>
              <a:buChar char="•"/>
            </a:pPr>
            <a:r>
              <a:rPr lang="fr-FR" sz="1800" b="0" dirty="0" smtClean="0">
                <a:latin typeface="Arial" pitchFamily="34" charset="0"/>
                <a:cs typeface="Arial" pitchFamily="34" charset="0"/>
              </a:rPr>
              <a:t>États trimestriels SII à fin mars, fin juin, fin septembre et fin décembre à T + 8 semaines (T+14 pour groupes) – </a:t>
            </a:r>
            <a:r>
              <a:rPr lang="fr-FR" sz="1800" b="0" i="1" dirty="0" smtClean="0">
                <a:latin typeface="Arial" pitchFamily="34" charset="0"/>
                <a:cs typeface="Arial" pitchFamily="34" charset="0"/>
              </a:rPr>
              <a:t>règles d’exemption sur la base de seuils (cf. partie 3) </a:t>
            </a:r>
          </a:p>
          <a:p>
            <a:pPr marL="1347788" lvl="2" indent="-266700" algn="just">
              <a:spcBef>
                <a:spcPts val="445"/>
              </a:spcBef>
              <a:buFont typeface="Arial" panose="020B0604020202020204" pitchFamily="34" charset="0"/>
              <a:buChar char="•"/>
            </a:pPr>
            <a:endParaRPr lang="fr-FR" sz="500" b="0" i="1" dirty="0" smtClean="0">
              <a:latin typeface="Arial" pitchFamily="34" charset="0"/>
              <a:cs typeface="Arial" pitchFamily="34" charset="0"/>
            </a:endParaRPr>
          </a:p>
          <a:p>
            <a:pPr marL="1347788" lvl="2" indent="-266700" algn="just">
              <a:spcBef>
                <a:spcPts val="445"/>
              </a:spcBef>
              <a:buFont typeface="Arial" panose="020B0604020202020204" pitchFamily="34" charset="0"/>
              <a:buChar char="•"/>
            </a:pPr>
            <a:r>
              <a:rPr lang="fr-FR" sz="1800" dirty="0" smtClean="0">
                <a:latin typeface="Arial" pitchFamily="34" charset="0"/>
                <a:cs typeface="Arial" pitchFamily="34" charset="0"/>
              </a:rPr>
              <a:t>Rapport ORSA </a:t>
            </a:r>
          </a:p>
          <a:p>
            <a:pPr marL="1347788" lvl="2" indent="-266700" algn="just">
              <a:spcBef>
                <a:spcPts val="445"/>
              </a:spcBef>
              <a:buFont typeface="Arial" panose="020B0604020202020204" pitchFamily="34" charset="0"/>
              <a:buChar char="•"/>
            </a:pPr>
            <a:endParaRPr lang="fr-FR" sz="1000" b="0" dirty="0" smtClean="0">
              <a:latin typeface="Arial" pitchFamily="34" charset="0"/>
              <a:cs typeface="Arial" pitchFamily="34" charset="0"/>
            </a:endParaRPr>
          </a:p>
          <a:p>
            <a:pPr lvl="1" indent="-273050" algn="just">
              <a:spcBef>
                <a:spcPts val="445"/>
              </a:spcBef>
            </a:pPr>
            <a:r>
              <a:rPr lang="fr-FR" sz="1800" dirty="0" smtClean="0"/>
              <a:t>L’ensemble de ces éléments se retrouve dans la partie Solvabilité II du site internet de l’ACPR : </a:t>
            </a:r>
            <a:r>
              <a:rPr lang="fr-FR" sz="1800" dirty="0" smtClean="0">
                <a:hlinkClick r:id="rId3"/>
              </a:rPr>
              <a:t>http://acpr.banque-france.fr/solvabilite2/reporting.html</a:t>
            </a:r>
            <a:r>
              <a:rPr lang="fr-FR" sz="1800" dirty="0" smtClean="0"/>
              <a:t> </a:t>
            </a:r>
            <a:endParaRPr lang="fr-FR" sz="1800" b="0" dirty="0" smtClean="0"/>
          </a:p>
          <a:p>
            <a:pPr algn="just">
              <a:lnSpc>
                <a:spcPct val="150000"/>
              </a:lnSpc>
              <a:buNone/>
            </a:pPr>
            <a:endParaRPr lang="fr-FR" sz="1400" b="0" dirty="0" smtClean="0"/>
          </a:p>
        </p:txBody>
      </p:sp>
      <p:sp>
        <p:nvSpPr>
          <p:cNvPr id="5"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
        <p:nvSpPr>
          <p:cNvPr id="7"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p:cNvSpPr>
          <p:nvPr>
            <p:ph type="title"/>
          </p:nvPr>
        </p:nvSpPr>
        <p:spPr>
          <a:xfrm>
            <a:off x="1151954" y="44624"/>
            <a:ext cx="7956550" cy="785812"/>
          </a:xfrm>
        </p:spPr>
        <p:txBody>
          <a:bodyPr/>
          <a:lstStyle/>
          <a:p>
            <a:pPr algn="l"/>
            <a:r>
              <a:rPr lang="fr-FR" sz="2800" dirty="0" smtClean="0"/>
              <a:t>Calendrier des remises (3/3)</a:t>
            </a:r>
          </a:p>
        </p:txBody>
      </p:sp>
      <p:sp>
        <p:nvSpPr>
          <p:cNvPr id="6" name="Espace réservé du contenu 2"/>
          <p:cNvSpPr>
            <a:spLocks noGrp="1"/>
          </p:cNvSpPr>
          <p:nvPr>
            <p:ph idx="1"/>
          </p:nvPr>
        </p:nvSpPr>
        <p:spPr>
          <a:xfrm>
            <a:off x="467544" y="980728"/>
            <a:ext cx="7992888" cy="5328592"/>
          </a:xfrm>
        </p:spPr>
        <p:txBody>
          <a:bodyPr>
            <a:normAutofit/>
          </a:bodyPr>
          <a:lstStyle/>
          <a:p>
            <a:pPr marL="360363" indent="-360363" algn="just">
              <a:lnSpc>
                <a:spcPct val="150000"/>
              </a:lnSpc>
            </a:pPr>
            <a:r>
              <a:rPr lang="fr-FR" sz="2000" dirty="0" smtClean="0"/>
              <a:t>Documents à remettre en 2017</a:t>
            </a:r>
          </a:p>
          <a:p>
            <a:pPr lvl="1" indent="-273050" algn="just">
              <a:spcBef>
                <a:spcPts val="456"/>
              </a:spcBef>
            </a:pPr>
            <a:r>
              <a:rPr lang="fr-FR" sz="1700" dirty="0" smtClean="0"/>
              <a:t>États annuels SII au 31/12/2016 à A + 20 semaines (26 pour les groupes)</a:t>
            </a:r>
          </a:p>
          <a:p>
            <a:pPr lvl="1" indent="-273050" algn="just">
              <a:spcBef>
                <a:spcPts val="456"/>
              </a:spcBef>
            </a:pPr>
            <a:endParaRPr lang="fr-FR" sz="800" dirty="0" smtClean="0"/>
          </a:p>
          <a:p>
            <a:pPr lvl="1" indent="-273050" algn="just">
              <a:spcBef>
                <a:spcPts val="456"/>
              </a:spcBef>
            </a:pPr>
            <a:r>
              <a:rPr lang="fr-FR" sz="1700" dirty="0" smtClean="0"/>
              <a:t>États nationaux spécifiques comptables, prudentiels et statistiques au 31/12/2016 à A + 20 semaines</a:t>
            </a:r>
          </a:p>
          <a:p>
            <a:pPr lvl="1" indent="-273050" algn="just">
              <a:spcBef>
                <a:spcPts val="456"/>
              </a:spcBef>
            </a:pPr>
            <a:endParaRPr lang="fr-FR" sz="800" dirty="0" smtClean="0"/>
          </a:p>
          <a:p>
            <a:pPr lvl="1" indent="-273050" algn="just">
              <a:spcBef>
                <a:spcPts val="456"/>
              </a:spcBef>
            </a:pPr>
            <a:r>
              <a:rPr lang="fr-FR" sz="1700" dirty="0" smtClean="0"/>
              <a:t>Rapports narratifs SII – RSR / SFCR – au 31/12/2016 à A + 20 semaines (26 pour les groupes)</a:t>
            </a:r>
          </a:p>
          <a:p>
            <a:pPr lvl="1" indent="-273050" algn="just">
              <a:spcBef>
                <a:spcPts val="456"/>
              </a:spcBef>
            </a:pPr>
            <a:endParaRPr lang="fr-FR" sz="800" dirty="0" smtClean="0"/>
          </a:p>
          <a:p>
            <a:pPr lvl="1" indent="-273050" algn="just">
              <a:spcBef>
                <a:spcPts val="456"/>
              </a:spcBef>
            </a:pPr>
            <a:r>
              <a:rPr lang="fr-FR" sz="1700" dirty="0" smtClean="0"/>
              <a:t>États trimestriels SII à fin mars, fin juin, fin septembre et fin décembre à T + 7 semaines (13 semaines pour les groupes) -- </a:t>
            </a:r>
            <a:r>
              <a:rPr lang="fr-FR" sz="1700" i="1" dirty="0" smtClean="0"/>
              <a:t>modulo seuils d’exemptions</a:t>
            </a:r>
          </a:p>
          <a:p>
            <a:pPr lvl="1" indent="-273050" algn="just">
              <a:spcBef>
                <a:spcPts val="456"/>
              </a:spcBef>
            </a:pPr>
            <a:endParaRPr lang="fr-FR" sz="800" dirty="0" smtClean="0"/>
          </a:p>
          <a:p>
            <a:pPr lvl="1" indent="-273050" algn="just">
              <a:spcBef>
                <a:spcPts val="456"/>
              </a:spcBef>
            </a:pPr>
            <a:r>
              <a:rPr lang="fr-FR" sz="1600" dirty="0" smtClean="0"/>
              <a:t>Rapport ORSA</a:t>
            </a:r>
          </a:p>
          <a:p>
            <a:pPr lvl="1" indent="-273050" algn="just">
              <a:spcBef>
                <a:spcPts val="456"/>
              </a:spcBef>
            </a:pPr>
            <a:endParaRPr lang="fr-FR" sz="1000" dirty="0" smtClean="0"/>
          </a:p>
          <a:p>
            <a:pPr marL="360363" indent="-360363" algn="just">
              <a:lnSpc>
                <a:spcPct val="150000"/>
              </a:lnSpc>
            </a:pPr>
            <a:r>
              <a:rPr lang="fr-FR" sz="1800" dirty="0" smtClean="0"/>
              <a:t>Délais de remise se raccourcissent progressivement sur 4 ans </a:t>
            </a:r>
          </a:p>
          <a:p>
            <a:pPr lvl="1" algn="just">
              <a:lnSpc>
                <a:spcPct val="150000"/>
              </a:lnSpc>
            </a:pPr>
            <a:endParaRPr lang="fr-FR" sz="1700" b="0" dirty="0" smtClean="0"/>
          </a:p>
          <a:p>
            <a:pPr algn="just">
              <a:lnSpc>
                <a:spcPct val="150000"/>
              </a:lnSpc>
              <a:buNone/>
            </a:pPr>
            <a:endParaRPr lang="fr-FR" sz="1200" b="0" dirty="0" smtClean="0"/>
          </a:p>
        </p:txBody>
      </p:sp>
      <p:sp>
        <p:nvSpPr>
          <p:cNvPr id="5"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
        <p:nvSpPr>
          <p:cNvPr id="7"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27384"/>
            <a:ext cx="8072462" cy="785818"/>
          </a:xfrm>
        </p:spPr>
        <p:txBody>
          <a:bodyPr/>
          <a:lstStyle/>
          <a:p>
            <a:r>
              <a:rPr lang="fr-FR" sz="2400" dirty="0"/>
              <a:t>Les différents niveaux de textes </a:t>
            </a:r>
            <a:r>
              <a:rPr lang="fr-FR" sz="2400" dirty="0" smtClean="0"/>
              <a:t>réglementaires</a:t>
            </a:r>
            <a:br>
              <a:rPr lang="fr-FR" sz="2400" dirty="0" smtClean="0"/>
            </a:br>
            <a:r>
              <a:rPr lang="fr-FR" sz="2400" i="1" dirty="0" smtClean="0"/>
              <a:t>Les normes techniques de réglementation – Niveau 2</a:t>
            </a:r>
            <a:endParaRPr lang="fr-FR" sz="2400" i="1" dirty="0"/>
          </a:p>
        </p:txBody>
      </p:sp>
      <p:sp>
        <p:nvSpPr>
          <p:cNvPr id="20" name="Espace réservé du contenu 4"/>
          <p:cNvSpPr txBox="1">
            <a:spLocks/>
          </p:cNvSpPr>
          <p:nvPr/>
        </p:nvSpPr>
        <p:spPr>
          <a:xfrm>
            <a:off x="688539" y="875744"/>
            <a:ext cx="8223630" cy="720080"/>
          </a:xfrm>
          <a:prstGeom prst="rect">
            <a:avLst/>
          </a:prstGeom>
        </p:spPr>
        <p:txBody>
          <a:bodyPr vert="horz" lIns="91440" tIns="45720" rIns="91440" bIns="45720" rtlCol="0">
            <a:normAutofit/>
          </a:bodyPr>
          <a:lstStyle>
            <a:lvl1pPr marL="266700" indent="-266700" algn="l" defTabSz="914400" rtl="0" eaLnBrk="1" latinLnBrk="0" hangingPunct="1">
              <a:spcBef>
                <a:spcPct val="20000"/>
              </a:spcBef>
              <a:buClr>
                <a:srgbClr val="F7C765"/>
              </a:buClr>
              <a:buFont typeface="Wingdings" pitchFamily="2" charset="2"/>
              <a:buChar char="q"/>
              <a:defRPr sz="2400" b="1" kern="1200">
                <a:solidFill>
                  <a:srgbClr val="002060"/>
                </a:solidFill>
                <a:latin typeface="Arial" pitchFamily="34" charset="0"/>
                <a:ea typeface="+mn-ea"/>
                <a:cs typeface="Arial" pitchFamily="34" charset="0"/>
              </a:defRPr>
            </a:lvl1pPr>
            <a:lvl2pPr marL="901700" marR="0" indent="-366713" algn="l" defTabSz="914400" rtl="0" eaLnBrk="1" fontAlgn="auto" latinLnBrk="0" hangingPunct="1">
              <a:lnSpc>
                <a:spcPct val="100000"/>
              </a:lnSpc>
              <a:spcBef>
                <a:spcPct val="20000"/>
              </a:spcBef>
              <a:spcAft>
                <a:spcPts val="0"/>
              </a:spcAft>
              <a:buClr>
                <a:srgbClr val="F7C765"/>
              </a:buClr>
              <a:buSzTx/>
              <a:buFont typeface="Wingdings" pitchFamily="2" charset="2"/>
              <a:buChar char="§"/>
              <a:tabLst/>
              <a:defRPr sz="2000" b="0" kern="1200">
                <a:solidFill>
                  <a:srgbClr val="002060"/>
                </a:solidFill>
                <a:latin typeface="Arial" pitchFamily="34" charset="0"/>
                <a:ea typeface="+mn-ea"/>
                <a:cs typeface="Arial" pitchFamily="34" charset="0"/>
              </a:defRPr>
            </a:lvl2pPr>
            <a:lvl3pPr marL="1257300" marR="0" indent="-354013" algn="l" defTabSz="914400" rtl="0" eaLnBrk="1" fontAlgn="auto" latinLnBrk="0" hangingPunct="1">
              <a:lnSpc>
                <a:spcPct val="100000"/>
              </a:lnSpc>
              <a:spcBef>
                <a:spcPct val="20000"/>
              </a:spcBef>
              <a:spcAft>
                <a:spcPts val="0"/>
              </a:spcAft>
              <a:buClr>
                <a:srgbClr val="F7C765"/>
              </a:buClr>
              <a:buSzTx/>
              <a:buFont typeface="Wingdings" pitchFamily="2" charset="2"/>
              <a:buChar char="§"/>
              <a:tabLst/>
              <a:defRPr sz="2000" b="0" kern="1200">
                <a:solidFill>
                  <a:srgbClr val="002060"/>
                </a:solidFill>
                <a:latin typeface="+mn-lt"/>
                <a:ea typeface="+mn-ea"/>
                <a:cs typeface="+mn-cs"/>
              </a:defRPr>
            </a:lvl3pPr>
            <a:lvl4pPr marL="1612900" indent="-354013" algn="l" defTabSz="914400" rtl="0" eaLnBrk="1" latinLnBrk="0" hangingPunct="1">
              <a:spcBef>
                <a:spcPct val="20000"/>
              </a:spcBef>
              <a:buClr>
                <a:srgbClr val="F7C765"/>
              </a:buClr>
              <a:buFont typeface="Wingdings" pitchFamily="2" charset="2"/>
              <a:buChar char="§"/>
              <a:defRPr sz="2000" b="0" kern="1200">
                <a:solidFill>
                  <a:srgbClr val="002060"/>
                </a:solidFill>
                <a:latin typeface="+mn-lt"/>
                <a:ea typeface="+mn-ea"/>
                <a:cs typeface="+mn-cs"/>
              </a:defRPr>
            </a:lvl4pPr>
            <a:lvl5pPr marL="1968500" indent="-354013" algn="l" defTabSz="914400" rtl="0" eaLnBrk="1" latinLnBrk="0" hangingPunct="1">
              <a:spcBef>
                <a:spcPct val="20000"/>
              </a:spcBef>
              <a:buClr>
                <a:srgbClr val="F7C765"/>
              </a:buClr>
              <a:buFont typeface="Wingdings" pitchFamily="2" charset="2"/>
              <a:buChar char="§"/>
              <a:defRPr sz="2000" b="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5600" indent="-355600" algn="just"/>
            <a:r>
              <a:rPr lang="fr-FR" sz="1800" dirty="0"/>
              <a:t>Pouvoir donné </a:t>
            </a:r>
            <a:r>
              <a:rPr lang="fr-FR" sz="1800" dirty="0" smtClean="0"/>
              <a:t>à la </a:t>
            </a:r>
            <a:r>
              <a:rPr lang="fr-FR" sz="1800" dirty="0"/>
              <a:t>Commission d’adopter des mesures </a:t>
            </a:r>
            <a:r>
              <a:rPr lang="fr-FR" sz="1800" dirty="0" smtClean="0"/>
              <a:t>limitées aux aspects techniques des actes délégués, sans décision stratégique</a:t>
            </a:r>
          </a:p>
          <a:p>
            <a:pPr lvl="1"/>
            <a:endParaRPr lang="fr-FR" sz="1800" dirty="0" smtClean="0"/>
          </a:p>
          <a:p>
            <a:endParaRPr lang="fr-FR" sz="1800" dirty="0" smtClean="0"/>
          </a:p>
          <a:p>
            <a:endParaRPr lang="fr-FR" sz="1800" dirty="0"/>
          </a:p>
        </p:txBody>
      </p:sp>
      <p:sp>
        <p:nvSpPr>
          <p:cNvPr id="22" name="ZoneTexte 21"/>
          <p:cNvSpPr txBox="1"/>
          <p:nvPr/>
        </p:nvSpPr>
        <p:spPr>
          <a:xfrm>
            <a:off x="2686547" y="1556792"/>
            <a:ext cx="4163319" cy="723275"/>
          </a:xfrm>
          <a:prstGeom prst="rect">
            <a:avLst/>
          </a:prstGeom>
          <a:solidFill>
            <a:srgbClr val="0E4090"/>
          </a:solidFill>
        </p:spPr>
        <p:txBody>
          <a:bodyPr wrap="none" rtlCol="0">
            <a:spAutoFit/>
          </a:bodyPr>
          <a:lstStyle/>
          <a:p>
            <a:pPr algn="ctr"/>
            <a:r>
              <a:rPr lang="fr-FR" sz="1500" b="1" dirty="0" smtClean="0">
                <a:solidFill>
                  <a:schemeClr val="bg1"/>
                </a:solidFill>
                <a:latin typeface="Arial" panose="020B0604020202020204" pitchFamily="34" charset="0"/>
                <a:cs typeface="Arial" panose="020B0604020202020204" pitchFamily="34" charset="0"/>
              </a:rPr>
              <a:t>Solvabilité II - Article 301 ter fixe :</a:t>
            </a:r>
          </a:p>
          <a:p>
            <a:r>
              <a:rPr lang="fr-FR" sz="1300" b="1" dirty="0" smtClean="0">
                <a:solidFill>
                  <a:schemeClr val="bg1"/>
                </a:solidFill>
                <a:latin typeface="Arial" panose="020B0604020202020204" pitchFamily="34" charset="0"/>
                <a:cs typeface="Arial" panose="020B0604020202020204" pitchFamily="34" charset="0"/>
              </a:rPr>
              <a:t>- l’objectif, le contenu, le périmètre de ces normes</a:t>
            </a:r>
          </a:p>
          <a:p>
            <a:r>
              <a:rPr lang="fr-FR" sz="1300" b="1" dirty="0" smtClean="0">
                <a:solidFill>
                  <a:schemeClr val="bg1"/>
                </a:solidFill>
                <a:latin typeface="Arial" panose="020B0604020202020204" pitchFamily="34" charset="0"/>
                <a:cs typeface="Arial" panose="020B0604020202020204" pitchFamily="34" charset="0"/>
              </a:rPr>
              <a:t>- Les conditions d’adoption de ces normes</a:t>
            </a:r>
          </a:p>
        </p:txBody>
      </p:sp>
      <p:sp>
        <p:nvSpPr>
          <p:cNvPr id="23" name="ZoneTexte 22"/>
          <p:cNvSpPr txBox="1"/>
          <p:nvPr/>
        </p:nvSpPr>
        <p:spPr>
          <a:xfrm>
            <a:off x="282811" y="2686233"/>
            <a:ext cx="8862273" cy="707886"/>
          </a:xfrm>
          <a:prstGeom prst="rect">
            <a:avLst/>
          </a:prstGeom>
          <a:noFill/>
        </p:spPr>
        <p:txBody>
          <a:bodyPr wrap="square" rtlCol="0">
            <a:spAutoFit/>
          </a:bodyPr>
          <a:lstStyle/>
          <a:p>
            <a:pPr algn="ctr"/>
            <a:r>
              <a:rPr lang="fr-FR" sz="2400" dirty="0" smtClean="0">
                <a:solidFill>
                  <a:srgbClr val="002060"/>
                </a:solidFill>
                <a:latin typeface="Arial" panose="020B0604020202020204" pitchFamily="34" charset="0"/>
                <a:cs typeface="Arial" panose="020B0604020202020204" pitchFamily="34" charset="0"/>
              </a:rPr>
              <a:t>Projet de normes techniques de réglementation d’EIOPA</a:t>
            </a:r>
          </a:p>
          <a:p>
            <a:pPr algn="ctr"/>
            <a:r>
              <a:rPr lang="fr-FR" sz="1600" dirty="0" smtClean="0">
                <a:solidFill>
                  <a:srgbClr val="002060"/>
                </a:solidFill>
                <a:latin typeface="Arial" panose="020B0604020202020204" pitchFamily="34" charset="0"/>
                <a:cs typeface="Arial" panose="020B0604020202020204" pitchFamily="34" charset="0"/>
              </a:rPr>
              <a:t>Une </a:t>
            </a:r>
            <a:r>
              <a:rPr lang="fr-FR" sz="1600" b="1" dirty="0" smtClean="0">
                <a:solidFill>
                  <a:srgbClr val="002060"/>
                </a:solidFill>
                <a:latin typeface="Arial" panose="020B0604020202020204" pitchFamily="34" charset="0"/>
                <a:cs typeface="Arial" panose="020B0604020202020204" pitchFamily="34" charset="0"/>
              </a:rPr>
              <a:t>consultation publique </a:t>
            </a:r>
            <a:r>
              <a:rPr lang="fr-FR" sz="1600" dirty="0" smtClean="0">
                <a:solidFill>
                  <a:srgbClr val="002060"/>
                </a:solidFill>
                <a:latin typeface="Arial" panose="020B0604020202020204" pitchFamily="34" charset="0"/>
                <a:cs typeface="Arial" panose="020B0604020202020204" pitchFamily="34" charset="0"/>
              </a:rPr>
              <a:t>doit être faite avant transmission à la Commission</a:t>
            </a:r>
          </a:p>
        </p:txBody>
      </p:sp>
      <p:sp>
        <p:nvSpPr>
          <p:cNvPr id="27" name="ZoneTexte 26"/>
          <p:cNvSpPr txBox="1"/>
          <p:nvPr/>
        </p:nvSpPr>
        <p:spPr>
          <a:xfrm>
            <a:off x="7109651" y="3538975"/>
            <a:ext cx="1810329" cy="615553"/>
          </a:xfrm>
          <a:prstGeom prst="rect">
            <a:avLst/>
          </a:prstGeom>
          <a:solidFill>
            <a:schemeClr val="accent1">
              <a:lumMod val="20000"/>
              <a:lumOff val="80000"/>
            </a:schemeClr>
          </a:solidFill>
          <a:ln>
            <a:solidFill>
              <a:schemeClr val="tx1"/>
            </a:solidFill>
            <a:round/>
          </a:ln>
          <a:effectLst>
            <a:outerShdw blurRad="50800" dist="38100" algn="l" rotWithShape="0">
              <a:prstClr val="black">
                <a:alpha val="40000"/>
              </a:prstClr>
            </a:outerShdw>
          </a:effectLst>
        </p:spPr>
        <p:txBody>
          <a:bodyPr wrap="square" rtlCol="0">
            <a:spAutoFit/>
          </a:bodyPr>
          <a:lstStyle/>
          <a:p>
            <a:pPr algn="ctr"/>
            <a:r>
              <a:rPr lang="fr-FR" sz="1700" b="1" dirty="0" smtClean="0">
                <a:solidFill>
                  <a:srgbClr val="002060"/>
                </a:solidFill>
                <a:latin typeface="Arial" panose="020B0604020202020204" pitchFamily="34" charset="0"/>
                <a:cs typeface="Arial" panose="020B0604020202020204" pitchFamily="34" charset="0"/>
              </a:rPr>
              <a:t>Parlement européen</a:t>
            </a:r>
          </a:p>
        </p:txBody>
      </p:sp>
      <p:sp>
        <p:nvSpPr>
          <p:cNvPr id="28" name="ZoneTexte 27"/>
          <p:cNvSpPr txBox="1"/>
          <p:nvPr/>
        </p:nvSpPr>
        <p:spPr>
          <a:xfrm>
            <a:off x="7101840" y="4254959"/>
            <a:ext cx="1810329" cy="620448"/>
          </a:xfrm>
          <a:prstGeom prst="rect">
            <a:avLst/>
          </a:prstGeom>
          <a:solidFill>
            <a:schemeClr val="accent1">
              <a:lumMod val="20000"/>
              <a:lumOff val="80000"/>
            </a:schemeClr>
          </a:solidFill>
          <a:ln>
            <a:solidFill>
              <a:schemeClr val="tx1"/>
            </a:solidFill>
            <a:round/>
          </a:ln>
          <a:effectLst>
            <a:outerShdw blurRad="50800" dist="38100" algn="l" rotWithShape="0">
              <a:prstClr val="black">
                <a:alpha val="40000"/>
              </a:prstClr>
            </a:outerShdw>
          </a:effectLst>
        </p:spPr>
        <p:txBody>
          <a:bodyPr wrap="square" rtlCol="0" anchor="ctr">
            <a:noAutofit/>
          </a:bodyPr>
          <a:lstStyle/>
          <a:p>
            <a:pPr algn="ctr"/>
            <a:r>
              <a:rPr lang="fr-FR" sz="1700" b="1" dirty="0" smtClean="0">
                <a:solidFill>
                  <a:srgbClr val="002060"/>
                </a:solidFill>
                <a:latin typeface="Arial" panose="020B0604020202020204" pitchFamily="34" charset="0"/>
                <a:cs typeface="Arial" panose="020B0604020202020204" pitchFamily="34" charset="0"/>
              </a:rPr>
              <a:t>Conseil</a:t>
            </a:r>
            <a:endParaRPr lang="fr-FR" sz="1700" b="1" dirty="0">
              <a:solidFill>
                <a:srgbClr val="002060"/>
              </a:solidFill>
              <a:latin typeface="Arial" panose="020B0604020202020204" pitchFamily="34" charset="0"/>
              <a:cs typeface="Arial" panose="020B0604020202020204" pitchFamily="34" charset="0"/>
            </a:endParaRPr>
          </a:p>
        </p:txBody>
      </p:sp>
      <p:sp>
        <p:nvSpPr>
          <p:cNvPr id="29" name="ZoneTexte 28"/>
          <p:cNvSpPr txBox="1"/>
          <p:nvPr/>
        </p:nvSpPr>
        <p:spPr>
          <a:xfrm>
            <a:off x="1855314" y="4832933"/>
            <a:ext cx="4300862" cy="784830"/>
          </a:xfrm>
          <a:prstGeom prst="rect">
            <a:avLst/>
          </a:prstGeom>
          <a:solidFill>
            <a:schemeClr val="tx1">
              <a:lumMod val="50000"/>
              <a:lumOff val="50000"/>
            </a:schemeClr>
          </a:solidFill>
        </p:spPr>
        <p:txBody>
          <a:bodyPr wrap="square" rtlCol="0">
            <a:spAutoFit/>
          </a:bodyPr>
          <a:lstStyle>
            <a:defPPr>
              <a:defRPr lang="fr-FR"/>
            </a:defPPr>
            <a:lvl1pPr>
              <a:defRPr sz="1600" b="1">
                <a:solidFill>
                  <a:schemeClr val="bg1"/>
                </a:solidFill>
                <a:latin typeface="+mn-lt"/>
              </a:defRPr>
            </a:lvl1pPr>
          </a:lstStyle>
          <a:p>
            <a:pPr algn="ctr"/>
            <a:r>
              <a:rPr lang="fr-FR" sz="1500" dirty="0">
                <a:latin typeface="Arial" panose="020B0604020202020204" pitchFamily="34" charset="0"/>
                <a:cs typeface="Arial" panose="020B0604020202020204" pitchFamily="34" charset="0"/>
              </a:rPr>
              <a:t>Adoption </a:t>
            </a:r>
            <a:r>
              <a:rPr lang="fr-FR" sz="1500" dirty="0" smtClean="0">
                <a:latin typeface="Arial" panose="020B0604020202020204" pitchFamily="34" charset="0"/>
                <a:cs typeface="Arial" panose="020B0604020202020204" pitchFamily="34" charset="0"/>
              </a:rPr>
              <a:t>complète ou partielle</a:t>
            </a:r>
          </a:p>
          <a:p>
            <a:pPr algn="ctr"/>
            <a:r>
              <a:rPr lang="fr-FR" sz="1500" dirty="0" smtClean="0">
                <a:latin typeface="Arial" panose="020B0604020202020204" pitchFamily="34" charset="0"/>
                <a:cs typeface="Arial" panose="020B0604020202020204" pitchFamily="34" charset="0"/>
              </a:rPr>
              <a:t> dans </a:t>
            </a:r>
            <a:r>
              <a:rPr lang="fr-FR" sz="1500" dirty="0">
                <a:latin typeface="Arial" panose="020B0604020202020204" pitchFamily="34" charset="0"/>
                <a:cs typeface="Arial" panose="020B0604020202020204" pitchFamily="34" charset="0"/>
              </a:rPr>
              <a:t>les trois </a:t>
            </a:r>
            <a:r>
              <a:rPr lang="fr-FR" sz="1500" dirty="0" smtClean="0">
                <a:latin typeface="Arial" panose="020B0604020202020204" pitchFamily="34" charset="0"/>
                <a:cs typeface="Arial" panose="020B0604020202020204" pitchFamily="34" charset="0"/>
              </a:rPr>
              <a:t>mois</a:t>
            </a:r>
          </a:p>
          <a:p>
            <a:pPr algn="ctr"/>
            <a:r>
              <a:rPr lang="fr-FR" sz="1500" b="0" dirty="0" smtClean="0">
                <a:latin typeface="Arial" panose="020B0604020202020204" pitchFamily="34" charset="0"/>
                <a:cs typeface="Arial" panose="020B0604020202020204" pitchFamily="34" charset="0"/>
              </a:rPr>
              <a:t>(EIOPA a 6 semaines pour modifier le projet)</a:t>
            </a:r>
            <a:endParaRPr lang="fr-FR" sz="1500" b="0" dirty="0">
              <a:latin typeface="Arial" panose="020B0604020202020204" pitchFamily="34" charset="0"/>
              <a:cs typeface="Arial" panose="020B0604020202020204" pitchFamily="34" charset="0"/>
            </a:endParaRPr>
          </a:p>
        </p:txBody>
      </p:sp>
      <p:sp>
        <p:nvSpPr>
          <p:cNvPr id="30" name="ZoneTexte 29"/>
          <p:cNvSpPr txBox="1"/>
          <p:nvPr/>
        </p:nvSpPr>
        <p:spPr>
          <a:xfrm>
            <a:off x="6717331" y="5647326"/>
            <a:ext cx="2262552" cy="584775"/>
          </a:xfrm>
          <a:prstGeom prst="rect">
            <a:avLst/>
          </a:prstGeom>
          <a:solidFill>
            <a:schemeClr val="tx1">
              <a:lumMod val="50000"/>
              <a:lumOff val="50000"/>
            </a:schemeClr>
          </a:solidFill>
        </p:spPr>
        <p:txBody>
          <a:bodyPr wrap="square" rtlCol="0">
            <a:spAutoFit/>
          </a:bodyPr>
          <a:lstStyle>
            <a:defPPr>
              <a:defRPr lang="fr-FR"/>
            </a:defPPr>
            <a:lvl1pPr>
              <a:defRPr sz="1600" b="1">
                <a:solidFill>
                  <a:schemeClr val="bg1"/>
                </a:solidFill>
                <a:latin typeface="+mn-lt"/>
              </a:defRPr>
            </a:lvl1pPr>
          </a:lstStyle>
          <a:p>
            <a:pPr algn="ctr"/>
            <a:r>
              <a:rPr lang="fr-FR" sz="1500" dirty="0" smtClean="0">
                <a:latin typeface="Arial" panose="020B0604020202020204" pitchFamily="34" charset="0"/>
                <a:cs typeface="Arial" panose="020B0604020202020204" pitchFamily="34" charset="0"/>
              </a:rPr>
              <a:t>Révocation</a:t>
            </a:r>
            <a:r>
              <a:rPr lang="fr-FR" b="0" dirty="0" smtClean="0">
                <a:latin typeface="Arial" panose="020B0604020202020204" pitchFamily="34" charset="0"/>
                <a:cs typeface="Arial" panose="020B0604020202020204" pitchFamily="34" charset="0"/>
              </a:rPr>
              <a:t> du pouvoir de délégation</a:t>
            </a:r>
            <a:endParaRPr lang="fr-FR" b="0" dirty="0">
              <a:latin typeface="Arial" panose="020B0604020202020204" pitchFamily="34" charset="0"/>
              <a:cs typeface="Arial" panose="020B0604020202020204" pitchFamily="34" charset="0"/>
            </a:endParaRPr>
          </a:p>
        </p:txBody>
      </p:sp>
      <p:cxnSp>
        <p:nvCxnSpPr>
          <p:cNvPr id="32" name="Connecteur droit avec flèche 31"/>
          <p:cNvCxnSpPr/>
          <p:nvPr/>
        </p:nvCxnSpPr>
        <p:spPr>
          <a:xfrm>
            <a:off x="4585648" y="2326233"/>
            <a:ext cx="0" cy="3600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a:off x="4572000" y="3394119"/>
            <a:ext cx="0" cy="3600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a:off x="4572000" y="4457250"/>
            <a:ext cx="0" cy="3600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3059833" y="3767995"/>
            <a:ext cx="3024336" cy="535670"/>
          </a:xfrm>
          <a:prstGeom prst="rect">
            <a:avLst/>
          </a:prstGeom>
          <a:solidFill>
            <a:schemeClr val="accent1">
              <a:lumMod val="20000"/>
              <a:lumOff val="80000"/>
            </a:schemeClr>
          </a:solidFill>
          <a:ln>
            <a:solidFill>
              <a:schemeClr val="tx1"/>
            </a:solidFill>
            <a:round/>
          </a:ln>
          <a:effectLst>
            <a:outerShdw blurRad="50800" dist="38100" algn="l" rotWithShape="0">
              <a:prstClr val="black">
                <a:alpha val="40000"/>
              </a:prstClr>
            </a:outerShdw>
          </a:effectLst>
        </p:spPr>
        <p:txBody>
          <a:bodyPr wrap="square" rtlCol="0" anchor="ctr">
            <a:noAutofit/>
          </a:bodyPr>
          <a:lstStyle/>
          <a:p>
            <a:pPr algn="ctr"/>
            <a:r>
              <a:rPr lang="fr-FR" sz="1700" b="1" dirty="0" smtClean="0">
                <a:solidFill>
                  <a:srgbClr val="002060"/>
                </a:solidFill>
                <a:latin typeface="Arial" panose="020B0604020202020204" pitchFamily="34" charset="0"/>
                <a:cs typeface="Arial" panose="020B0604020202020204" pitchFamily="34" charset="0"/>
              </a:rPr>
              <a:t>Commission européenne</a:t>
            </a:r>
          </a:p>
        </p:txBody>
      </p:sp>
      <p:cxnSp>
        <p:nvCxnSpPr>
          <p:cNvPr id="6" name="Connecteur droit avec flèche 5"/>
          <p:cNvCxnSpPr/>
          <p:nvPr/>
        </p:nvCxnSpPr>
        <p:spPr>
          <a:xfrm flipV="1">
            <a:off x="6156176" y="3866057"/>
            <a:ext cx="945664" cy="1697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a:stCxn id="19" idx="3"/>
            <a:endCxn id="28" idx="1"/>
          </p:cNvCxnSpPr>
          <p:nvPr/>
        </p:nvCxnSpPr>
        <p:spPr>
          <a:xfrm>
            <a:off x="6084169" y="4035830"/>
            <a:ext cx="1017671" cy="5293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6717331" y="4956043"/>
            <a:ext cx="2262552" cy="553998"/>
          </a:xfrm>
          <a:prstGeom prst="rect">
            <a:avLst/>
          </a:prstGeom>
          <a:solidFill>
            <a:schemeClr val="tx1">
              <a:lumMod val="50000"/>
              <a:lumOff val="50000"/>
            </a:schemeClr>
          </a:solidFill>
        </p:spPr>
        <p:txBody>
          <a:bodyPr wrap="square" rtlCol="0">
            <a:spAutoFit/>
          </a:bodyPr>
          <a:lstStyle>
            <a:defPPr>
              <a:defRPr lang="fr-FR"/>
            </a:defPPr>
            <a:lvl1pPr>
              <a:defRPr sz="1600" b="1">
                <a:solidFill>
                  <a:schemeClr val="bg1"/>
                </a:solidFill>
                <a:latin typeface="+mn-lt"/>
              </a:defRPr>
            </a:lvl1pPr>
          </a:lstStyle>
          <a:p>
            <a:pPr algn="ctr"/>
            <a:r>
              <a:rPr lang="fr-FR" sz="1500" dirty="0" smtClean="0">
                <a:latin typeface="Arial" panose="020B0604020202020204" pitchFamily="34" charset="0"/>
                <a:cs typeface="Arial" panose="020B0604020202020204" pitchFamily="34" charset="0"/>
              </a:rPr>
              <a:t>Non-objection dans les 3 mois (+ 3 mois)</a:t>
            </a:r>
            <a:endParaRPr lang="fr-FR" sz="1500" b="0" dirty="0">
              <a:latin typeface="Arial" panose="020B0604020202020204" pitchFamily="34" charset="0"/>
              <a:cs typeface="Arial" panose="020B0604020202020204" pitchFamily="34" charset="0"/>
            </a:endParaRPr>
          </a:p>
        </p:txBody>
      </p:sp>
      <p:sp>
        <p:nvSpPr>
          <p:cNvPr id="21" name="ZoneTexte 20"/>
          <p:cNvSpPr txBox="1"/>
          <p:nvPr/>
        </p:nvSpPr>
        <p:spPr>
          <a:xfrm>
            <a:off x="282811" y="5976000"/>
            <a:ext cx="5974268" cy="323165"/>
          </a:xfrm>
          <a:prstGeom prst="rect">
            <a:avLst/>
          </a:prstGeom>
          <a:noFill/>
        </p:spPr>
        <p:txBody>
          <a:bodyPr wrap="square" rtlCol="0">
            <a:spAutoFit/>
          </a:bodyPr>
          <a:lstStyle/>
          <a:p>
            <a:pPr algn="r"/>
            <a:r>
              <a:rPr lang="fr-FR" sz="1500" b="1" i="1" dirty="0" smtClean="0">
                <a:solidFill>
                  <a:srgbClr val="002060"/>
                </a:solidFill>
                <a:latin typeface="Arial" panose="020B0604020202020204" pitchFamily="34" charset="0"/>
                <a:cs typeface="Arial" panose="020B0604020202020204" pitchFamily="34" charset="0"/>
              </a:rPr>
              <a:t>Application directe par les autorités de contrôle et les assujettis</a:t>
            </a:r>
            <a:endParaRPr lang="fr-FR" sz="1500" b="1" i="1" dirty="0">
              <a:solidFill>
                <a:srgbClr val="002060"/>
              </a:solidFill>
              <a:latin typeface="Arial" panose="020B0604020202020204" pitchFamily="34" charset="0"/>
              <a:cs typeface="Arial" panose="020B0604020202020204" pitchFamily="34" charset="0"/>
            </a:endParaRPr>
          </a:p>
        </p:txBody>
      </p:sp>
      <p:cxnSp>
        <p:nvCxnSpPr>
          <p:cNvPr id="24" name="Connecteur droit avec flèche 23"/>
          <p:cNvCxnSpPr/>
          <p:nvPr/>
        </p:nvCxnSpPr>
        <p:spPr>
          <a:xfrm>
            <a:off x="4572001" y="5663930"/>
            <a:ext cx="0" cy="3600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26"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Tree>
    <p:extLst>
      <p:ext uri="{BB962C8B-B14F-4D97-AF65-F5344CB8AC3E}">
        <p14:creationId xmlns:p14="http://schemas.microsoft.com/office/powerpoint/2010/main" val="34343199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p:cNvSpPr>
          <p:nvPr>
            <p:ph type="title"/>
          </p:nvPr>
        </p:nvSpPr>
        <p:spPr>
          <a:xfrm>
            <a:off x="1151954" y="44624"/>
            <a:ext cx="7956550" cy="785812"/>
          </a:xfrm>
        </p:spPr>
        <p:txBody>
          <a:bodyPr/>
          <a:lstStyle/>
          <a:p>
            <a:pPr algn="l"/>
            <a:r>
              <a:rPr lang="fr-FR" sz="2800" dirty="0" smtClean="0"/>
              <a:t>Du </a:t>
            </a:r>
            <a:r>
              <a:rPr lang="fr-FR" sz="2800" i="1" dirty="0" err="1" smtClean="0"/>
              <a:t>reporting</a:t>
            </a:r>
            <a:r>
              <a:rPr lang="fr-FR" sz="2800" dirty="0" smtClean="0"/>
              <a:t> SI vers le </a:t>
            </a:r>
            <a:r>
              <a:rPr lang="fr-FR" sz="2800" i="1" dirty="0" err="1" smtClean="0"/>
              <a:t>reporting</a:t>
            </a:r>
            <a:r>
              <a:rPr lang="fr-FR" sz="2800" dirty="0" smtClean="0"/>
              <a:t> SII : contenu</a:t>
            </a:r>
          </a:p>
        </p:txBody>
      </p:sp>
      <p:sp>
        <p:nvSpPr>
          <p:cNvPr id="6" name="Espace réservé du contenu 2"/>
          <p:cNvSpPr>
            <a:spLocks noGrp="1"/>
          </p:cNvSpPr>
          <p:nvPr>
            <p:ph idx="1"/>
          </p:nvPr>
        </p:nvSpPr>
        <p:spPr>
          <a:xfrm>
            <a:off x="683568" y="980728"/>
            <a:ext cx="7776864" cy="5328592"/>
          </a:xfrm>
        </p:spPr>
        <p:txBody>
          <a:bodyPr>
            <a:normAutofit/>
          </a:bodyPr>
          <a:lstStyle/>
          <a:p>
            <a:pPr marL="355600" indent="-355600" algn="just" eaLnBrk="0" hangingPunct="0">
              <a:buSzPct val="85000"/>
              <a:defRPr/>
            </a:pPr>
            <a:r>
              <a:rPr lang="fr-FR" sz="2000" dirty="0" smtClean="0">
                <a:solidFill>
                  <a:srgbClr val="162A71"/>
                </a:solidFill>
                <a:ea typeface="ＭＳ Ｐゴシック" pitchFamily="-64" charset="-128"/>
              </a:rPr>
              <a:t>Harmonisation complète =&gt; le </a:t>
            </a:r>
            <a:r>
              <a:rPr lang="fr-FR" sz="2000" i="1" dirty="0" err="1" smtClean="0">
                <a:solidFill>
                  <a:srgbClr val="162A71"/>
                </a:solidFill>
                <a:ea typeface="ＭＳ Ｐゴシック" pitchFamily="-64" charset="-128"/>
              </a:rPr>
              <a:t>reporting</a:t>
            </a:r>
            <a:r>
              <a:rPr lang="fr-FR" sz="2000" dirty="0" smtClean="0">
                <a:solidFill>
                  <a:srgbClr val="162A71"/>
                </a:solidFill>
                <a:ea typeface="ＭＳ Ｐゴシック" pitchFamily="-64" charset="-128"/>
              </a:rPr>
              <a:t> Solvabilité II a vocation à remplacer le </a:t>
            </a:r>
            <a:r>
              <a:rPr lang="fr-FR" sz="2000" i="1" dirty="0" err="1" smtClean="0">
                <a:solidFill>
                  <a:srgbClr val="162A71"/>
                </a:solidFill>
                <a:ea typeface="ＭＳ Ｐゴシック" pitchFamily="-64" charset="-128"/>
              </a:rPr>
              <a:t>reporting</a:t>
            </a:r>
            <a:r>
              <a:rPr lang="fr-FR" sz="2000" dirty="0" smtClean="0">
                <a:solidFill>
                  <a:srgbClr val="162A71"/>
                </a:solidFill>
                <a:ea typeface="ＭＳ Ｐゴシック" pitchFamily="-64" charset="-128"/>
              </a:rPr>
              <a:t> prudentiel actuel :</a:t>
            </a:r>
          </a:p>
          <a:p>
            <a:pPr marL="628650" lvl="1" indent="-273050" eaLnBrk="0" hangingPunct="0">
              <a:spcBef>
                <a:spcPts val="600"/>
              </a:spcBef>
              <a:buClr>
                <a:srgbClr val="FFC000"/>
              </a:buClr>
              <a:buSzPct val="85000"/>
              <a:defRPr/>
            </a:pPr>
            <a:r>
              <a:rPr lang="fr-FR" sz="1600" dirty="0" smtClean="0">
                <a:solidFill>
                  <a:srgbClr val="162A71"/>
                </a:solidFill>
                <a:ea typeface="ＭＳ Ｐゴシック" pitchFamily="-64" charset="-128"/>
              </a:rPr>
              <a:t>États Solvabilité II </a:t>
            </a:r>
          </a:p>
          <a:p>
            <a:pPr marL="1077913" lvl="2" indent="-274638" algn="just" eaLnBrk="0" hangingPunct="0">
              <a:spcBef>
                <a:spcPts val="600"/>
              </a:spcBef>
              <a:buSzPct val="85000"/>
              <a:buFont typeface="Wingdings" panose="05000000000000000000" pitchFamily="2" charset="2"/>
              <a:buChar char="v"/>
              <a:defRPr/>
            </a:pPr>
            <a:r>
              <a:rPr lang="fr-FR" sz="1600" b="1" dirty="0" smtClean="0">
                <a:solidFill>
                  <a:srgbClr val="162A71"/>
                </a:solidFill>
                <a:latin typeface="Arial" pitchFamily="34" charset="0"/>
                <a:ea typeface="ＭＳ Ｐゴシック" pitchFamily="-64" charset="-128"/>
                <a:cs typeface="Arial" pitchFamily="34" charset="0"/>
              </a:rPr>
              <a:t>Remplacement de l’essentiel des états C / T / G</a:t>
            </a:r>
          </a:p>
          <a:p>
            <a:pPr marL="628650" lvl="1" indent="-273050" eaLnBrk="0" hangingPunct="0">
              <a:spcBef>
                <a:spcPts val="600"/>
              </a:spcBef>
              <a:buClr>
                <a:srgbClr val="FFC000"/>
              </a:buClr>
              <a:buSzPct val="85000"/>
              <a:defRPr/>
            </a:pPr>
            <a:r>
              <a:rPr lang="fr-FR" sz="1600" dirty="0" smtClean="0">
                <a:solidFill>
                  <a:srgbClr val="162A71"/>
                </a:solidFill>
                <a:ea typeface="ＭＳ Ｐゴシック" pitchFamily="-64" charset="-128"/>
              </a:rPr>
              <a:t>Rapports narratifs SFCR / RSR </a:t>
            </a:r>
          </a:p>
          <a:p>
            <a:pPr marL="1077913" lvl="2" indent="-274638" algn="just" eaLnBrk="0" hangingPunct="0">
              <a:spcBef>
                <a:spcPts val="600"/>
              </a:spcBef>
              <a:buSzPct val="85000"/>
              <a:buFont typeface="Wingdings" panose="05000000000000000000" pitchFamily="2" charset="2"/>
              <a:buChar char="v"/>
              <a:defRPr/>
            </a:pPr>
            <a:r>
              <a:rPr lang="fr-FR" sz="1600" b="1" dirty="0" smtClean="0">
                <a:solidFill>
                  <a:srgbClr val="162A71"/>
                </a:solidFill>
                <a:latin typeface="Arial" pitchFamily="34" charset="0"/>
                <a:ea typeface="ＭＳ Ｐゴシック" pitchFamily="-64" charset="-128"/>
                <a:cs typeface="Arial" pitchFamily="34" charset="0"/>
              </a:rPr>
              <a:t>Remplacement des rapports de solvabilité, sur la politique de placement, sur la politique de réassurance et du rapport de contrôle interne</a:t>
            </a:r>
            <a:r>
              <a:rPr lang="fr-FR" sz="1600" dirty="0" smtClean="0">
                <a:latin typeface="Arial" pitchFamily="34" charset="0"/>
                <a:cs typeface="Arial" pitchFamily="34" charset="0"/>
              </a:rPr>
              <a:t> </a:t>
            </a:r>
          </a:p>
          <a:p>
            <a:pPr marL="1077913" lvl="2" indent="-355600" algn="just" eaLnBrk="0" hangingPunct="0">
              <a:spcBef>
                <a:spcPts val="600"/>
              </a:spcBef>
              <a:buSzPct val="85000"/>
              <a:buFont typeface="Wingdings" panose="05000000000000000000" pitchFamily="2" charset="2"/>
              <a:buChar char="ü"/>
              <a:defRPr/>
            </a:pPr>
            <a:endParaRPr lang="fr-FR" sz="1000" dirty="0" smtClean="0">
              <a:latin typeface="Arial" pitchFamily="34" charset="0"/>
              <a:cs typeface="Arial" pitchFamily="34" charset="0"/>
            </a:endParaRPr>
          </a:p>
          <a:p>
            <a:pPr marL="360363" indent="-360363" algn="just" eaLnBrk="0" hangingPunct="0">
              <a:spcBef>
                <a:spcPts val="600"/>
              </a:spcBef>
              <a:buSzPct val="85000"/>
              <a:defRPr/>
            </a:pPr>
            <a:r>
              <a:rPr lang="fr-FR" sz="2000" dirty="0" smtClean="0"/>
              <a:t>… avec, dans les domaines qui ne sont pas couverts par Solvabilité II, le maintien d’états nationaux spécifiques :</a:t>
            </a:r>
          </a:p>
          <a:p>
            <a:pPr marL="628650" lvl="1" indent="-261938" algn="just" eaLnBrk="0" hangingPunct="0">
              <a:spcBef>
                <a:spcPts val="600"/>
              </a:spcBef>
              <a:buSzPct val="85000"/>
              <a:defRPr/>
            </a:pPr>
            <a:r>
              <a:rPr lang="fr-FR" sz="1600" b="0" dirty="0" smtClean="0"/>
              <a:t>Correspondant à des spécificités du marché national ou à des besoins spécifiques</a:t>
            </a:r>
          </a:p>
          <a:p>
            <a:pPr marL="628650" lvl="1" indent="-261938" algn="just" eaLnBrk="0" hangingPunct="0">
              <a:spcBef>
                <a:spcPts val="600"/>
              </a:spcBef>
              <a:buSzPct val="85000"/>
              <a:defRPr/>
            </a:pPr>
            <a:r>
              <a:rPr lang="fr-FR" sz="1600" b="0" dirty="0" smtClean="0"/>
              <a:t>Exemples en France : comptes sociaux en normes comptables nationales, statistiques (DREES par ex), PB, rapport protection clientèle, etc.</a:t>
            </a:r>
          </a:p>
          <a:p>
            <a:pPr marL="628650" lvl="1" indent="-261938" algn="just" eaLnBrk="0" hangingPunct="0">
              <a:spcBef>
                <a:spcPts val="600"/>
              </a:spcBef>
              <a:buSzPct val="85000"/>
              <a:defRPr/>
            </a:pPr>
            <a:r>
              <a:rPr lang="fr-FR" sz="1600" b="0" dirty="0" smtClean="0"/>
              <a:t>Important travail de coordination pour éviter la duplication avec les exigences d’autres institutions (ex : statistiques BCE)</a:t>
            </a:r>
          </a:p>
          <a:p>
            <a:pPr marL="87313" indent="-355600" algn="just" eaLnBrk="0" hangingPunct="0">
              <a:spcBef>
                <a:spcPts val="600"/>
              </a:spcBef>
              <a:buSzPct val="85000"/>
              <a:buFont typeface="Wingdings" panose="05000000000000000000" pitchFamily="2" charset="2"/>
              <a:buChar char="ü"/>
              <a:defRPr/>
            </a:pPr>
            <a:endParaRPr lang="fr-FR" sz="1800" dirty="0" smtClean="0"/>
          </a:p>
          <a:p>
            <a:pPr lvl="1">
              <a:lnSpc>
                <a:spcPct val="150000"/>
              </a:lnSpc>
            </a:pPr>
            <a:endParaRPr lang="fr-FR" sz="1600" b="0" dirty="0" smtClean="0"/>
          </a:p>
          <a:p>
            <a:pPr>
              <a:lnSpc>
                <a:spcPct val="150000"/>
              </a:lnSpc>
              <a:buNone/>
            </a:pPr>
            <a:endParaRPr lang="fr-FR" sz="1100" b="0" dirty="0" smtClean="0"/>
          </a:p>
        </p:txBody>
      </p:sp>
      <p:sp>
        <p:nvSpPr>
          <p:cNvPr id="5"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
        <p:nvSpPr>
          <p:cNvPr id="7"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a:xfrm>
            <a:off x="1071563" y="0"/>
            <a:ext cx="7460877" cy="758429"/>
          </a:xfrm>
        </p:spPr>
        <p:txBody>
          <a:bodyPr/>
          <a:lstStyle/>
          <a:p>
            <a:pPr algn="l" eaLnBrk="1" hangingPunct="1"/>
            <a:r>
              <a:rPr lang="fr-FR" sz="2800" dirty="0" smtClean="0"/>
              <a:t>États nationaux spécifiques : calendrier</a:t>
            </a:r>
          </a:p>
        </p:txBody>
      </p:sp>
      <p:sp>
        <p:nvSpPr>
          <p:cNvPr id="29699" name="Espace réservé du contenu 2"/>
          <p:cNvSpPr>
            <a:spLocks noGrp="1"/>
          </p:cNvSpPr>
          <p:nvPr>
            <p:ph idx="1"/>
          </p:nvPr>
        </p:nvSpPr>
        <p:spPr>
          <a:xfrm>
            <a:off x="755650" y="1052513"/>
            <a:ext cx="7920038" cy="5040312"/>
          </a:xfrm>
          <a:solidFill>
            <a:schemeClr val="bg1"/>
          </a:solidFill>
        </p:spPr>
        <p:txBody>
          <a:bodyPr>
            <a:noAutofit/>
          </a:bodyPr>
          <a:lstStyle/>
          <a:p>
            <a:pPr marL="355600" lvl="1" indent="-355600" algn="just">
              <a:buSzPct val="85000"/>
              <a:buFont typeface="Wingdings" pitchFamily="2" charset="2"/>
              <a:buChar char="q"/>
              <a:defRPr/>
            </a:pPr>
            <a:r>
              <a:rPr lang="fr-FR" b="1" dirty="0" smtClean="0">
                <a:ea typeface="ＭＳ Ｐゴシック" pitchFamily="-64" charset="-128"/>
              </a:rPr>
              <a:t>Une mise en œuvre progressive pour tous les organismes (base individuelle) </a:t>
            </a:r>
          </a:p>
          <a:p>
            <a:pPr marL="711200" lvl="2" indent="-268288" algn="just">
              <a:buSzPct val="85000"/>
              <a:defRPr/>
            </a:pPr>
            <a:r>
              <a:rPr lang="fr-FR" sz="1800" dirty="0" smtClean="0">
                <a:latin typeface="Arial" pitchFamily="34" charset="0"/>
                <a:ea typeface="ＭＳ Ｐゴシック" pitchFamily="-64" charset="-128"/>
                <a:cs typeface="Arial" pitchFamily="34" charset="0"/>
              </a:rPr>
              <a:t>Dès la remise 2014 pour les 4 ENS nouveaux</a:t>
            </a:r>
          </a:p>
          <a:p>
            <a:pPr marL="711200" lvl="2" indent="-268288" algn="just">
              <a:buSzPct val="85000"/>
              <a:defRPr/>
            </a:pPr>
            <a:r>
              <a:rPr lang="fr-FR" sz="1800" dirty="0" smtClean="0">
                <a:latin typeface="Arial" pitchFamily="34" charset="0"/>
                <a:ea typeface="ＭＳ Ｐゴシック" pitchFamily="-64" charset="-128"/>
                <a:cs typeface="Arial" pitchFamily="34" charset="0"/>
              </a:rPr>
              <a:t>Pour l’entrée en  application de SII au titre de la clôture 2016 pour les autres ENS </a:t>
            </a:r>
          </a:p>
          <a:p>
            <a:pPr marL="1066800" lvl="3" indent="-171450" algn="just">
              <a:buSzPct val="85000"/>
              <a:buFont typeface="Arial" panose="020B0604020202020204" pitchFamily="34" charset="0"/>
              <a:buChar char="•"/>
              <a:defRPr/>
            </a:pPr>
            <a:r>
              <a:rPr lang="fr-FR" sz="1600" dirty="0" smtClean="0">
                <a:latin typeface="Arial" pitchFamily="34" charset="0"/>
                <a:ea typeface="ＭＳ Ｐゴシック" pitchFamily="-64" charset="-128"/>
                <a:cs typeface="Arial" pitchFamily="34" charset="0"/>
              </a:rPr>
              <a:t>En format XBRL pour les organismes soumis à Solvabilité II </a:t>
            </a:r>
          </a:p>
          <a:p>
            <a:pPr marL="1066800" lvl="3" indent="-171450" algn="just">
              <a:buSzPct val="85000"/>
              <a:buFont typeface="Arial" panose="020B0604020202020204" pitchFamily="34" charset="0"/>
              <a:buChar char="•"/>
              <a:defRPr/>
            </a:pPr>
            <a:r>
              <a:rPr lang="fr-FR" sz="1600" dirty="0" smtClean="0">
                <a:latin typeface="Arial" pitchFamily="34" charset="0"/>
                <a:ea typeface="ＭＳ Ｐゴシック" pitchFamily="-64" charset="-128"/>
                <a:cs typeface="Arial" pitchFamily="34" charset="0"/>
              </a:rPr>
              <a:t>Mais resteront en format EXCEL pour les organismes non soumis</a:t>
            </a:r>
          </a:p>
          <a:p>
            <a:pPr marL="1066800" lvl="3" indent="-355600" algn="just">
              <a:buSzPct val="85000"/>
              <a:buFont typeface="Wingdings" pitchFamily="2" charset="2"/>
              <a:buChar char="q"/>
              <a:defRPr/>
            </a:pPr>
            <a:endParaRPr lang="fr-FR" sz="1600" dirty="0" smtClean="0">
              <a:latin typeface="Arial" pitchFamily="34" charset="0"/>
              <a:ea typeface="ＭＳ Ｐゴシック" pitchFamily="-64" charset="-128"/>
              <a:cs typeface="Arial" pitchFamily="34" charset="0"/>
            </a:endParaRPr>
          </a:p>
          <a:p>
            <a:pPr marL="355600" indent="-355600" algn="just">
              <a:buSzPct val="85000"/>
              <a:defRPr/>
            </a:pPr>
            <a:r>
              <a:rPr lang="fr-FR" sz="2000" dirty="0" smtClean="0">
                <a:ea typeface="ＭＳ Ｐゴシック" pitchFamily="-64" charset="-128"/>
              </a:rPr>
              <a:t>Leur contenu est largement stabilisé et public </a:t>
            </a:r>
          </a:p>
          <a:p>
            <a:pPr marL="720725" lvl="1" indent="-277813" algn="just"/>
            <a:r>
              <a:rPr lang="fr-FR" sz="1800" dirty="0" smtClean="0"/>
              <a:t>A l’exception des états nationaux « comptables », pour lesquels un alignement sur les formats issus du règlement publié par l’ANC reste à effectuer</a:t>
            </a:r>
          </a:p>
          <a:p>
            <a:pPr marL="720725" lvl="1" indent="-277813" algn="just"/>
            <a:r>
              <a:rPr lang="fr-FR" sz="1800" dirty="0" smtClean="0"/>
              <a:t>Les ENS prudentiels et statistiques stabilisés ont été publiés sur le site de l’ACPR début 2013</a:t>
            </a:r>
          </a:p>
          <a:p>
            <a:pPr marL="720725" lvl="1" indent="-277813" algn="just"/>
            <a:r>
              <a:rPr lang="fr-FR" sz="1800" dirty="0" smtClean="0"/>
              <a:t>Stabilisation finale du contenu des ENS d’ici fin 2014 </a:t>
            </a:r>
          </a:p>
          <a:p>
            <a:pPr marL="711200" lvl="2" indent="-355600" algn="just">
              <a:buSzPct val="85000"/>
              <a:buFont typeface="Wingdings" pitchFamily="2" charset="2"/>
              <a:buChar char="q"/>
              <a:defRPr/>
            </a:pPr>
            <a:endParaRPr lang="fr-FR" sz="1800" b="1" dirty="0" smtClean="0">
              <a:latin typeface="Arial" pitchFamily="34" charset="0"/>
              <a:ea typeface="ＭＳ Ｐゴシック" pitchFamily="-64" charset="-128"/>
              <a:cs typeface="Arial" pitchFamily="34" charset="0"/>
            </a:endParaRPr>
          </a:p>
          <a:p>
            <a:pPr marL="355600" lvl="1" indent="-355600" algn="just">
              <a:buSzPct val="85000"/>
              <a:buNone/>
              <a:defRPr/>
            </a:pPr>
            <a:endParaRPr lang="fr-FR" sz="1800" b="1" dirty="0" smtClean="0">
              <a:ea typeface="ＭＳ Ｐゴシック" pitchFamily="-64" charset="-128"/>
            </a:endParaRPr>
          </a:p>
          <a:p>
            <a:pPr marL="355600" lvl="1" indent="-355600" algn="just">
              <a:buSzPct val="85000"/>
              <a:buFont typeface="Wingdings" pitchFamily="2" charset="2"/>
              <a:buChar char="q"/>
              <a:defRPr/>
            </a:pPr>
            <a:endParaRPr lang="fr-FR" sz="1800" b="1" dirty="0" smtClean="0">
              <a:ea typeface="ＭＳ Ｐゴシック" pitchFamily="-64" charset="-128"/>
            </a:endParaRPr>
          </a:p>
        </p:txBody>
      </p:sp>
      <p:sp>
        <p:nvSpPr>
          <p:cNvPr id="6"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
        <p:nvSpPr>
          <p:cNvPr id="7"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p:cNvSpPr>
          <p:nvPr>
            <p:ph type="title"/>
          </p:nvPr>
        </p:nvSpPr>
        <p:spPr>
          <a:xfrm>
            <a:off x="1187624" y="194916"/>
            <a:ext cx="7956550" cy="785812"/>
          </a:xfrm>
        </p:spPr>
        <p:txBody>
          <a:bodyPr/>
          <a:lstStyle/>
          <a:p>
            <a:pPr algn="l"/>
            <a:r>
              <a:rPr lang="fr-FR" sz="2800" dirty="0" smtClean="0"/>
              <a:t>Rétro-planning de finalisation du </a:t>
            </a:r>
            <a:r>
              <a:rPr lang="fr-FR" sz="2800" i="1" dirty="0" err="1" smtClean="0"/>
              <a:t>reporting</a:t>
            </a:r>
            <a:r>
              <a:rPr lang="fr-FR" sz="2800" dirty="0" smtClean="0"/>
              <a:t> national spécifique prudentiel (indicatif)</a:t>
            </a:r>
          </a:p>
        </p:txBody>
      </p:sp>
      <p:sp>
        <p:nvSpPr>
          <p:cNvPr id="32" name="Espace réservé du contenu 2"/>
          <p:cNvSpPr>
            <a:spLocks noGrp="1"/>
          </p:cNvSpPr>
          <p:nvPr>
            <p:ph idx="1"/>
          </p:nvPr>
        </p:nvSpPr>
        <p:spPr>
          <a:xfrm>
            <a:off x="827584" y="4797152"/>
            <a:ext cx="8136904" cy="648072"/>
          </a:xfrm>
        </p:spPr>
        <p:txBody>
          <a:bodyPr>
            <a:noAutofit/>
          </a:bodyPr>
          <a:lstStyle/>
          <a:p>
            <a:pPr>
              <a:lnSpc>
                <a:spcPct val="150000"/>
              </a:lnSpc>
            </a:pPr>
            <a:r>
              <a:rPr lang="fr-FR" sz="1800" dirty="0" smtClean="0"/>
              <a:t>Calendrier </a:t>
            </a:r>
            <a:r>
              <a:rPr lang="fr-FR" sz="1800" i="1" dirty="0" err="1" smtClean="0"/>
              <a:t>reporting</a:t>
            </a:r>
            <a:r>
              <a:rPr lang="fr-FR" sz="1800" dirty="0" smtClean="0"/>
              <a:t> national spécifique comptable</a:t>
            </a:r>
          </a:p>
          <a:p>
            <a:pPr lvl="1">
              <a:lnSpc>
                <a:spcPct val="150000"/>
              </a:lnSpc>
            </a:pPr>
            <a:r>
              <a:rPr lang="fr-FR" sz="1600" dirty="0" smtClean="0"/>
              <a:t>Dépendant du règlement ANC</a:t>
            </a:r>
          </a:p>
          <a:p>
            <a:pPr lvl="1">
              <a:lnSpc>
                <a:spcPct val="150000"/>
              </a:lnSpc>
            </a:pPr>
            <a:endParaRPr lang="fr-FR" sz="1400" b="0" dirty="0" smtClean="0"/>
          </a:p>
          <a:p>
            <a:pPr lvl="1">
              <a:lnSpc>
                <a:spcPct val="150000"/>
              </a:lnSpc>
            </a:pPr>
            <a:endParaRPr lang="fr-FR" sz="1400" b="0" dirty="0" smtClean="0"/>
          </a:p>
          <a:p>
            <a:pPr lvl="1">
              <a:lnSpc>
                <a:spcPct val="150000"/>
              </a:lnSpc>
            </a:pPr>
            <a:endParaRPr lang="fr-FR" sz="2400" dirty="0" smtClean="0"/>
          </a:p>
        </p:txBody>
      </p:sp>
      <p:cxnSp>
        <p:nvCxnSpPr>
          <p:cNvPr id="31748" name="Connecteur droit avec flèche 8"/>
          <p:cNvCxnSpPr>
            <a:cxnSpLocks noChangeShapeType="1"/>
          </p:cNvCxnSpPr>
          <p:nvPr/>
        </p:nvCxnSpPr>
        <p:spPr bwMode="auto">
          <a:xfrm>
            <a:off x="466923" y="3573016"/>
            <a:ext cx="8137525" cy="0"/>
          </a:xfrm>
          <a:prstGeom prst="straightConnector1">
            <a:avLst/>
          </a:prstGeom>
          <a:ln w="38100" cap="flat" cmpd="sng">
            <a:headEnd/>
            <a:tailEnd type="arrow" w="med" len="med"/>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a:off x="7667971" y="3356992"/>
            <a:ext cx="0" cy="43204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4427611" y="3356992"/>
            <a:ext cx="0" cy="43204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899219" y="3356992"/>
            <a:ext cx="0" cy="43204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2" name="Rectangle à coins arrondis 41"/>
          <p:cNvSpPr/>
          <p:nvPr/>
        </p:nvSpPr>
        <p:spPr>
          <a:xfrm>
            <a:off x="6875883" y="3789040"/>
            <a:ext cx="1656184" cy="288032"/>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b="1" dirty="0" smtClean="0"/>
              <a:t>Janvier 2016</a:t>
            </a:r>
            <a:endParaRPr lang="fr-FR" sz="1200" b="1" dirty="0"/>
          </a:p>
        </p:txBody>
      </p:sp>
      <p:sp>
        <p:nvSpPr>
          <p:cNvPr id="43" name="Rectangle à coins arrondis 42"/>
          <p:cNvSpPr/>
          <p:nvPr/>
        </p:nvSpPr>
        <p:spPr>
          <a:xfrm>
            <a:off x="3635523" y="3789040"/>
            <a:ext cx="1656184" cy="360040"/>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b="1" dirty="0" smtClean="0"/>
              <a:t>Janvier 2015</a:t>
            </a:r>
            <a:endParaRPr lang="fr-FR" sz="1200" b="1" dirty="0"/>
          </a:p>
        </p:txBody>
      </p:sp>
      <p:sp>
        <p:nvSpPr>
          <p:cNvPr id="44" name="Rectangle à coins arrondis 43"/>
          <p:cNvSpPr/>
          <p:nvPr/>
        </p:nvSpPr>
        <p:spPr>
          <a:xfrm>
            <a:off x="251147" y="3717032"/>
            <a:ext cx="1296144" cy="432048"/>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b="1" dirty="0" smtClean="0"/>
              <a:t>Janvier 2014</a:t>
            </a:r>
            <a:endParaRPr lang="fr-FR" sz="1200" b="1" dirty="0"/>
          </a:p>
        </p:txBody>
      </p:sp>
      <p:sp>
        <p:nvSpPr>
          <p:cNvPr id="46" name="Rectangle 45"/>
          <p:cNvSpPr/>
          <p:nvPr/>
        </p:nvSpPr>
        <p:spPr>
          <a:xfrm>
            <a:off x="6156176" y="1844824"/>
            <a:ext cx="792088"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t>Automne 2015 :</a:t>
            </a:r>
          </a:p>
          <a:p>
            <a:pPr algn="ctr"/>
            <a:r>
              <a:rPr lang="fr-FR" sz="1000" dirty="0" smtClean="0"/>
              <a:t>- Passage en CCAP</a:t>
            </a:r>
          </a:p>
          <a:p>
            <a:pPr algn="ctr"/>
            <a:r>
              <a:rPr lang="fr-FR" sz="1000" dirty="0" smtClean="0"/>
              <a:t>- Adoption par le Collège de l’ACPR</a:t>
            </a:r>
            <a:endParaRPr lang="fr-FR" sz="1000" dirty="0"/>
          </a:p>
        </p:txBody>
      </p:sp>
      <p:cxnSp>
        <p:nvCxnSpPr>
          <p:cNvPr id="54" name="Connecteur droit 53"/>
          <p:cNvCxnSpPr/>
          <p:nvPr/>
        </p:nvCxnSpPr>
        <p:spPr>
          <a:xfrm>
            <a:off x="6083795" y="3429032"/>
            <a:ext cx="0" cy="28800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7" name="Connecteur droit 66"/>
          <p:cNvCxnSpPr/>
          <p:nvPr/>
        </p:nvCxnSpPr>
        <p:spPr>
          <a:xfrm>
            <a:off x="2627411" y="3429000"/>
            <a:ext cx="0" cy="2880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7524328" y="2420888"/>
            <a:ext cx="864096" cy="9361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000" dirty="0" smtClean="0"/>
              <a:t>1</a:t>
            </a:r>
            <a:r>
              <a:rPr lang="fr-FR" sz="1000" baseline="30000" dirty="0" smtClean="0"/>
              <a:t>er</a:t>
            </a:r>
            <a:r>
              <a:rPr lang="fr-FR" sz="1000" dirty="0" smtClean="0"/>
              <a:t> janvier 2016 : Entrée en application de SII</a:t>
            </a:r>
            <a:endParaRPr lang="fr-FR" sz="1000" dirty="0"/>
          </a:p>
        </p:txBody>
      </p:sp>
      <p:sp>
        <p:nvSpPr>
          <p:cNvPr id="23" name="Rectangle 22"/>
          <p:cNvSpPr/>
          <p:nvPr/>
        </p:nvSpPr>
        <p:spPr>
          <a:xfrm>
            <a:off x="2339752" y="2420888"/>
            <a:ext cx="108012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t>Confirmation des ENS</a:t>
            </a:r>
            <a:endParaRPr lang="fr-FR" sz="1000" dirty="0"/>
          </a:p>
        </p:txBody>
      </p:sp>
      <p:sp>
        <p:nvSpPr>
          <p:cNvPr id="24" name="Rectangle 23"/>
          <p:cNvSpPr/>
          <p:nvPr/>
        </p:nvSpPr>
        <p:spPr>
          <a:xfrm>
            <a:off x="3851920" y="2420888"/>
            <a:ext cx="187220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t>Préparation des instructions</a:t>
            </a:r>
            <a:endParaRPr lang="fr-FR" sz="1000" dirty="0"/>
          </a:p>
        </p:txBody>
      </p:sp>
      <p:sp>
        <p:nvSpPr>
          <p:cNvPr id="18"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
        <p:nvSpPr>
          <p:cNvPr id="19"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4"/>
          <p:cNvSpPr>
            <a:spLocks noGrp="1"/>
          </p:cNvSpPr>
          <p:nvPr>
            <p:ph type="title"/>
          </p:nvPr>
        </p:nvSpPr>
        <p:spPr>
          <a:xfrm>
            <a:off x="899592" y="1989138"/>
            <a:ext cx="7921500" cy="3240087"/>
          </a:xfrm>
        </p:spPr>
        <p:txBody>
          <a:bodyPr/>
          <a:lstStyle/>
          <a:p>
            <a:pPr algn="ctr"/>
            <a:r>
              <a:rPr lang="fr-FR" dirty="0" smtClean="0">
                <a:solidFill>
                  <a:srgbClr val="FFC000"/>
                </a:solidFill>
              </a:rPr>
              <a:t>3. </a:t>
            </a:r>
            <a:r>
              <a:rPr lang="fr-FR" dirty="0" smtClean="0"/>
              <a:t>Conditions d’exemption de </a:t>
            </a:r>
            <a:r>
              <a:rPr lang="fr-FR" i="1" dirty="0" err="1" smtClean="0"/>
              <a:t>reporting</a:t>
            </a:r>
            <a:r>
              <a:rPr lang="fr-FR" dirty="0" smtClean="0"/>
              <a:t> trimestriel - premières modalités de mise en œuvre  envisagées par l’ACPR</a:t>
            </a:r>
            <a:endParaRPr lang="fr-FR" i="1" dirty="0" smtClean="0"/>
          </a:p>
        </p:txBody>
      </p:sp>
      <p:sp>
        <p:nvSpPr>
          <p:cNvPr id="4"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
        <p:nvSpPr>
          <p:cNvPr id="5" name="Espace réservé du numéro de diapositive 3"/>
          <p:cNvSpPr txBox="1">
            <a:spLocks/>
          </p:cNvSpPr>
          <p:nvPr/>
        </p:nvSpPr>
        <p:spPr>
          <a:xfrm>
            <a:off x="6830888"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Rappel du contexte</a:t>
            </a:r>
            <a:endParaRPr lang="fr-FR" dirty="0"/>
          </a:p>
        </p:txBody>
      </p:sp>
      <p:sp>
        <p:nvSpPr>
          <p:cNvPr id="3" name="Espace réservé du contenu 2"/>
          <p:cNvSpPr>
            <a:spLocks noGrp="1"/>
          </p:cNvSpPr>
          <p:nvPr>
            <p:ph idx="1"/>
          </p:nvPr>
        </p:nvSpPr>
        <p:spPr>
          <a:xfrm>
            <a:off x="467544" y="980728"/>
            <a:ext cx="8280920" cy="5400600"/>
          </a:xfrm>
        </p:spPr>
        <p:txBody>
          <a:bodyPr>
            <a:noAutofit/>
          </a:bodyPr>
          <a:lstStyle/>
          <a:p>
            <a:pPr marL="360363" indent="-360363" algn="just"/>
            <a:r>
              <a:rPr lang="fr-FR" sz="2000" dirty="0" smtClean="0"/>
              <a:t>Résumé des dispositions de la directive sur les exemptions possibles en matière de </a:t>
            </a:r>
            <a:r>
              <a:rPr lang="fr-FR" sz="2000" i="1" dirty="0" err="1" smtClean="0"/>
              <a:t>reporting</a:t>
            </a:r>
            <a:r>
              <a:rPr lang="fr-FR" sz="2000" dirty="0" smtClean="0"/>
              <a:t> trimestriel</a:t>
            </a:r>
          </a:p>
          <a:p>
            <a:pPr lvl="1" algn="just"/>
            <a:r>
              <a:rPr lang="fr-FR" sz="1800" dirty="0" smtClean="0"/>
              <a:t>Pour les organismes individuels : dans la limite de 20 % du marché et à l’exception du MCR</a:t>
            </a:r>
          </a:p>
          <a:p>
            <a:pPr lvl="1" algn="just"/>
            <a:r>
              <a:rPr lang="fr-FR" sz="1800" dirty="0" smtClean="0"/>
              <a:t>Cas particuliers des organismes appartenant à des groupes : </a:t>
            </a:r>
            <a:r>
              <a:rPr lang="fr-FR" sz="1800" dirty="0" smtClean="0">
                <a:latin typeface="Arial" pitchFamily="34" charset="0"/>
                <a:cs typeface="Arial" pitchFamily="34" charset="0"/>
              </a:rPr>
              <a:t>soumis par défaut au </a:t>
            </a:r>
            <a:r>
              <a:rPr lang="fr-FR" sz="1800" i="1" dirty="0" err="1" smtClean="0">
                <a:latin typeface="Arial" pitchFamily="34" charset="0"/>
                <a:cs typeface="Arial" pitchFamily="34" charset="0"/>
              </a:rPr>
              <a:t>reporting</a:t>
            </a:r>
            <a:r>
              <a:rPr lang="fr-FR" sz="1800" dirty="0" smtClean="0">
                <a:latin typeface="Arial" pitchFamily="34" charset="0"/>
                <a:cs typeface="Arial" pitchFamily="34" charset="0"/>
              </a:rPr>
              <a:t> trimestriel, sauf dérogation accordée par l’autorité de contrôle. </a:t>
            </a:r>
          </a:p>
          <a:p>
            <a:pPr lvl="1" algn="just"/>
            <a:r>
              <a:rPr lang="fr-FR" sz="1800" dirty="0" smtClean="0"/>
              <a:t>Pour les groupes : le contrôleur du groupe peut exempter le groupe du </a:t>
            </a:r>
            <a:r>
              <a:rPr lang="fr-FR" sz="1800" i="1" dirty="0" err="1" smtClean="0"/>
              <a:t>reporting</a:t>
            </a:r>
            <a:r>
              <a:rPr lang="fr-FR" sz="1800" dirty="0" smtClean="0"/>
              <a:t> trimestriel (hors MCR) dès lors que tous les organismes du groupe bénéficient d’une exemption au niveau individuel</a:t>
            </a:r>
          </a:p>
          <a:p>
            <a:pPr lvl="2" algn="just">
              <a:buNone/>
            </a:pPr>
            <a:endParaRPr lang="fr-FR" sz="1800" dirty="0" smtClean="0">
              <a:latin typeface="Arial" pitchFamily="34" charset="0"/>
              <a:cs typeface="Arial" pitchFamily="34" charset="0"/>
            </a:endParaRPr>
          </a:p>
          <a:p>
            <a:pPr marL="360363" indent="-360363" algn="just"/>
            <a:r>
              <a:rPr lang="fr-FR" sz="2000" dirty="0" smtClean="0"/>
              <a:t>Projet de règlement BCE en matière de statistiques </a:t>
            </a:r>
          </a:p>
          <a:p>
            <a:pPr lvl="1" algn="just"/>
            <a:r>
              <a:rPr lang="fr-FR" sz="1800" dirty="0" smtClean="0"/>
              <a:t>Règlement prévu fin 2014 avec entrée en application prévue en 2016 </a:t>
            </a:r>
          </a:p>
          <a:p>
            <a:pPr lvl="1" algn="just"/>
            <a:r>
              <a:rPr lang="fr-FR" sz="1800" dirty="0" smtClean="0"/>
              <a:t>Taux de couverture des marchés nationaux attendu par la BCE (qui sera exprimé en taille de bilan), non encore fixé définitivement – hypothèse à ce stade de 90 %</a:t>
            </a:r>
          </a:p>
          <a:p>
            <a:pPr lvl="1" algn="just"/>
            <a:endParaRPr lang="fr-FR" sz="1800" dirty="0" smtClean="0"/>
          </a:p>
          <a:p>
            <a:pPr lvl="1" algn="just"/>
            <a:endParaRPr lang="fr-FR" sz="1800" dirty="0" smtClean="0"/>
          </a:p>
          <a:p>
            <a:pPr lvl="2" algn="just">
              <a:buNone/>
            </a:pPr>
            <a:endParaRPr lang="fr-FR" sz="1800" dirty="0" smtClean="0">
              <a:latin typeface="Arial" pitchFamily="34" charset="0"/>
              <a:cs typeface="Arial" pitchFamily="34" charset="0"/>
            </a:endParaRPr>
          </a:p>
          <a:p>
            <a:pPr lvl="2" algn="just">
              <a:buNone/>
            </a:pPr>
            <a:endParaRPr lang="fr-FR" sz="1800" dirty="0" smtClean="0">
              <a:latin typeface="Arial" pitchFamily="34" charset="0"/>
              <a:cs typeface="Arial" pitchFamily="34" charset="0"/>
            </a:endParaRPr>
          </a:p>
        </p:txBody>
      </p:sp>
      <p:sp>
        <p:nvSpPr>
          <p:cNvPr id="6"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
        <p:nvSpPr>
          <p:cNvPr id="7"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116632"/>
            <a:ext cx="7892950" cy="785818"/>
          </a:xfrm>
        </p:spPr>
        <p:txBody>
          <a:bodyPr/>
          <a:lstStyle/>
          <a:p>
            <a:r>
              <a:rPr lang="fr-FR" sz="2900" dirty="0" smtClean="0"/>
              <a:t>Modalités de mise en œuvre envisagées par l’ACPR</a:t>
            </a:r>
            <a:endParaRPr lang="fr-FR" sz="2900" dirty="0"/>
          </a:p>
        </p:txBody>
      </p:sp>
      <p:sp>
        <p:nvSpPr>
          <p:cNvPr id="3" name="Espace réservé du contenu 2"/>
          <p:cNvSpPr>
            <a:spLocks noGrp="1"/>
          </p:cNvSpPr>
          <p:nvPr>
            <p:ph idx="1"/>
          </p:nvPr>
        </p:nvSpPr>
        <p:spPr>
          <a:xfrm>
            <a:off x="395536" y="1052736"/>
            <a:ext cx="8568952" cy="5400600"/>
          </a:xfrm>
        </p:spPr>
        <p:txBody>
          <a:bodyPr>
            <a:normAutofit/>
          </a:bodyPr>
          <a:lstStyle/>
          <a:p>
            <a:pPr marL="360363" indent="-360363"/>
            <a:r>
              <a:rPr lang="fr-FR" sz="2200" dirty="0" smtClean="0"/>
              <a:t>Exemptions de</a:t>
            </a:r>
            <a:r>
              <a:rPr lang="fr-FR" sz="2200" i="1" dirty="0" smtClean="0"/>
              <a:t> </a:t>
            </a:r>
            <a:r>
              <a:rPr lang="fr-FR" sz="2200" i="1" dirty="0" err="1" smtClean="0"/>
              <a:t>reporting</a:t>
            </a:r>
            <a:r>
              <a:rPr lang="fr-FR" sz="2200" dirty="0" smtClean="0"/>
              <a:t> trimestriel :</a:t>
            </a:r>
          </a:p>
          <a:p>
            <a:pPr marL="803275" lvl="1" indent="-268288" defTabSz="803275"/>
            <a:r>
              <a:rPr lang="fr-FR" dirty="0" smtClean="0"/>
              <a:t>Organismes individuels : </a:t>
            </a:r>
          </a:p>
          <a:p>
            <a:pPr lvl="2" indent="-268288">
              <a:buFont typeface="Arial" panose="020B0604020202020204" pitchFamily="34" charset="0"/>
              <a:buChar char="•"/>
            </a:pPr>
            <a:r>
              <a:rPr lang="fr-FR" sz="1900" dirty="0" smtClean="0">
                <a:latin typeface="Arial" panose="020B0604020202020204" pitchFamily="34" charset="0"/>
                <a:cs typeface="Arial" panose="020B0604020202020204" pitchFamily="34" charset="0"/>
              </a:rPr>
              <a:t>Seuils uniques permettant de satisfaire à la fois les exigences de la directive Solvabilité II et celles de la BCE sur les hypothèses actuelles</a:t>
            </a:r>
          </a:p>
          <a:p>
            <a:pPr lvl="2" indent="-268288">
              <a:buFont typeface="Arial" panose="020B0604020202020204" pitchFamily="34" charset="0"/>
              <a:buChar char="•"/>
            </a:pPr>
            <a:r>
              <a:rPr lang="fr-FR" sz="1900" dirty="0" smtClean="0">
                <a:latin typeface="Arial" panose="020B0604020202020204" pitchFamily="34" charset="0"/>
                <a:cs typeface="Arial" panose="020B0604020202020204" pitchFamily="34" charset="0"/>
              </a:rPr>
              <a:t>Seuils </a:t>
            </a:r>
            <a:r>
              <a:rPr lang="fr-FR" sz="1900" u="sng" dirty="0" smtClean="0">
                <a:latin typeface="Arial" panose="020B0604020202020204" pitchFamily="34" charset="0"/>
                <a:cs typeface="Arial" panose="020B0604020202020204" pitchFamily="34" charset="0"/>
              </a:rPr>
              <a:t>indicatifs</a:t>
            </a:r>
            <a:r>
              <a:rPr lang="fr-FR" sz="1900" dirty="0" smtClean="0">
                <a:latin typeface="Arial" panose="020B0604020202020204" pitchFamily="34" charset="0"/>
                <a:cs typeface="Arial" panose="020B0604020202020204" pitchFamily="34" charset="0"/>
              </a:rPr>
              <a:t> à ce jour </a:t>
            </a:r>
          </a:p>
          <a:p>
            <a:pPr lvl="3">
              <a:buFont typeface="Wingdings" panose="05000000000000000000" pitchFamily="2" charset="2"/>
              <a:buChar char="v"/>
            </a:pPr>
            <a:r>
              <a:rPr lang="fr-FR" sz="1700" dirty="0" smtClean="0">
                <a:latin typeface="Arial" panose="020B0604020202020204" pitchFamily="34" charset="0"/>
                <a:cs typeface="Arial" panose="020B0604020202020204" pitchFamily="34" charset="0"/>
              </a:rPr>
              <a:t>Seuil Vie : 8 milliards d’euros de bilan</a:t>
            </a:r>
          </a:p>
          <a:p>
            <a:pPr lvl="3">
              <a:buFont typeface="Wingdings" panose="05000000000000000000" pitchFamily="2" charset="2"/>
              <a:buChar char="v"/>
            </a:pPr>
            <a:r>
              <a:rPr lang="fr-FR" sz="1700" dirty="0" smtClean="0">
                <a:latin typeface="Arial" panose="020B0604020202020204" pitchFamily="34" charset="0"/>
                <a:cs typeface="Arial" panose="020B0604020202020204" pitchFamily="34" charset="0"/>
              </a:rPr>
              <a:t>Seuil Non Vie : 0,5 milliard d’euros de bilan </a:t>
            </a:r>
          </a:p>
          <a:p>
            <a:pPr lvl="3">
              <a:buFont typeface="Wingdings" panose="05000000000000000000" pitchFamily="2" charset="2"/>
              <a:buChar char="v"/>
            </a:pPr>
            <a:r>
              <a:rPr lang="fr-FR" sz="1700" dirty="0" smtClean="0">
                <a:latin typeface="Arial" panose="020B0604020202020204" pitchFamily="34" charset="0"/>
                <a:cs typeface="Arial" panose="020B0604020202020204" pitchFamily="34" charset="0"/>
              </a:rPr>
              <a:t>Seuil Réassurance : 4 milliards d’euros de bilan</a:t>
            </a:r>
            <a:r>
              <a:rPr lang="fr-FR" sz="1800" dirty="0" smtClean="0">
                <a:latin typeface="Arial" panose="020B0604020202020204" pitchFamily="34" charset="0"/>
                <a:cs typeface="Arial" panose="020B0604020202020204" pitchFamily="34" charset="0"/>
              </a:rPr>
              <a:t> </a:t>
            </a:r>
          </a:p>
          <a:p>
            <a:pPr lvl="3">
              <a:buFont typeface="Wingdings" panose="05000000000000000000" pitchFamily="2" charset="2"/>
              <a:buChar char="v"/>
            </a:pPr>
            <a:endParaRPr lang="fr-FR" sz="500" dirty="0" smtClean="0">
              <a:latin typeface="Arial" panose="020B0604020202020204" pitchFamily="34" charset="0"/>
              <a:cs typeface="Arial" panose="020B0604020202020204" pitchFamily="34" charset="0"/>
            </a:endParaRPr>
          </a:p>
          <a:p>
            <a:pPr marL="803275" lvl="1" indent="-268288"/>
            <a:r>
              <a:rPr lang="fr-FR" dirty="0" smtClean="0"/>
              <a:t>Organismes appartenant à des groupes et en dessous des seuils forfaitaires</a:t>
            </a:r>
          </a:p>
          <a:p>
            <a:pPr lvl="2" indent="-268288">
              <a:buFont typeface="Arial" panose="020B0604020202020204" pitchFamily="34" charset="0"/>
              <a:buChar char="•"/>
            </a:pPr>
            <a:r>
              <a:rPr lang="fr-FR" sz="1900" dirty="0" smtClean="0">
                <a:latin typeface="Arial" panose="020B0604020202020204" pitchFamily="34" charset="0"/>
                <a:cs typeface="Arial" panose="020B0604020202020204" pitchFamily="34" charset="0"/>
              </a:rPr>
              <a:t>Demande d’exemption à l’initiative des organismes  auprès de l’ACPR</a:t>
            </a:r>
          </a:p>
          <a:p>
            <a:pPr lvl="2" indent="-268288">
              <a:buFont typeface="Arial" panose="020B0604020202020204" pitchFamily="34" charset="0"/>
              <a:buChar char="•"/>
            </a:pPr>
            <a:endParaRPr lang="fr-FR" sz="500" dirty="0" smtClean="0">
              <a:latin typeface="Arial" panose="020B0604020202020204" pitchFamily="34" charset="0"/>
              <a:cs typeface="Arial" panose="020B0604020202020204" pitchFamily="34" charset="0"/>
            </a:endParaRPr>
          </a:p>
          <a:p>
            <a:pPr marL="803275" lvl="1" indent="-268288"/>
            <a:r>
              <a:rPr lang="fr-FR" i="1" dirty="0" smtClean="0"/>
              <a:t>Reporting </a:t>
            </a:r>
            <a:r>
              <a:rPr lang="fr-FR" dirty="0" smtClean="0"/>
              <a:t>Groupe</a:t>
            </a:r>
          </a:p>
          <a:p>
            <a:pPr lvl="2" indent="-268288">
              <a:buFont typeface="Arial" panose="020B0604020202020204" pitchFamily="34" charset="0"/>
              <a:buChar char="•"/>
            </a:pPr>
            <a:r>
              <a:rPr lang="fr-FR" dirty="0" smtClean="0">
                <a:latin typeface="Arial" panose="020B0604020202020204" pitchFamily="34" charset="0"/>
                <a:cs typeface="Arial" panose="020B0604020202020204" pitchFamily="34" charset="0"/>
              </a:rPr>
              <a:t>Décision de l’ACPR en tant que contrôleur groupe </a:t>
            </a:r>
          </a:p>
          <a:p>
            <a:pPr lvl="2"/>
            <a:endParaRPr lang="fr-FR" dirty="0" smtClean="0">
              <a:latin typeface="Arial" panose="020B0604020202020204" pitchFamily="34" charset="0"/>
              <a:cs typeface="Arial" panose="020B0604020202020204" pitchFamily="34" charset="0"/>
            </a:endParaRPr>
          </a:p>
          <a:p>
            <a:pPr lvl="2">
              <a:buNone/>
            </a:pPr>
            <a:endParaRPr lang="fr-FR" dirty="0" smtClean="0">
              <a:latin typeface="Arial" panose="020B0604020202020204" pitchFamily="34" charset="0"/>
              <a:cs typeface="Arial" panose="020B0604020202020204" pitchFamily="34" charset="0"/>
            </a:endParaRPr>
          </a:p>
          <a:p>
            <a:pPr marL="266700" lvl="1" indent="-266700">
              <a:buFont typeface="Wingdings" pitchFamily="2" charset="2"/>
              <a:buChar char="q"/>
            </a:pPr>
            <a:endParaRPr lang="fr-FR" dirty="0" smtClean="0"/>
          </a:p>
        </p:txBody>
      </p:sp>
      <p:sp>
        <p:nvSpPr>
          <p:cNvPr id="6"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
        <p:nvSpPr>
          <p:cNvPr id="7"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Ellipse 106"/>
          <p:cNvSpPr/>
          <p:nvPr/>
        </p:nvSpPr>
        <p:spPr>
          <a:xfrm>
            <a:off x="755576" y="5373216"/>
            <a:ext cx="1872208"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Ellipse 105"/>
          <p:cNvSpPr/>
          <p:nvPr/>
        </p:nvSpPr>
        <p:spPr>
          <a:xfrm>
            <a:off x="6084168" y="3861048"/>
            <a:ext cx="1656184" cy="8640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Ellipse 104"/>
          <p:cNvSpPr/>
          <p:nvPr/>
        </p:nvSpPr>
        <p:spPr>
          <a:xfrm>
            <a:off x="5868144" y="1414555"/>
            <a:ext cx="1584176" cy="9361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1071538" y="116632"/>
            <a:ext cx="7964958" cy="785818"/>
          </a:xfrm>
        </p:spPr>
        <p:txBody>
          <a:bodyPr/>
          <a:lstStyle/>
          <a:p>
            <a:r>
              <a:rPr lang="fr-FR" sz="2900" dirty="0" smtClean="0"/>
              <a:t>Modalités de mise en œuvre envisagées par l’ACPR</a:t>
            </a:r>
            <a:endParaRPr lang="fr-FR" sz="2900" dirty="0"/>
          </a:p>
        </p:txBody>
      </p:sp>
      <p:grpSp>
        <p:nvGrpSpPr>
          <p:cNvPr id="3" name="Group 6"/>
          <p:cNvGrpSpPr>
            <a:grpSpLocks noChangeAspect="1"/>
          </p:cNvGrpSpPr>
          <p:nvPr/>
        </p:nvGrpSpPr>
        <p:grpSpPr bwMode="auto">
          <a:xfrm>
            <a:off x="684213" y="1412776"/>
            <a:ext cx="7845425" cy="3904103"/>
            <a:chOff x="431" y="1025"/>
            <a:chExt cx="4942" cy="2227"/>
          </a:xfrm>
        </p:grpSpPr>
        <p:sp>
          <p:nvSpPr>
            <p:cNvPr id="1029" name="AutoShape 5"/>
            <p:cNvSpPr>
              <a:spLocks noChangeAspect="1" noChangeArrowheads="1" noTextEdit="1"/>
            </p:cNvSpPr>
            <p:nvPr/>
          </p:nvSpPr>
          <p:spPr bwMode="auto">
            <a:xfrm>
              <a:off x="431" y="1026"/>
              <a:ext cx="4942" cy="2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31" name="Rectangle 7"/>
            <p:cNvSpPr>
              <a:spLocks noChangeArrowheads="1"/>
            </p:cNvSpPr>
            <p:nvPr/>
          </p:nvSpPr>
          <p:spPr bwMode="auto">
            <a:xfrm>
              <a:off x="431" y="1025"/>
              <a:ext cx="87" cy="1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rPr>
                <a:t> </a:t>
              </a:r>
              <a:endParaRPr kumimoji="0" lang="fr-FR" sz="1800" b="0" i="0" u="none" strike="noStrike" cap="none" normalizeH="0" baseline="0" smtClean="0">
                <a:ln>
                  <a:noFill/>
                </a:ln>
                <a:solidFill>
                  <a:schemeClr val="tx1"/>
                </a:solidFill>
                <a:effectLst/>
                <a:latin typeface="Arial" pitchFamily="34" charset="0"/>
              </a:endParaRPr>
            </a:p>
          </p:txBody>
        </p:sp>
        <p:grpSp>
          <p:nvGrpSpPr>
            <p:cNvPr id="5" name="Group 10"/>
            <p:cNvGrpSpPr>
              <a:grpSpLocks/>
            </p:cNvGrpSpPr>
            <p:nvPr/>
          </p:nvGrpSpPr>
          <p:grpSpPr bwMode="auto">
            <a:xfrm>
              <a:off x="435" y="1031"/>
              <a:ext cx="1270" cy="392"/>
              <a:chOff x="435" y="1031"/>
              <a:chExt cx="1270" cy="392"/>
            </a:xfrm>
          </p:grpSpPr>
          <p:sp>
            <p:nvSpPr>
              <p:cNvPr id="1032" name="Rectangle 8"/>
              <p:cNvSpPr>
                <a:spLocks noChangeArrowheads="1"/>
              </p:cNvSpPr>
              <p:nvPr/>
            </p:nvSpPr>
            <p:spPr bwMode="auto">
              <a:xfrm>
                <a:off x="435" y="1031"/>
                <a:ext cx="1270" cy="39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33" name="Rectangle 9"/>
              <p:cNvSpPr>
                <a:spLocks noChangeArrowheads="1"/>
              </p:cNvSpPr>
              <p:nvPr/>
            </p:nvSpPr>
            <p:spPr bwMode="auto">
              <a:xfrm>
                <a:off x="435" y="1031"/>
                <a:ext cx="1270" cy="392"/>
              </a:xfrm>
              <a:prstGeom prst="rect">
                <a:avLst/>
              </a:prstGeom>
              <a:solidFill>
                <a:schemeClr val="accent1">
                  <a:lumMod val="60000"/>
                  <a:lumOff val="40000"/>
                </a:schemeClr>
              </a:solidFill>
              <a:ln w="12700"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grpSp>
        <p:sp>
          <p:nvSpPr>
            <p:cNvPr id="1035" name="Rectangle 11"/>
            <p:cNvSpPr>
              <a:spLocks noChangeArrowheads="1"/>
            </p:cNvSpPr>
            <p:nvPr/>
          </p:nvSpPr>
          <p:spPr bwMode="auto">
            <a:xfrm>
              <a:off x="514" y="1070"/>
              <a:ext cx="1069" cy="12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1" u="none" strike="noStrike" cap="none" normalizeH="0" baseline="0" dirty="0" smtClean="0">
                  <a:ln>
                    <a:noFill/>
                  </a:ln>
                  <a:solidFill>
                    <a:schemeClr val="bg1"/>
                  </a:solidFill>
                  <a:effectLst/>
                  <a:latin typeface="Calibri" pitchFamily="34" charset="0"/>
                </a:rPr>
                <a:t>Organismes au-dessus </a:t>
              </a:r>
              <a:endParaRPr kumimoji="0" lang="fr-FR" sz="1800" b="1" i="0" u="none" strike="noStrike" cap="none" normalizeH="0" baseline="0" dirty="0" smtClean="0">
                <a:ln>
                  <a:noFill/>
                </a:ln>
                <a:solidFill>
                  <a:schemeClr val="bg1"/>
                </a:solidFill>
                <a:effectLst/>
                <a:latin typeface="Arial" pitchFamily="34" charset="0"/>
              </a:endParaRPr>
            </a:p>
          </p:txBody>
        </p:sp>
        <p:sp>
          <p:nvSpPr>
            <p:cNvPr id="1036" name="Rectangle 12"/>
            <p:cNvSpPr>
              <a:spLocks noChangeArrowheads="1"/>
            </p:cNvSpPr>
            <p:nvPr/>
          </p:nvSpPr>
          <p:spPr bwMode="auto">
            <a:xfrm>
              <a:off x="514" y="1230"/>
              <a:ext cx="992" cy="12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1" u="none" strike="noStrike" cap="none" normalizeH="0" baseline="0" dirty="0" smtClean="0">
                  <a:ln>
                    <a:noFill/>
                  </a:ln>
                  <a:solidFill>
                    <a:schemeClr val="bg1"/>
                  </a:solidFill>
                  <a:effectLst/>
                  <a:latin typeface="Calibri" pitchFamily="34" charset="0"/>
                </a:rPr>
                <a:t>des seuils forfaitaires</a:t>
              </a:r>
              <a:endParaRPr kumimoji="0" lang="fr-FR" sz="1800" b="1" i="0" u="none" strike="noStrike" cap="none" normalizeH="0" baseline="0" dirty="0" smtClean="0">
                <a:ln>
                  <a:noFill/>
                </a:ln>
                <a:solidFill>
                  <a:schemeClr val="bg1"/>
                </a:solidFill>
                <a:effectLst/>
                <a:latin typeface="Arial" pitchFamily="34" charset="0"/>
              </a:endParaRPr>
            </a:p>
          </p:txBody>
        </p:sp>
        <p:sp>
          <p:nvSpPr>
            <p:cNvPr id="1037" name="Rectangle 13"/>
            <p:cNvSpPr>
              <a:spLocks noChangeArrowheads="1"/>
            </p:cNvSpPr>
            <p:nvPr/>
          </p:nvSpPr>
          <p:spPr bwMode="auto">
            <a:xfrm>
              <a:off x="1481" y="1230"/>
              <a:ext cx="87" cy="1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1" u="none" strike="noStrike" cap="none" normalizeH="0" baseline="0" dirty="0" smtClean="0">
                  <a:ln>
                    <a:noFill/>
                  </a:ln>
                  <a:solidFill>
                    <a:srgbClr val="000000"/>
                  </a:solidFill>
                  <a:effectLst/>
                  <a:latin typeface="Calibri" pitchFamily="34" charset="0"/>
                </a:rPr>
                <a:t> </a:t>
              </a:r>
              <a:endParaRPr kumimoji="0" lang="fr-FR" sz="1800" b="0" i="0" u="none" strike="noStrike" cap="none" normalizeH="0" baseline="0" dirty="0" smtClean="0">
                <a:ln>
                  <a:noFill/>
                </a:ln>
                <a:solidFill>
                  <a:schemeClr val="tx1"/>
                </a:solidFill>
                <a:effectLst/>
                <a:latin typeface="Arial" pitchFamily="34" charset="0"/>
              </a:endParaRPr>
            </a:p>
          </p:txBody>
        </p:sp>
        <p:sp>
          <p:nvSpPr>
            <p:cNvPr id="1038" name="Rectangle 14"/>
            <p:cNvSpPr>
              <a:spLocks noChangeArrowheads="1"/>
            </p:cNvSpPr>
            <p:nvPr/>
          </p:nvSpPr>
          <p:spPr bwMode="auto">
            <a:xfrm>
              <a:off x="1507" y="1230"/>
              <a:ext cx="53" cy="12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1" u="none" strike="noStrike" cap="none" normalizeH="0" baseline="0" dirty="0" smtClean="0">
                  <a:ln>
                    <a:noFill/>
                  </a:ln>
                  <a:solidFill>
                    <a:schemeClr val="bg1"/>
                  </a:solidFill>
                  <a:effectLst/>
                  <a:latin typeface="Calibri" pitchFamily="34" charset="0"/>
                </a:rPr>
                <a:t>?</a:t>
              </a:r>
              <a:endParaRPr kumimoji="0" lang="fr-FR" sz="1800" b="1" i="0" u="none" strike="noStrike" cap="none" normalizeH="0" baseline="0" dirty="0" smtClean="0">
                <a:ln>
                  <a:noFill/>
                </a:ln>
                <a:solidFill>
                  <a:schemeClr val="bg1"/>
                </a:solidFill>
                <a:effectLst/>
                <a:latin typeface="Arial" pitchFamily="34" charset="0"/>
              </a:endParaRPr>
            </a:p>
          </p:txBody>
        </p:sp>
        <p:sp>
          <p:nvSpPr>
            <p:cNvPr id="1039" name="Rectangle 15"/>
            <p:cNvSpPr>
              <a:spLocks noChangeArrowheads="1"/>
            </p:cNvSpPr>
            <p:nvPr/>
          </p:nvSpPr>
          <p:spPr bwMode="auto">
            <a:xfrm>
              <a:off x="1558" y="1230"/>
              <a:ext cx="87" cy="1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1" u="none" strike="noStrike" cap="none" normalizeH="0" baseline="0" dirty="0" smtClean="0">
                  <a:ln>
                    <a:noFill/>
                  </a:ln>
                  <a:solidFill>
                    <a:srgbClr val="000000"/>
                  </a:solidFill>
                  <a:effectLst/>
                  <a:latin typeface="Calibri" pitchFamily="34" charset="0"/>
                </a:rPr>
                <a:t> </a:t>
              </a:r>
              <a:endParaRPr kumimoji="0" lang="fr-FR" sz="1800" b="0" i="0" u="none" strike="noStrike" cap="none" normalizeH="0" baseline="0" dirty="0" smtClean="0">
                <a:ln>
                  <a:noFill/>
                </a:ln>
                <a:solidFill>
                  <a:schemeClr val="tx1"/>
                </a:solidFill>
                <a:effectLst/>
                <a:latin typeface="Arial" pitchFamily="34" charset="0"/>
              </a:endParaRPr>
            </a:p>
          </p:txBody>
        </p:sp>
        <p:grpSp>
          <p:nvGrpSpPr>
            <p:cNvPr id="6" name="Group 18"/>
            <p:cNvGrpSpPr>
              <a:grpSpLocks/>
            </p:cNvGrpSpPr>
            <p:nvPr/>
          </p:nvGrpSpPr>
          <p:grpSpPr bwMode="auto">
            <a:xfrm>
              <a:off x="2344" y="1031"/>
              <a:ext cx="1271" cy="485"/>
              <a:chOff x="2344" y="1031"/>
              <a:chExt cx="1271" cy="485"/>
            </a:xfrm>
          </p:grpSpPr>
          <p:sp>
            <p:nvSpPr>
              <p:cNvPr id="1040" name="Rectangle 16"/>
              <p:cNvSpPr>
                <a:spLocks noChangeArrowheads="1"/>
              </p:cNvSpPr>
              <p:nvPr/>
            </p:nvSpPr>
            <p:spPr bwMode="auto">
              <a:xfrm>
                <a:off x="2344" y="1031"/>
                <a:ext cx="1271" cy="485"/>
              </a:xfrm>
              <a:prstGeom prst="rect">
                <a:avLst/>
              </a:prstGeom>
              <a:solidFill>
                <a:schemeClr val="bg1">
                  <a:lumMod val="9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41" name="Rectangle 17"/>
              <p:cNvSpPr>
                <a:spLocks noChangeArrowheads="1"/>
              </p:cNvSpPr>
              <p:nvPr/>
            </p:nvSpPr>
            <p:spPr bwMode="auto">
              <a:xfrm>
                <a:off x="2344" y="1031"/>
                <a:ext cx="1271" cy="485"/>
              </a:xfrm>
              <a:prstGeom prst="rect">
                <a:avLst/>
              </a:prstGeom>
              <a:noFill/>
              <a:ln w="12700"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grpSp>
        <p:sp>
          <p:nvSpPr>
            <p:cNvPr id="1043" name="Rectangle 19"/>
            <p:cNvSpPr>
              <a:spLocks noChangeArrowheads="1"/>
            </p:cNvSpPr>
            <p:nvPr/>
          </p:nvSpPr>
          <p:spPr bwMode="auto">
            <a:xfrm>
              <a:off x="2409" y="1072"/>
              <a:ext cx="1144" cy="1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44" name="Rectangle 20"/>
            <p:cNvSpPr>
              <a:spLocks noChangeArrowheads="1"/>
            </p:cNvSpPr>
            <p:nvPr/>
          </p:nvSpPr>
          <p:spPr bwMode="auto">
            <a:xfrm>
              <a:off x="2423" y="1070"/>
              <a:ext cx="622" cy="12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002060"/>
                  </a:solidFill>
                  <a:effectLst/>
                  <a:latin typeface="Calibri" pitchFamily="34" charset="0"/>
                </a:rPr>
                <a:t>Exigences de </a:t>
              </a:r>
              <a:endParaRPr kumimoji="0" lang="fr-FR" sz="1800" b="0" i="0" u="none" strike="noStrike" cap="none" normalizeH="0" baseline="0" dirty="0" smtClean="0">
                <a:ln>
                  <a:noFill/>
                </a:ln>
                <a:solidFill>
                  <a:srgbClr val="002060"/>
                </a:solidFill>
                <a:effectLst/>
                <a:latin typeface="Arial" pitchFamily="34" charset="0"/>
              </a:endParaRPr>
            </a:p>
          </p:txBody>
        </p:sp>
        <p:sp>
          <p:nvSpPr>
            <p:cNvPr id="1045" name="Rectangle 21"/>
            <p:cNvSpPr>
              <a:spLocks noChangeArrowheads="1"/>
            </p:cNvSpPr>
            <p:nvPr/>
          </p:nvSpPr>
          <p:spPr bwMode="auto">
            <a:xfrm>
              <a:off x="3048" y="1070"/>
              <a:ext cx="440" cy="12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1" u="none" strike="noStrike" cap="none" normalizeH="0" baseline="0" dirty="0" err="1" smtClean="0">
                  <a:ln>
                    <a:noFill/>
                  </a:ln>
                  <a:solidFill>
                    <a:srgbClr val="002060"/>
                  </a:solidFill>
                  <a:effectLst/>
                  <a:latin typeface="Calibri" pitchFamily="34" charset="0"/>
                </a:rPr>
                <a:t>reporting</a:t>
              </a:r>
              <a:endParaRPr kumimoji="0" lang="fr-FR" sz="1800" b="0" i="0" u="none" strike="noStrike" cap="none" normalizeH="0" baseline="0" dirty="0" smtClean="0">
                <a:ln>
                  <a:noFill/>
                </a:ln>
                <a:solidFill>
                  <a:srgbClr val="002060"/>
                </a:solidFill>
                <a:effectLst/>
                <a:latin typeface="Arial" pitchFamily="34" charset="0"/>
              </a:endParaRPr>
            </a:p>
          </p:txBody>
        </p:sp>
        <p:sp>
          <p:nvSpPr>
            <p:cNvPr id="1046" name="Rectangle 22"/>
            <p:cNvSpPr>
              <a:spLocks noChangeArrowheads="1"/>
            </p:cNvSpPr>
            <p:nvPr/>
          </p:nvSpPr>
          <p:spPr bwMode="auto">
            <a:xfrm>
              <a:off x="3488" y="1070"/>
              <a:ext cx="89" cy="1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000000"/>
                  </a:solidFill>
                  <a:effectLst/>
                  <a:latin typeface="Calibri" pitchFamily="34" charset="0"/>
                </a:rPr>
                <a:t> </a:t>
              </a:r>
              <a:endParaRPr kumimoji="0" lang="fr-FR" sz="1800" b="0" i="0" u="none" strike="noStrike" cap="none" normalizeH="0" baseline="0" dirty="0" smtClean="0">
                <a:ln>
                  <a:noFill/>
                </a:ln>
                <a:solidFill>
                  <a:schemeClr val="tx1"/>
                </a:solidFill>
                <a:effectLst/>
                <a:latin typeface="Arial" pitchFamily="34" charset="0"/>
              </a:endParaRPr>
            </a:p>
          </p:txBody>
        </p:sp>
        <p:sp>
          <p:nvSpPr>
            <p:cNvPr id="1047" name="Rectangle 23"/>
            <p:cNvSpPr>
              <a:spLocks noChangeArrowheads="1"/>
            </p:cNvSpPr>
            <p:nvPr/>
          </p:nvSpPr>
          <p:spPr bwMode="auto">
            <a:xfrm>
              <a:off x="2409" y="1231"/>
              <a:ext cx="1144" cy="1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48" name="Rectangle 24"/>
            <p:cNvSpPr>
              <a:spLocks noChangeArrowheads="1"/>
            </p:cNvSpPr>
            <p:nvPr/>
          </p:nvSpPr>
          <p:spPr bwMode="auto">
            <a:xfrm>
              <a:off x="2423" y="1230"/>
              <a:ext cx="902" cy="12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002060"/>
                  </a:solidFill>
                  <a:effectLst/>
                  <a:latin typeface="Calibri" pitchFamily="34" charset="0"/>
                </a:rPr>
                <a:t>trimestriel complet</a:t>
              </a:r>
              <a:endParaRPr kumimoji="0" lang="fr-FR" sz="1800" b="0" i="0" u="none" strike="noStrike" cap="none" normalizeH="0" baseline="0" dirty="0" smtClean="0">
                <a:ln>
                  <a:noFill/>
                </a:ln>
                <a:solidFill>
                  <a:srgbClr val="002060"/>
                </a:solidFill>
                <a:effectLst/>
                <a:latin typeface="Arial" pitchFamily="34" charset="0"/>
              </a:endParaRPr>
            </a:p>
          </p:txBody>
        </p:sp>
        <p:sp>
          <p:nvSpPr>
            <p:cNvPr id="1049" name="Rectangle 25"/>
            <p:cNvSpPr>
              <a:spLocks noChangeArrowheads="1"/>
            </p:cNvSpPr>
            <p:nvPr/>
          </p:nvSpPr>
          <p:spPr bwMode="auto">
            <a:xfrm>
              <a:off x="3325" y="1230"/>
              <a:ext cx="89" cy="1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000000"/>
                  </a:solidFill>
                  <a:effectLst/>
                  <a:latin typeface="Calibri" pitchFamily="34" charset="0"/>
                </a:rPr>
                <a:t> </a:t>
              </a:r>
              <a:endParaRPr kumimoji="0" lang="fr-FR" sz="1800" b="0" i="0" u="none" strike="noStrike" cap="none" normalizeH="0" baseline="0" dirty="0" smtClean="0">
                <a:ln>
                  <a:noFill/>
                </a:ln>
                <a:solidFill>
                  <a:schemeClr val="tx1"/>
                </a:solidFill>
                <a:effectLst/>
                <a:latin typeface="Arial" pitchFamily="34" charset="0"/>
              </a:endParaRPr>
            </a:p>
          </p:txBody>
        </p:sp>
        <p:sp>
          <p:nvSpPr>
            <p:cNvPr id="1050" name="Freeform 26"/>
            <p:cNvSpPr>
              <a:spLocks noEditPoints="1"/>
            </p:cNvSpPr>
            <p:nvPr/>
          </p:nvSpPr>
          <p:spPr bwMode="auto">
            <a:xfrm>
              <a:off x="1700" y="1231"/>
              <a:ext cx="644" cy="61"/>
            </a:xfrm>
            <a:custGeom>
              <a:avLst/>
              <a:gdLst/>
              <a:ahLst/>
              <a:cxnLst>
                <a:cxn ang="0">
                  <a:pos x="67" y="333"/>
                </a:cxn>
                <a:cxn ang="0">
                  <a:pos x="7700" y="333"/>
                </a:cxn>
                <a:cxn ang="0">
                  <a:pos x="7767" y="400"/>
                </a:cxn>
                <a:cxn ang="0">
                  <a:pos x="7700" y="467"/>
                </a:cxn>
                <a:cxn ang="0">
                  <a:pos x="67" y="467"/>
                </a:cxn>
                <a:cxn ang="0">
                  <a:pos x="0" y="400"/>
                </a:cxn>
                <a:cxn ang="0">
                  <a:pos x="67" y="333"/>
                </a:cxn>
                <a:cxn ang="0">
                  <a:pos x="7567" y="0"/>
                </a:cxn>
                <a:cxn ang="0">
                  <a:pos x="8367" y="400"/>
                </a:cxn>
                <a:cxn ang="0">
                  <a:pos x="7567" y="800"/>
                </a:cxn>
                <a:cxn ang="0">
                  <a:pos x="7567" y="0"/>
                </a:cxn>
              </a:cxnLst>
              <a:rect l="0" t="0" r="r" b="b"/>
              <a:pathLst>
                <a:path w="8367" h="800">
                  <a:moveTo>
                    <a:pt x="67" y="333"/>
                  </a:moveTo>
                  <a:lnTo>
                    <a:pt x="7700" y="333"/>
                  </a:lnTo>
                  <a:cubicBezTo>
                    <a:pt x="7737" y="333"/>
                    <a:pt x="7767" y="363"/>
                    <a:pt x="7767" y="400"/>
                  </a:cubicBezTo>
                  <a:cubicBezTo>
                    <a:pt x="7767" y="437"/>
                    <a:pt x="7737" y="467"/>
                    <a:pt x="7700" y="467"/>
                  </a:cubicBezTo>
                  <a:lnTo>
                    <a:pt x="67" y="467"/>
                  </a:lnTo>
                  <a:cubicBezTo>
                    <a:pt x="30" y="467"/>
                    <a:pt x="0" y="437"/>
                    <a:pt x="0" y="400"/>
                  </a:cubicBezTo>
                  <a:cubicBezTo>
                    <a:pt x="0" y="363"/>
                    <a:pt x="30" y="333"/>
                    <a:pt x="67" y="333"/>
                  </a:cubicBezTo>
                  <a:close/>
                  <a:moveTo>
                    <a:pt x="7567" y="0"/>
                  </a:moveTo>
                  <a:lnTo>
                    <a:pt x="8367" y="400"/>
                  </a:lnTo>
                  <a:lnTo>
                    <a:pt x="7567" y="800"/>
                  </a:lnTo>
                  <a:lnTo>
                    <a:pt x="7567"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fr-FR"/>
            </a:p>
          </p:txBody>
        </p:sp>
        <p:grpSp>
          <p:nvGrpSpPr>
            <p:cNvPr id="7" name="Group 29"/>
            <p:cNvGrpSpPr>
              <a:grpSpLocks/>
            </p:cNvGrpSpPr>
            <p:nvPr/>
          </p:nvGrpSpPr>
          <p:grpSpPr bwMode="auto">
            <a:xfrm>
              <a:off x="435" y="1886"/>
              <a:ext cx="1270" cy="477"/>
              <a:chOff x="435" y="1886"/>
              <a:chExt cx="1270" cy="477"/>
            </a:xfrm>
          </p:grpSpPr>
          <p:sp>
            <p:nvSpPr>
              <p:cNvPr id="1051" name="Rectangle 27"/>
              <p:cNvSpPr>
                <a:spLocks noChangeArrowheads="1"/>
              </p:cNvSpPr>
              <p:nvPr/>
            </p:nvSpPr>
            <p:spPr bwMode="auto">
              <a:xfrm>
                <a:off x="435" y="1886"/>
                <a:ext cx="1270" cy="477"/>
              </a:xfrm>
              <a:prstGeom prst="rect">
                <a:avLst/>
              </a:prstGeom>
              <a:solidFill>
                <a:schemeClr val="accent1">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52" name="Rectangle 28"/>
              <p:cNvSpPr>
                <a:spLocks noChangeArrowheads="1"/>
              </p:cNvSpPr>
              <p:nvPr/>
            </p:nvSpPr>
            <p:spPr bwMode="auto">
              <a:xfrm>
                <a:off x="435" y="1886"/>
                <a:ext cx="1270" cy="477"/>
              </a:xfrm>
              <a:prstGeom prst="rect">
                <a:avLst/>
              </a:prstGeom>
              <a:noFill/>
              <a:ln w="12700"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grpSp>
        <p:sp>
          <p:nvSpPr>
            <p:cNvPr id="1054" name="Rectangle 30"/>
            <p:cNvSpPr>
              <a:spLocks noChangeArrowheads="1"/>
            </p:cNvSpPr>
            <p:nvPr/>
          </p:nvSpPr>
          <p:spPr bwMode="auto">
            <a:xfrm>
              <a:off x="514" y="1925"/>
              <a:ext cx="583" cy="12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1" u="none" strike="noStrike" cap="none" normalizeH="0" baseline="0" dirty="0" smtClean="0">
                  <a:ln>
                    <a:noFill/>
                  </a:ln>
                  <a:solidFill>
                    <a:schemeClr val="bg1"/>
                  </a:solidFill>
                  <a:effectLst/>
                  <a:latin typeface="Calibri" pitchFamily="34" charset="0"/>
                </a:rPr>
                <a:t>Organismes </a:t>
              </a:r>
              <a:endParaRPr kumimoji="0" lang="fr-FR" sz="1800" b="1" i="0" u="none" strike="noStrike" cap="none" normalizeH="0" baseline="0" dirty="0" smtClean="0">
                <a:ln>
                  <a:noFill/>
                </a:ln>
                <a:solidFill>
                  <a:schemeClr val="bg1"/>
                </a:solidFill>
                <a:effectLst/>
                <a:latin typeface="Arial" pitchFamily="34" charset="0"/>
              </a:endParaRPr>
            </a:p>
          </p:txBody>
        </p:sp>
        <p:sp>
          <p:nvSpPr>
            <p:cNvPr id="1055" name="Rectangle 31"/>
            <p:cNvSpPr>
              <a:spLocks noChangeArrowheads="1"/>
            </p:cNvSpPr>
            <p:nvPr/>
          </p:nvSpPr>
          <p:spPr bwMode="auto">
            <a:xfrm>
              <a:off x="514" y="2084"/>
              <a:ext cx="843" cy="12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1" u="none" strike="noStrike" cap="none" normalizeH="0" baseline="0" dirty="0" smtClean="0">
                  <a:ln>
                    <a:noFill/>
                  </a:ln>
                  <a:solidFill>
                    <a:schemeClr val="bg1"/>
                  </a:solidFill>
                  <a:effectLst/>
                  <a:latin typeface="Calibri" pitchFamily="34" charset="0"/>
                </a:rPr>
                <a:t>appartenant à un </a:t>
              </a:r>
              <a:endParaRPr kumimoji="0" lang="fr-FR" sz="1800" b="1" i="0" u="none" strike="noStrike" cap="none" normalizeH="0" baseline="0" dirty="0" smtClean="0">
                <a:ln>
                  <a:noFill/>
                </a:ln>
                <a:solidFill>
                  <a:schemeClr val="bg1"/>
                </a:solidFill>
                <a:effectLst/>
                <a:latin typeface="Arial" pitchFamily="34" charset="0"/>
              </a:endParaRPr>
            </a:p>
          </p:txBody>
        </p:sp>
        <p:sp>
          <p:nvSpPr>
            <p:cNvPr id="1056" name="Rectangle 32"/>
            <p:cNvSpPr>
              <a:spLocks noChangeArrowheads="1"/>
            </p:cNvSpPr>
            <p:nvPr/>
          </p:nvSpPr>
          <p:spPr bwMode="auto">
            <a:xfrm>
              <a:off x="514" y="2243"/>
              <a:ext cx="333" cy="12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1" u="none" strike="noStrike" cap="none" normalizeH="0" baseline="0" dirty="0" smtClean="0">
                  <a:ln>
                    <a:noFill/>
                  </a:ln>
                  <a:solidFill>
                    <a:schemeClr val="bg1"/>
                  </a:solidFill>
                  <a:effectLst/>
                  <a:latin typeface="Calibri" pitchFamily="34" charset="0"/>
                </a:rPr>
                <a:t>groupe</a:t>
              </a:r>
              <a:endParaRPr kumimoji="0" lang="fr-FR" sz="1800" b="1" i="0" u="none" strike="noStrike" cap="none" normalizeH="0" baseline="0" dirty="0" smtClean="0">
                <a:ln>
                  <a:noFill/>
                </a:ln>
                <a:solidFill>
                  <a:schemeClr val="bg1"/>
                </a:solidFill>
                <a:effectLst/>
                <a:latin typeface="Arial" pitchFamily="34" charset="0"/>
              </a:endParaRPr>
            </a:p>
          </p:txBody>
        </p:sp>
        <p:sp>
          <p:nvSpPr>
            <p:cNvPr id="1057" name="Rectangle 33"/>
            <p:cNvSpPr>
              <a:spLocks noChangeArrowheads="1"/>
            </p:cNvSpPr>
            <p:nvPr/>
          </p:nvSpPr>
          <p:spPr bwMode="auto">
            <a:xfrm>
              <a:off x="839" y="2243"/>
              <a:ext cx="25" cy="12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1" u="none" strike="noStrike" cap="none" normalizeH="0" baseline="0" dirty="0" smtClean="0">
                  <a:ln>
                    <a:noFill/>
                  </a:ln>
                  <a:solidFill>
                    <a:srgbClr val="000000"/>
                  </a:solidFill>
                  <a:effectLst/>
                  <a:latin typeface="Calibri" pitchFamily="34" charset="0"/>
                </a:rPr>
                <a:t> </a:t>
              </a:r>
              <a:endParaRPr kumimoji="0" lang="fr-FR" sz="1800" b="1" u="none" strike="noStrike" cap="none" normalizeH="0" baseline="0" dirty="0" smtClean="0">
                <a:ln>
                  <a:noFill/>
                </a:ln>
                <a:solidFill>
                  <a:schemeClr val="tx1"/>
                </a:solidFill>
                <a:effectLst/>
                <a:latin typeface="Arial" pitchFamily="34" charset="0"/>
              </a:endParaRPr>
            </a:p>
          </p:txBody>
        </p:sp>
        <p:sp>
          <p:nvSpPr>
            <p:cNvPr id="1058" name="Rectangle 34"/>
            <p:cNvSpPr>
              <a:spLocks noChangeArrowheads="1"/>
            </p:cNvSpPr>
            <p:nvPr/>
          </p:nvSpPr>
          <p:spPr bwMode="auto">
            <a:xfrm>
              <a:off x="865" y="2243"/>
              <a:ext cx="53" cy="12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1" u="none" strike="noStrike" cap="none" normalizeH="0" baseline="0" dirty="0" smtClean="0">
                  <a:ln>
                    <a:noFill/>
                  </a:ln>
                  <a:solidFill>
                    <a:schemeClr val="bg1"/>
                  </a:solidFill>
                  <a:effectLst/>
                  <a:latin typeface="Calibri" pitchFamily="34" charset="0"/>
                </a:rPr>
                <a:t>?</a:t>
              </a:r>
              <a:endParaRPr kumimoji="0" lang="fr-FR" sz="1800" b="1" i="1" u="none" strike="noStrike" cap="none" normalizeH="0" baseline="0" dirty="0" smtClean="0">
                <a:ln>
                  <a:noFill/>
                </a:ln>
                <a:solidFill>
                  <a:schemeClr val="bg1"/>
                </a:solidFill>
                <a:effectLst/>
                <a:latin typeface="Arial" pitchFamily="34" charset="0"/>
              </a:endParaRPr>
            </a:p>
          </p:txBody>
        </p:sp>
        <p:sp>
          <p:nvSpPr>
            <p:cNvPr id="1059" name="Rectangle 35"/>
            <p:cNvSpPr>
              <a:spLocks noChangeArrowheads="1"/>
            </p:cNvSpPr>
            <p:nvPr/>
          </p:nvSpPr>
          <p:spPr bwMode="auto">
            <a:xfrm>
              <a:off x="916" y="2243"/>
              <a:ext cx="87" cy="1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1" u="none" strike="noStrike" cap="none" normalizeH="0" baseline="0" dirty="0" smtClean="0">
                  <a:ln>
                    <a:noFill/>
                  </a:ln>
                  <a:solidFill>
                    <a:srgbClr val="000000"/>
                  </a:solidFill>
                  <a:effectLst/>
                  <a:latin typeface="Calibri" pitchFamily="34" charset="0"/>
                </a:rPr>
                <a:t> </a:t>
              </a:r>
              <a:endParaRPr kumimoji="0" lang="fr-FR" sz="1800" b="0" i="0" u="none" strike="noStrike" cap="none" normalizeH="0" baseline="0" dirty="0" smtClean="0">
                <a:ln>
                  <a:noFill/>
                </a:ln>
                <a:solidFill>
                  <a:schemeClr val="tx1"/>
                </a:solidFill>
                <a:effectLst/>
                <a:latin typeface="Arial" pitchFamily="34" charset="0"/>
              </a:endParaRPr>
            </a:p>
          </p:txBody>
        </p:sp>
        <p:sp>
          <p:nvSpPr>
            <p:cNvPr id="1060" name="Rectangle 36"/>
            <p:cNvSpPr>
              <a:spLocks noChangeArrowheads="1"/>
            </p:cNvSpPr>
            <p:nvPr/>
          </p:nvSpPr>
          <p:spPr bwMode="auto">
            <a:xfrm>
              <a:off x="1987" y="1105"/>
              <a:ext cx="245" cy="1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1" u="none" strike="noStrike" cap="none" normalizeH="0" baseline="0" smtClean="0">
                  <a:ln>
                    <a:noFill/>
                  </a:ln>
                  <a:solidFill>
                    <a:srgbClr val="000000"/>
                  </a:solidFill>
                  <a:effectLst/>
                  <a:latin typeface="Calibri" pitchFamily="34" charset="0"/>
                </a:rPr>
                <a:t>OUI</a:t>
              </a:r>
              <a:endParaRPr kumimoji="0" lang="fr-FR" sz="1800" b="0" i="0" u="none" strike="noStrike" cap="none" normalizeH="0" baseline="0" smtClean="0">
                <a:ln>
                  <a:noFill/>
                </a:ln>
                <a:solidFill>
                  <a:schemeClr val="tx1"/>
                </a:solidFill>
                <a:effectLst/>
                <a:latin typeface="Arial" pitchFamily="34" charset="0"/>
              </a:endParaRPr>
            </a:p>
          </p:txBody>
        </p:sp>
        <p:sp>
          <p:nvSpPr>
            <p:cNvPr id="1061" name="Rectangle 37"/>
            <p:cNvSpPr>
              <a:spLocks noChangeArrowheads="1"/>
            </p:cNvSpPr>
            <p:nvPr/>
          </p:nvSpPr>
          <p:spPr bwMode="auto">
            <a:xfrm>
              <a:off x="2162" y="1105"/>
              <a:ext cx="87" cy="1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1" u="none" strike="noStrike" cap="none" normalizeH="0" baseline="0" smtClean="0">
                  <a:ln>
                    <a:noFill/>
                  </a:ln>
                  <a:solidFill>
                    <a:srgbClr val="000000"/>
                  </a:solidFill>
                  <a:effectLst/>
                  <a:latin typeface="Calibri" pitchFamily="34" charset="0"/>
                </a:rPr>
                <a:t> </a:t>
              </a:r>
              <a:endParaRPr kumimoji="0" lang="fr-FR" sz="1800" b="0" i="0" u="none" strike="noStrike" cap="none" normalizeH="0" baseline="0" smtClean="0">
                <a:ln>
                  <a:noFill/>
                </a:ln>
                <a:solidFill>
                  <a:schemeClr val="tx1"/>
                </a:solidFill>
                <a:effectLst/>
                <a:latin typeface="Arial" pitchFamily="34" charset="0"/>
              </a:endParaRPr>
            </a:p>
          </p:txBody>
        </p:sp>
        <p:sp>
          <p:nvSpPr>
            <p:cNvPr id="1062" name="Rectangle 38"/>
            <p:cNvSpPr>
              <a:spLocks noChangeArrowheads="1"/>
            </p:cNvSpPr>
            <p:nvPr/>
          </p:nvSpPr>
          <p:spPr bwMode="auto">
            <a:xfrm>
              <a:off x="1048" y="1613"/>
              <a:ext cx="292" cy="1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1" u="none" strike="noStrike" cap="none" normalizeH="0" baseline="0" smtClean="0">
                  <a:ln>
                    <a:noFill/>
                  </a:ln>
                  <a:solidFill>
                    <a:srgbClr val="000000"/>
                  </a:solidFill>
                  <a:effectLst/>
                  <a:latin typeface="Calibri" pitchFamily="34" charset="0"/>
                </a:rPr>
                <a:t>NON</a:t>
              </a:r>
              <a:endParaRPr kumimoji="0" lang="fr-FR" sz="1800" b="0" i="0" u="none" strike="noStrike" cap="none" normalizeH="0" baseline="0" smtClean="0">
                <a:ln>
                  <a:noFill/>
                </a:ln>
                <a:solidFill>
                  <a:schemeClr val="tx1"/>
                </a:solidFill>
                <a:effectLst/>
                <a:latin typeface="Arial" pitchFamily="34" charset="0"/>
              </a:endParaRPr>
            </a:p>
          </p:txBody>
        </p:sp>
        <p:sp>
          <p:nvSpPr>
            <p:cNvPr id="1063" name="Rectangle 39"/>
            <p:cNvSpPr>
              <a:spLocks noChangeArrowheads="1"/>
            </p:cNvSpPr>
            <p:nvPr/>
          </p:nvSpPr>
          <p:spPr bwMode="auto">
            <a:xfrm>
              <a:off x="1268" y="1613"/>
              <a:ext cx="87" cy="1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1" u="none" strike="noStrike" cap="none" normalizeH="0" baseline="0" smtClean="0">
                  <a:ln>
                    <a:noFill/>
                  </a:ln>
                  <a:solidFill>
                    <a:srgbClr val="000000"/>
                  </a:solidFill>
                  <a:effectLst/>
                  <a:latin typeface="Calibri" pitchFamily="34" charset="0"/>
                </a:rPr>
                <a:t> </a:t>
              </a:r>
              <a:endParaRPr kumimoji="0" lang="fr-FR" sz="1800" b="0" i="0" u="none" strike="noStrike" cap="none" normalizeH="0" baseline="0" smtClean="0">
                <a:ln>
                  <a:noFill/>
                </a:ln>
                <a:solidFill>
                  <a:schemeClr val="tx1"/>
                </a:solidFill>
                <a:effectLst/>
                <a:latin typeface="Arial" pitchFamily="34" charset="0"/>
              </a:endParaRPr>
            </a:p>
          </p:txBody>
        </p:sp>
        <p:sp>
          <p:nvSpPr>
            <p:cNvPr id="1064" name="Freeform 40"/>
            <p:cNvSpPr>
              <a:spLocks noEditPoints="1"/>
            </p:cNvSpPr>
            <p:nvPr/>
          </p:nvSpPr>
          <p:spPr bwMode="auto">
            <a:xfrm>
              <a:off x="974" y="1418"/>
              <a:ext cx="61" cy="468"/>
            </a:xfrm>
            <a:custGeom>
              <a:avLst/>
              <a:gdLst/>
              <a:ahLst/>
              <a:cxnLst>
                <a:cxn ang="0">
                  <a:pos x="466" y="67"/>
                </a:cxn>
                <a:cxn ang="0">
                  <a:pos x="466" y="5400"/>
                </a:cxn>
                <a:cxn ang="0">
                  <a:pos x="400" y="5467"/>
                </a:cxn>
                <a:cxn ang="0">
                  <a:pos x="333" y="5400"/>
                </a:cxn>
                <a:cxn ang="0">
                  <a:pos x="333" y="67"/>
                </a:cxn>
                <a:cxn ang="0">
                  <a:pos x="400" y="0"/>
                </a:cxn>
                <a:cxn ang="0">
                  <a:pos x="466" y="67"/>
                </a:cxn>
                <a:cxn ang="0">
                  <a:pos x="800" y="5267"/>
                </a:cxn>
                <a:cxn ang="0">
                  <a:pos x="400" y="6067"/>
                </a:cxn>
                <a:cxn ang="0">
                  <a:pos x="0" y="5267"/>
                </a:cxn>
                <a:cxn ang="0">
                  <a:pos x="800" y="5267"/>
                </a:cxn>
              </a:cxnLst>
              <a:rect l="0" t="0" r="r" b="b"/>
              <a:pathLst>
                <a:path w="800" h="6067">
                  <a:moveTo>
                    <a:pt x="466" y="67"/>
                  </a:moveTo>
                  <a:lnTo>
                    <a:pt x="466" y="5400"/>
                  </a:lnTo>
                  <a:cubicBezTo>
                    <a:pt x="466" y="5437"/>
                    <a:pt x="437" y="5467"/>
                    <a:pt x="400" y="5467"/>
                  </a:cubicBezTo>
                  <a:cubicBezTo>
                    <a:pt x="363" y="5467"/>
                    <a:pt x="333" y="5437"/>
                    <a:pt x="333" y="5400"/>
                  </a:cubicBezTo>
                  <a:lnTo>
                    <a:pt x="333" y="67"/>
                  </a:lnTo>
                  <a:cubicBezTo>
                    <a:pt x="333" y="30"/>
                    <a:pt x="363" y="0"/>
                    <a:pt x="400" y="0"/>
                  </a:cubicBezTo>
                  <a:cubicBezTo>
                    <a:pt x="437" y="0"/>
                    <a:pt x="466" y="30"/>
                    <a:pt x="466" y="67"/>
                  </a:cubicBezTo>
                  <a:close/>
                  <a:moveTo>
                    <a:pt x="800" y="5267"/>
                  </a:moveTo>
                  <a:lnTo>
                    <a:pt x="400" y="6067"/>
                  </a:lnTo>
                  <a:lnTo>
                    <a:pt x="0" y="5267"/>
                  </a:lnTo>
                  <a:lnTo>
                    <a:pt x="800" y="5267"/>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fr-FR"/>
            </a:p>
          </p:txBody>
        </p:sp>
        <p:grpSp>
          <p:nvGrpSpPr>
            <p:cNvPr id="8" name="Group 43"/>
            <p:cNvGrpSpPr>
              <a:grpSpLocks/>
            </p:cNvGrpSpPr>
            <p:nvPr/>
          </p:nvGrpSpPr>
          <p:grpSpPr bwMode="auto">
            <a:xfrm>
              <a:off x="2344" y="1877"/>
              <a:ext cx="1271" cy="568"/>
              <a:chOff x="2344" y="1877"/>
              <a:chExt cx="1271" cy="568"/>
            </a:xfrm>
          </p:grpSpPr>
          <p:sp>
            <p:nvSpPr>
              <p:cNvPr id="1065" name="Rectangle 41"/>
              <p:cNvSpPr>
                <a:spLocks noChangeArrowheads="1"/>
              </p:cNvSpPr>
              <p:nvPr/>
            </p:nvSpPr>
            <p:spPr bwMode="auto">
              <a:xfrm>
                <a:off x="2344" y="1877"/>
                <a:ext cx="1271" cy="568"/>
              </a:xfrm>
              <a:prstGeom prst="rect">
                <a:avLst/>
              </a:prstGeom>
              <a:solidFill>
                <a:schemeClr val="accent1">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066" name="Rectangle 42"/>
              <p:cNvSpPr>
                <a:spLocks noChangeArrowheads="1"/>
              </p:cNvSpPr>
              <p:nvPr/>
            </p:nvSpPr>
            <p:spPr bwMode="auto">
              <a:xfrm>
                <a:off x="2344" y="1877"/>
                <a:ext cx="1271" cy="568"/>
              </a:xfrm>
              <a:prstGeom prst="rect">
                <a:avLst/>
              </a:prstGeom>
              <a:noFill/>
              <a:ln w="12700"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grpSp>
        <p:sp>
          <p:nvSpPr>
            <p:cNvPr id="1068" name="Rectangle 44"/>
            <p:cNvSpPr>
              <a:spLocks noChangeArrowheads="1"/>
            </p:cNvSpPr>
            <p:nvPr/>
          </p:nvSpPr>
          <p:spPr bwMode="auto">
            <a:xfrm>
              <a:off x="2423" y="1916"/>
              <a:ext cx="483" cy="12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1" u="none" strike="noStrike" cap="none" normalizeH="0" baseline="0" dirty="0" smtClean="0">
                  <a:ln>
                    <a:noFill/>
                  </a:ln>
                  <a:solidFill>
                    <a:schemeClr val="bg1"/>
                  </a:solidFill>
                  <a:effectLst/>
                  <a:latin typeface="Calibri" pitchFamily="34" charset="0"/>
                </a:rPr>
                <a:t>Accord de </a:t>
              </a:r>
              <a:endParaRPr kumimoji="0" lang="fr-FR" sz="1800" b="1" i="0" u="none" strike="noStrike" cap="none" normalizeH="0" baseline="0" dirty="0" smtClean="0">
                <a:ln>
                  <a:noFill/>
                </a:ln>
                <a:solidFill>
                  <a:schemeClr val="bg1"/>
                </a:solidFill>
                <a:effectLst/>
                <a:latin typeface="Arial" pitchFamily="34" charset="0"/>
              </a:endParaRPr>
            </a:p>
          </p:txBody>
        </p:sp>
        <p:sp>
          <p:nvSpPr>
            <p:cNvPr id="1069" name="Rectangle 45"/>
            <p:cNvSpPr>
              <a:spLocks noChangeArrowheads="1"/>
            </p:cNvSpPr>
            <p:nvPr/>
          </p:nvSpPr>
          <p:spPr bwMode="auto">
            <a:xfrm>
              <a:off x="2902" y="1916"/>
              <a:ext cx="296" cy="12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1" u="none" strike="noStrike" cap="none" normalizeH="0" baseline="0" dirty="0" smtClean="0">
                  <a:ln>
                    <a:noFill/>
                  </a:ln>
                  <a:solidFill>
                    <a:schemeClr val="bg1"/>
                  </a:solidFill>
                  <a:effectLst/>
                  <a:latin typeface="Calibri" pitchFamily="34" charset="0"/>
                </a:rPr>
                <a:t>l’ACPR</a:t>
              </a:r>
              <a:endParaRPr kumimoji="0" lang="fr-FR" sz="1800" b="1" i="0" u="none" strike="noStrike" cap="none" normalizeH="0" baseline="0" dirty="0" smtClean="0">
                <a:ln>
                  <a:noFill/>
                </a:ln>
                <a:solidFill>
                  <a:schemeClr val="bg1"/>
                </a:solidFill>
                <a:effectLst/>
                <a:latin typeface="Arial" pitchFamily="34" charset="0"/>
              </a:endParaRPr>
            </a:p>
          </p:txBody>
        </p:sp>
        <p:sp>
          <p:nvSpPr>
            <p:cNvPr id="1070" name="Rectangle 46"/>
            <p:cNvSpPr>
              <a:spLocks noChangeArrowheads="1"/>
            </p:cNvSpPr>
            <p:nvPr/>
          </p:nvSpPr>
          <p:spPr bwMode="auto">
            <a:xfrm>
              <a:off x="3200" y="1916"/>
              <a:ext cx="87" cy="1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1" u="none" strike="noStrike" cap="none" normalizeH="0" baseline="0" smtClean="0">
                  <a:ln>
                    <a:noFill/>
                  </a:ln>
                  <a:solidFill>
                    <a:srgbClr val="000000"/>
                  </a:solidFill>
                  <a:effectLst/>
                  <a:latin typeface="Calibri" pitchFamily="34" charset="0"/>
                </a:rPr>
                <a:t> </a:t>
              </a:r>
              <a:endParaRPr kumimoji="0" lang="fr-FR" sz="1800" b="0" i="0" u="none" strike="noStrike" cap="none" normalizeH="0" baseline="0" smtClean="0">
                <a:ln>
                  <a:noFill/>
                </a:ln>
                <a:solidFill>
                  <a:schemeClr val="tx1"/>
                </a:solidFill>
                <a:effectLst/>
                <a:latin typeface="Arial" pitchFamily="34" charset="0"/>
              </a:endParaRPr>
            </a:p>
          </p:txBody>
        </p:sp>
        <p:sp>
          <p:nvSpPr>
            <p:cNvPr id="1071" name="Rectangle 47"/>
            <p:cNvSpPr>
              <a:spLocks noChangeArrowheads="1"/>
            </p:cNvSpPr>
            <p:nvPr/>
          </p:nvSpPr>
          <p:spPr bwMode="auto">
            <a:xfrm>
              <a:off x="3226" y="1916"/>
              <a:ext cx="167" cy="12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1" u="none" strike="noStrike" cap="none" normalizeH="0" baseline="0" dirty="0" smtClean="0">
                  <a:ln>
                    <a:noFill/>
                  </a:ln>
                  <a:solidFill>
                    <a:schemeClr val="bg1"/>
                  </a:solidFill>
                  <a:effectLst/>
                  <a:latin typeface="Calibri" pitchFamily="34" charset="0"/>
                </a:rPr>
                <a:t>sur </a:t>
              </a:r>
              <a:endParaRPr kumimoji="0" lang="fr-FR" sz="1800" b="1" i="0" u="none" strike="noStrike" cap="none" normalizeH="0" baseline="0" dirty="0" smtClean="0">
                <a:ln>
                  <a:noFill/>
                </a:ln>
                <a:solidFill>
                  <a:schemeClr val="bg1"/>
                </a:solidFill>
                <a:effectLst/>
                <a:latin typeface="Arial" pitchFamily="34" charset="0"/>
              </a:endParaRPr>
            </a:p>
          </p:txBody>
        </p:sp>
        <p:sp>
          <p:nvSpPr>
            <p:cNvPr id="1072" name="Rectangle 48"/>
            <p:cNvSpPr>
              <a:spLocks noChangeArrowheads="1"/>
            </p:cNvSpPr>
            <p:nvPr/>
          </p:nvSpPr>
          <p:spPr bwMode="auto">
            <a:xfrm>
              <a:off x="2423" y="2075"/>
              <a:ext cx="586" cy="12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1" u="none" strike="noStrike" cap="none" normalizeH="0" baseline="0" dirty="0" smtClean="0">
                  <a:ln>
                    <a:noFill/>
                  </a:ln>
                  <a:solidFill>
                    <a:schemeClr val="bg1"/>
                  </a:solidFill>
                  <a:effectLst/>
                  <a:latin typeface="Calibri" pitchFamily="34" charset="0"/>
                </a:rPr>
                <a:t>initiative de </a:t>
              </a:r>
              <a:endParaRPr kumimoji="0" lang="fr-FR" sz="1800" b="1" i="0" u="none" strike="noStrike" cap="none" normalizeH="0" baseline="0" dirty="0" smtClean="0">
                <a:ln>
                  <a:noFill/>
                </a:ln>
                <a:solidFill>
                  <a:schemeClr val="bg1"/>
                </a:solidFill>
                <a:effectLst/>
                <a:latin typeface="Arial" pitchFamily="34" charset="0"/>
              </a:endParaRPr>
            </a:p>
          </p:txBody>
        </p:sp>
        <p:sp>
          <p:nvSpPr>
            <p:cNvPr id="1073" name="Rectangle 49"/>
            <p:cNvSpPr>
              <a:spLocks noChangeArrowheads="1"/>
            </p:cNvSpPr>
            <p:nvPr/>
          </p:nvSpPr>
          <p:spPr bwMode="auto">
            <a:xfrm>
              <a:off x="2423" y="2234"/>
              <a:ext cx="625" cy="12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1" u="none" strike="noStrike" cap="none" normalizeH="0" baseline="0" dirty="0" smtClean="0">
                  <a:ln>
                    <a:noFill/>
                  </a:ln>
                  <a:solidFill>
                    <a:schemeClr val="bg1"/>
                  </a:solidFill>
                  <a:effectLst/>
                  <a:latin typeface="Calibri" pitchFamily="34" charset="0"/>
                </a:rPr>
                <a:t>l’organisme ?</a:t>
              </a:r>
              <a:endParaRPr kumimoji="0" lang="fr-FR" sz="1800" b="1" i="0" u="none" strike="noStrike" cap="none" normalizeH="0" baseline="0" dirty="0" smtClean="0">
                <a:ln>
                  <a:noFill/>
                </a:ln>
                <a:solidFill>
                  <a:schemeClr val="bg1"/>
                </a:solidFill>
                <a:effectLst/>
                <a:latin typeface="Arial" pitchFamily="34" charset="0"/>
              </a:endParaRPr>
            </a:p>
          </p:txBody>
        </p:sp>
        <p:sp>
          <p:nvSpPr>
            <p:cNvPr id="1074" name="Rectangle 50"/>
            <p:cNvSpPr>
              <a:spLocks noChangeArrowheads="1"/>
            </p:cNvSpPr>
            <p:nvPr/>
          </p:nvSpPr>
          <p:spPr bwMode="auto">
            <a:xfrm>
              <a:off x="3070" y="2234"/>
              <a:ext cx="87" cy="1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1" u="none" strike="noStrike" cap="none" normalizeH="0" baseline="0" smtClean="0">
                  <a:ln>
                    <a:noFill/>
                  </a:ln>
                  <a:solidFill>
                    <a:srgbClr val="000000"/>
                  </a:solidFill>
                  <a:effectLst/>
                  <a:latin typeface="Calibri" pitchFamily="34" charset="0"/>
                </a:rPr>
                <a:t> </a:t>
              </a:r>
              <a:endParaRPr kumimoji="0" lang="fr-FR" sz="1800" b="0" i="0" u="none" strike="noStrike" cap="none" normalizeH="0" baseline="0" smtClean="0">
                <a:ln>
                  <a:noFill/>
                </a:ln>
                <a:solidFill>
                  <a:schemeClr val="tx1"/>
                </a:solidFill>
                <a:effectLst/>
                <a:latin typeface="Arial" pitchFamily="34" charset="0"/>
              </a:endParaRPr>
            </a:p>
          </p:txBody>
        </p:sp>
        <p:sp>
          <p:nvSpPr>
            <p:cNvPr id="1075" name="Rectangle 51"/>
            <p:cNvSpPr>
              <a:spLocks noChangeArrowheads="1"/>
            </p:cNvSpPr>
            <p:nvPr/>
          </p:nvSpPr>
          <p:spPr bwMode="auto">
            <a:xfrm>
              <a:off x="2423" y="2496"/>
              <a:ext cx="87" cy="1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1" u="none" strike="noStrike" cap="none" normalizeH="0" baseline="0" smtClean="0">
                  <a:ln>
                    <a:noFill/>
                  </a:ln>
                  <a:solidFill>
                    <a:srgbClr val="FF0000"/>
                  </a:solidFill>
                  <a:effectLst/>
                  <a:latin typeface="Calibri" pitchFamily="34" charset="0"/>
                </a:rPr>
                <a:t> </a:t>
              </a:r>
              <a:endParaRPr kumimoji="0" lang="fr-FR" sz="1800" b="0" i="0" u="none" strike="noStrike" cap="none" normalizeH="0" baseline="0" smtClean="0">
                <a:ln>
                  <a:noFill/>
                </a:ln>
                <a:solidFill>
                  <a:schemeClr val="tx1"/>
                </a:solidFill>
                <a:effectLst/>
                <a:latin typeface="Arial" pitchFamily="34" charset="0"/>
              </a:endParaRPr>
            </a:p>
          </p:txBody>
        </p:sp>
        <p:sp>
          <p:nvSpPr>
            <p:cNvPr id="1076" name="Rectangle 52"/>
            <p:cNvSpPr>
              <a:spLocks noChangeArrowheads="1"/>
            </p:cNvSpPr>
            <p:nvPr/>
          </p:nvSpPr>
          <p:spPr bwMode="auto">
            <a:xfrm>
              <a:off x="1987" y="1961"/>
              <a:ext cx="245" cy="1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1" u="none" strike="noStrike" cap="none" normalizeH="0" baseline="0" smtClean="0">
                  <a:ln>
                    <a:noFill/>
                  </a:ln>
                  <a:solidFill>
                    <a:srgbClr val="000000"/>
                  </a:solidFill>
                  <a:effectLst/>
                  <a:latin typeface="Calibri" pitchFamily="34" charset="0"/>
                </a:rPr>
                <a:t>OUI</a:t>
              </a:r>
              <a:endParaRPr kumimoji="0" lang="fr-FR" sz="1800" b="0" i="0" u="none" strike="noStrike" cap="none" normalizeH="0" baseline="0" smtClean="0">
                <a:ln>
                  <a:noFill/>
                </a:ln>
                <a:solidFill>
                  <a:schemeClr val="tx1"/>
                </a:solidFill>
                <a:effectLst/>
                <a:latin typeface="Arial" pitchFamily="34" charset="0"/>
              </a:endParaRPr>
            </a:p>
          </p:txBody>
        </p:sp>
        <p:sp>
          <p:nvSpPr>
            <p:cNvPr id="1077" name="Rectangle 53"/>
            <p:cNvSpPr>
              <a:spLocks noChangeArrowheads="1"/>
            </p:cNvSpPr>
            <p:nvPr/>
          </p:nvSpPr>
          <p:spPr bwMode="auto">
            <a:xfrm>
              <a:off x="2162" y="1961"/>
              <a:ext cx="87" cy="1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1" u="none" strike="noStrike" cap="none" normalizeH="0" baseline="0" smtClean="0">
                  <a:ln>
                    <a:noFill/>
                  </a:ln>
                  <a:solidFill>
                    <a:srgbClr val="000000"/>
                  </a:solidFill>
                  <a:effectLst/>
                  <a:latin typeface="Calibri" pitchFamily="34" charset="0"/>
                </a:rPr>
                <a:t> </a:t>
              </a:r>
              <a:endParaRPr kumimoji="0" lang="fr-FR" sz="1800" b="0" i="0" u="none" strike="noStrike" cap="none" normalizeH="0" baseline="0" smtClean="0">
                <a:ln>
                  <a:noFill/>
                </a:ln>
                <a:solidFill>
                  <a:schemeClr val="tx1"/>
                </a:solidFill>
                <a:effectLst/>
                <a:latin typeface="Arial" pitchFamily="34" charset="0"/>
              </a:endParaRPr>
            </a:p>
          </p:txBody>
        </p:sp>
        <p:sp>
          <p:nvSpPr>
            <p:cNvPr id="1078" name="Rectangle 54"/>
            <p:cNvSpPr>
              <a:spLocks noChangeArrowheads="1"/>
            </p:cNvSpPr>
            <p:nvPr/>
          </p:nvSpPr>
          <p:spPr bwMode="auto">
            <a:xfrm>
              <a:off x="1125" y="2515"/>
              <a:ext cx="292" cy="1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1" u="none" strike="noStrike" cap="none" normalizeH="0" baseline="0" smtClean="0">
                  <a:ln>
                    <a:noFill/>
                  </a:ln>
                  <a:solidFill>
                    <a:srgbClr val="000000"/>
                  </a:solidFill>
                  <a:effectLst/>
                  <a:latin typeface="Calibri" pitchFamily="34" charset="0"/>
                </a:rPr>
                <a:t>NON</a:t>
              </a:r>
              <a:endParaRPr kumimoji="0" lang="fr-FR" sz="1800" b="0" i="0" u="none" strike="noStrike" cap="none" normalizeH="0" baseline="0" smtClean="0">
                <a:ln>
                  <a:noFill/>
                </a:ln>
                <a:solidFill>
                  <a:schemeClr val="tx1"/>
                </a:solidFill>
                <a:effectLst/>
                <a:latin typeface="Arial" pitchFamily="34" charset="0"/>
              </a:endParaRPr>
            </a:p>
          </p:txBody>
        </p:sp>
        <p:sp>
          <p:nvSpPr>
            <p:cNvPr id="1079" name="Rectangle 55"/>
            <p:cNvSpPr>
              <a:spLocks noChangeArrowheads="1"/>
            </p:cNvSpPr>
            <p:nvPr/>
          </p:nvSpPr>
          <p:spPr bwMode="auto">
            <a:xfrm>
              <a:off x="1344" y="2515"/>
              <a:ext cx="87" cy="1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1" u="none" strike="noStrike" cap="none" normalizeH="0" baseline="0" smtClean="0">
                  <a:ln>
                    <a:noFill/>
                  </a:ln>
                  <a:solidFill>
                    <a:srgbClr val="000000"/>
                  </a:solidFill>
                  <a:effectLst/>
                  <a:latin typeface="Calibri" pitchFamily="34" charset="0"/>
                </a:rPr>
                <a:t> </a:t>
              </a:r>
              <a:endParaRPr kumimoji="0" lang="fr-FR" sz="1800" b="0" i="0" u="none" strike="noStrike" cap="none" normalizeH="0" baseline="0" smtClean="0">
                <a:ln>
                  <a:noFill/>
                </a:ln>
                <a:solidFill>
                  <a:schemeClr val="tx1"/>
                </a:solidFill>
                <a:effectLst/>
                <a:latin typeface="Arial" pitchFamily="34" charset="0"/>
              </a:endParaRPr>
            </a:p>
          </p:txBody>
        </p:sp>
        <p:grpSp>
          <p:nvGrpSpPr>
            <p:cNvPr id="9" name="Group 58"/>
            <p:cNvGrpSpPr>
              <a:grpSpLocks/>
            </p:cNvGrpSpPr>
            <p:nvPr/>
          </p:nvGrpSpPr>
          <p:grpSpPr bwMode="auto">
            <a:xfrm>
              <a:off x="435" y="2718"/>
              <a:ext cx="1270" cy="477"/>
              <a:chOff x="435" y="2718"/>
              <a:chExt cx="1270" cy="477"/>
            </a:xfrm>
          </p:grpSpPr>
          <p:sp>
            <p:nvSpPr>
              <p:cNvPr id="1080" name="Rectangle 56"/>
              <p:cNvSpPr>
                <a:spLocks noChangeArrowheads="1"/>
              </p:cNvSpPr>
              <p:nvPr/>
            </p:nvSpPr>
            <p:spPr bwMode="auto">
              <a:xfrm>
                <a:off x="435" y="2718"/>
                <a:ext cx="1270" cy="477"/>
              </a:xfrm>
              <a:prstGeom prst="rect">
                <a:avLst/>
              </a:prstGeom>
              <a:solidFill>
                <a:schemeClr val="bg1">
                  <a:lumMod val="9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81" name="Rectangle 57"/>
              <p:cNvSpPr>
                <a:spLocks noChangeArrowheads="1"/>
              </p:cNvSpPr>
              <p:nvPr/>
            </p:nvSpPr>
            <p:spPr bwMode="auto">
              <a:xfrm>
                <a:off x="435" y="2718"/>
                <a:ext cx="1270" cy="477"/>
              </a:xfrm>
              <a:prstGeom prst="rect">
                <a:avLst/>
              </a:prstGeom>
              <a:noFill/>
              <a:ln w="12700"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grpSp>
        <p:sp>
          <p:nvSpPr>
            <p:cNvPr id="1083" name="Rectangle 59"/>
            <p:cNvSpPr>
              <a:spLocks noChangeArrowheads="1"/>
            </p:cNvSpPr>
            <p:nvPr/>
          </p:nvSpPr>
          <p:spPr bwMode="auto">
            <a:xfrm>
              <a:off x="499" y="2759"/>
              <a:ext cx="1144" cy="1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84" name="Rectangle 60"/>
            <p:cNvSpPr>
              <a:spLocks noChangeArrowheads="1"/>
            </p:cNvSpPr>
            <p:nvPr/>
          </p:nvSpPr>
          <p:spPr bwMode="auto">
            <a:xfrm>
              <a:off x="514" y="2757"/>
              <a:ext cx="888" cy="12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002060"/>
                  </a:solidFill>
                  <a:effectLst/>
                  <a:latin typeface="Calibri" pitchFamily="34" charset="0"/>
                </a:rPr>
                <a:t>Pas d’exigences de </a:t>
              </a:r>
              <a:endParaRPr kumimoji="0" lang="fr-FR" sz="1800" b="0" i="0" u="none" strike="noStrike" cap="none" normalizeH="0" baseline="0" dirty="0" smtClean="0">
                <a:ln>
                  <a:noFill/>
                </a:ln>
                <a:solidFill>
                  <a:srgbClr val="002060"/>
                </a:solidFill>
                <a:effectLst/>
                <a:latin typeface="Arial" pitchFamily="34" charset="0"/>
              </a:endParaRPr>
            </a:p>
          </p:txBody>
        </p:sp>
        <p:sp>
          <p:nvSpPr>
            <p:cNvPr id="1085" name="Rectangle 61"/>
            <p:cNvSpPr>
              <a:spLocks noChangeArrowheads="1"/>
            </p:cNvSpPr>
            <p:nvPr/>
          </p:nvSpPr>
          <p:spPr bwMode="auto">
            <a:xfrm>
              <a:off x="499" y="2918"/>
              <a:ext cx="1144" cy="1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86" name="Rectangle 62"/>
            <p:cNvSpPr>
              <a:spLocks noChangeArrowheads="1"/>
            </p:cNvSpPr>
            <p:nvPr/>
          </p:nvSpPr>
          <p:spPr bwMode="auto">
            <a:xfrm>
              <a:off x="514" y="2916"/>
              <a:ext cx="440" cy="12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1" u="none" strike="noStrike" cap="none" normalizeH="0" baseline="0" dirty="0" err="1" smtClean="0">
                  <a:ln>
                    <a:noFill/>
                  </a:ln>
                  <a:solidFill>
                    <a:srgbClr val="002060"/>
                  </a:solidFill>
                  <a:effectLst/>
                  <a:latin typeface="Calibri" pitchFamily="34" charset="0"/>
                </a:rPr>
                <a:t>reporting</a:t>
              </a:r>
              <a:endParaRPr kumimoji="0" lang="fr-FR" sz="1800" b="0" i="0" u="none" strike="noStrike" cap="none" normalizeH="0" baseline="0" dirty="0" smtClean="0">
                <a:ln>
                  <a:noFill/>
                </a:ln>
                <a:solidFill>
                  <a:srgbClr val="002060"/>
                </a:solidFill>
                <a:effectLst/>
                <a:latin typeface="Arial" pitchFamily="34" charset="0"/>
              </a:endParaRPr>
            </a:p>
          </p:txBody>
        </p:sp>
        <p:sp>
          <p:nvSpPr>
            <p:cNvPr id="1087" name="Rectangle 63"/>
            <p:cNvSpPr>
              <a:spLocks noChangeArrowheads="1"/>
            </p:cNvSpPr>
            <p:nvPr/>
          </p:nvSpPr>
          <p:spPr bwMode="auto">
            <a:xfrm>
              <a:off x="955" y="2916"/>
              <a:ext cx="89" cy="1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rgbClr val="000000"/>
                  </a:solidFill>
                  <a:effectLst/>
                  <a:latin typeface="Calibri" pitchFamily="34" charset="0"/>
                </a:rPr>
                <a:t> </a:t>
              </a:r>
              <a:endParaRPr kumimoji="0" lang="fr-FR" sz="1800" b="0" i="0" u="none" strike="noStrike" cap="none" normalizeH="0" baseline="0" smtClean="0">
                <a:ln>
                  <a:noFill/>
                </a:ln>
                <a:solidFill>
                  <a:schemeClr val="tx1"/>
                </a:solidFill>
                <a:effectLst/>
                <a:latin typeface="Arial" pitchFamily="34" charset="0"/>
              </a:endParaRPr>
            </a:p>
          </p:txBody>
        </p:sp>
        <p:sp>
          <p:nvSpPr>
            <p:cNvPr id="1088" name="Rectangle 64"/>
            <p:cNvSpPr>
              <a:spLocks noChangeArrowheads="1"/>
            </p:cNvSpPr>
            <p:nvPr/>
          </p:nvSpPr>
          <p:spPr bwMode="auto">
            <a:xfrm>
              <a:off x="981" y="2916"/>
              <a:ext cx="600" cy="12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002060"/>
                  </a:solidFill>
                  <a:effectLst/>
                  <a:latin typeface="Calibri" pitchFamily="34" charset="0"/>
                </a:rPr>
                <a:t>trimestriel à </a:t>
              </a:r>
              <a:endParaRPr kumimoji="0" lang="fr-FR" sz="1800" b="0" i="0" u="none" strike="noStrike" cap="none" normalizeH="0" baseline="0" dirty="0" smtClean="0">
                <a:ln>
                  <a:noFill/>
                </a:ln>
                <a:solidFill>
                  <a:srgbClr val="002060"/>
                </a:solidFill>
                <a:effectLst/>
                <a:latin typeface="Arial" pitchFamily="34" charset="0"/>
              </a:endParaRPr>
            </a:p>
          </p:txBody>
        </p:sp>
        <p:sp>
          <p:nvSpPr>
            <p:cNvPr id="1089" name="Rectangle 65"/>
            <p:cNvSpPr>
              <a:spLocks noChangeArrowheads="1"/>
            </p:cNvSpPr>
            <p:nvPr/>
          </p:nvSpPr>
          <p:spPr bwMode="auto">
            <a:xfrm>
              <a:off x="499" y="3076"/>
              <a:ext cx="1144" cy="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90" name="Rectangle 66"/>
            <p:cNvSpPr>
              <a:spLocks noChangeArrowheads="1"/>
            </p:cNvSpPr>
            <p:nvPr/>
          </p:nvSpPr>
          <p:spPr bwMode="auto">
            <a:xfrm>
              <a:off x="514" y="3075"/>
              <a:ext cx="901" cy="12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002060"/>
                  </a:solidFill>
                  <a:effectLst/>
                  <a:latin typeface="Calibri" pitchFamily="34" charset="0"/>
                </a:rPr>
                <a:t>l’exception du MCR</a:t>
              </a:r>
              <a:endParaRPr kumimoji="0" lang="fr-FR" sz="1800" b="0" i="0" u="none" strike="noStrike" cap="none" normalizeH="0" baseline="0" dirty="0" smtClean="0">
                <a:ln>
                  <a:noFill/>
                </a:ln>
                <a:solidFill>
                  <a:srgbClr val="002060"/>
                </a:solidFill>
                <a:effectLst/>
                <a:latin typeface="Arial" pitchFamily="34" charset="0"/>
              </a:endParaRPr>
            </a:p>
          </p:txBody>
        </p:sp>
        <p:sp>
          <p:nvSpPr>
            <p:cNvPr id="1091" name="Rectangle 67"/>
            <p:cNvSpPr>
              <a:spLocks noChangeArrowheads="1"/>
            </p:cNvSpPr>
            <p:nvPr/>
          </p:nvSpPr>
          <p:spPr bwMode="auto">
            <a:xfrm>
              <a:off x="1427" y="3075"/>
              <a:ext cx="89" cy="1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000000"/>
                  </a:solidFill>
                  <a:effectLst/>
                  <a:latin typeface="Calibri" pitchFamily="34" charset="0"/>
                </a:rPr>
                <a:t> </a:t>
              </a:r>
              <a:endParaRPr kumimoji="0" lang="fr-FR" sz="1800" b="0" i="0" u="none" strike="noStrike" cap="none" normalizeH="0" baseline="0" dirty="0" smtClean="0">
                <a:ln>
                  <a:noFill/>
                </a:ln>
                <a:solidFill>
                  <a:schemeClr val="tx1"/>
                </a:solidFill>
                <a:effectLst/>
                <a:latin typeface="Arial" pitchFamily="34" charset="0"/>
              </a:endParaRPr>
            </a:p>
          </p:txBody>
        </p:sp>
        <p:sp>
          <p:nvSpPr>
            <p:cNvPr id="1092" name="Rectangle 68"/>
            <p:cNvSpPr>
              <a:spLocks noChangeArrowheads="1"/>
            </p:cNvSpPr>
            <p:nvPr/>
          </p:nvSpPr>
          <p:spPr bwMode="auto">
            <a:xfrm>
              <a:off x="3004" y="2515"/>
              <a:ext cx="245" cy="1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1" u="none" strike="noStrike" cap="none" normalizeH="0" baseline="0" smtClean="0">
                  <a:ln>
                    <a:noFill/>
                  </a:ln>
                  <a:solidFill>
                    <a:srgbClr val="000000"/>
                  </a:solidFill>
                  <a:effectLst/>
                  <a:latin typeface="Calibri" pitchFamily="34" charset="0"/>
                </a:rPr>
                <a:t>OUI</a:t>
              </a:r>
              <a:endParaRPr kumimoji="0" lang="fr-FR" sz="1800" b="0" i="0" u="none" strike="noStrike" cap="none" normalizeH="0" baseline="0" smtClean="0">
                <a:ln>
                  <a:noFill/>
                </a:ln>
                <a:solidFill>
                  <a:schemeClr val="tx1"/>
                </a:solidFill>
                <a:effectLst/>
                <a:latin typeface="Arial" pitchFamily="34" charset="0"/>
              </a:endParaRPr>
            </a:p>
          </p:txBody>
        </p:sp>
        <p:sp>
          <p:nvSpPr>
            <p:cNvPr id="1093" name="Rectangle 69"/>
            <p:cNvSpPr>
              <a:spLocks noChangeArrowheads="1"/>
            </p:cNvSpPr>
            <p:nvPr/>
          </p:nvSpPr>
          <p:spPr bwMode="auto">
            <a:xfrm>
              <a:off x="3179" y="2515"/>
              <a:ext cx="87" cy="1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1" u="none" strike="noStrike" cap="none" normalizeH="0" baseline="0" smtClean="0">
                  <a:ln>
                    <a:noFill/>
                  </a:ln>
                  <a:solidFill>
                    <a:srgbClr val="000000"/>
                  </a:solidFill>
                  <a:effectLst/>
                  <a:latin typeface="Calibri" pitchFamily="34" charset="0"/>
                </a:rPr>
                <a:t> </a:t>
              </a:r>
              <a:endParaRPr kumimoji="0" lang="fr-FR" sz="1800" b="0" i="0" u="none" strike="noStrike" cap="none" normalizeH="0" baseline="0" smtClean="0">
                <a:ln>
                  <a:noFill/>
                </a:ln>
                <a:solidFill>
                  <a:schemeClr val="tx1"/>
                </a:solidFill>
                <a:effectLst/>
                <a:latin typeface="Arial" pitchFamily="34" charset="0"/>
              </a:endParaRPr>
            </a:p>
          </p:txBody>
        </p:sp>
        <p:sp>
          <p:nvSpPr>
            <p:cNvPr id="1094" name="Rectangle 70"/>
            <p:cNvSpPr>
              <a:spLocks noChangeArrowheads="1"/>
            </p:cNvSpPr>
            <p:nvPr/>
          </p:nvSpPr>
          <p:spPr bwMode="auto">
            <a:xfrm>
              <a:off x="3743" y="1961"/>
              <a:ext cx="292" cy="1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1" u="none" strike="noStrike" cap="none" normalizeH="0" baseline="0" smtClean="0">
                  <a:ln>
                    <a:noFill/>
                  </a:ln>
                  <a:solidFill>
                    <a:srgbClr val="000000"/>
                  </a:solidFill>
                  <a:effectLst/>
                  <a:latin typeface="Calibri" pitchFamily="34" charset="0"/>
                </a:rPr>
                <a:t>NON</a:t>
              </a:r>
              <a:endParaRPr kumimoji="0" lang="fr-FR" sz="1800" b="0" i="0" u="none" strike="noStrike" cap="none" normalizeH="0" baseline="0" smtClean="0">
                <a:ln>
                  <a:noFill/>
                </a:ln>
                <a:solidFill>
                  <a:schemeClr val="tx1"/>
                </a:solidFill>
                <a:effectLst/>
                <a:latin typeface="Arial" pitchFamily="34" charset="0"/>
              </a:endParaRPr>
            </a:p>
          </p:txBody>
        </p:sp>
        <p:sp>
          <p:nvSpPr>
            <p:cNvPr id="1095" name="Rectangle 71"/>
            <p:cNvSpPr>
              <a:spLocks noChangeArrowheads="1"/>
            </p:cNvSpPr>
            <p:nvPr/>
          </p:nvSpPr>
          <p:spPr bwMode="auto">
            <a:xfrm>
              <a:off x="3962" y="1961"/>
              <a:ext cx="87" cy="1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1" u="none" strike="noStrike" cap="none" normalizeH="0" baseline="0" smtClean="0">
                  <a:ln>
                    <a:noFill/>
                  </a:ln>
                  <a:solidFill>
                    <a:srgbClr val="000000"/>
                  </a:solidFill>
                  <a:effectLst/>
                  <a:latin typeface="Calibri" pitchFamily="34" charset="0"/>
                </a:rPr>
                <a:t> </a:t>
              </a:r>
              <a:endParaRPr kumimoji="0" lang="fr-FR" sz="1800" b="0" i="0" u="none" strike="noStrike" cap="none" normalizeH="0" baseline="0" smtClean="0">
                <a:ln>
                  <a:noFill/>
                </a:ln>
                <a:solidFill>
                  <a:schemeClr val="tx1"/>
                </a:solidFill>
                <a:effectLst/>
                <a:latin typeface="Arial" pitchFamily="34" charset="0"/>
              </a:endParaRPr>
            </a:p>
          </p:txBody>
        </p:sp>
        <p:sp>
          <p:nvSpPr>
            <p:cNvPr id="1096" name="Freeform 72"/>
            <p:cNvSpPr>
              <a:spLocks noEditPoints="1"/>
            </p:cNvSpPr>
            <p:nvPr/>
          </p:nvSpPr>
          <p:spPr bwMode="auto">
            <a:xfrm>
              <a:off x="974" y="2358"/>
              <a:ext cx="61" cy="359"/>
            </a:xfrm>
            <a:custGeom>
              <a:avLst/>
              <a:gdLst/>
              <a:ahLst/>
              <a:cxnLst>
                <a:cxn ang="0">
                  <a:pos x="466" y="66"/>
                </a:cxn>
                <a:cxn ang="0">
                  <a:pos x="466" y="4000"/>
                </a:cxn>
                <a:cxn ang="0">
                  <a:pos x="400" y="4066"/>
                </a:cxn>
                <a:cxn ang="0">
                  <a:pos x="333" y="4000"/>
                </a:cxn>
                <a:cxn ang="0">
                  <a:pos x="333" y="66"/>
                </a:cxn>
                <a:cxn ang="0">
                  <a:pos x="400" y="0"/>
                </a:cxn>
                <a:cxn ang="0">
                  <a:pos x="466" y="66"/>
                </a:cxn>
                <a:cxn ang="0">
                  <a:pos x="800" y="3866"/>
                </a:cxn>
                <a:cxn ang="0">
                  <a:pos x="400" y="4666"/>
                </a:cxn>
                <a:cxn ang="0">
                  <a:pos x="0" y="3866"/>
                </a:cxn>
                <a:cxn ang="0">
                  <a:pos x="800" y="3866"/>
                </a:cxn>
              </a:cxnLst>
              <a:rect l="0" t="0" r="r" b="b"/>
              <a:pathLst>
                <a:path w="800" h="4666">
                  <a:moveTo>
                    <a:pt x="466" y="66"/>
                  </a:moveTo>
                  <a:lnTo>
                    <a:pt x="466" y="4000"/>
                  </a:lnTo>
                  <a:cubicBezTo>
                    <a:pt x="466" y="4037"/>
                    <a:pt x="437" y="4066"/>
                    <a:pt x="400" y="4066"/>
                  </a:cubicBezTo>
                  <a:cubicBezTo>
                    <a:pt x="363" y="4066"/>
                    <a:pt x="333" y="4037"/>
                    <a:pt x="333" y="4000"/>
                  </a:cubicBezTo>
                  <a:lnTo>
                    <a:pt x="333" y="66"/>
                  </a:lnTo>
                  <a:cubicBezTo>
                    <a:pt x="333" y="30"/>
                    <a:pt x="363" y="0"/>
                    <a:pt x="400" y="0"/>
                  </a:cubicBezTo>
                  <a:cubicBezTo>
                    <a:pt x="437" y="0"/>
                    <a:pt x="466" y="30"/>
                    <a:pt x="466" y="66"/>
                  </a:cubicBezTo>
                  <a:close/>
                  <a:moveTo>
                    <a:pt x="800" y="3866"/>
                  </a:moveTo>
                  <a:lnTo>
                    <a:pt x="400" y="4666"/>
                  </a:lnTo>
                  <a:lnTo>
                    <a:pt x="0" y="3866"/>
                  </a:lnTo>
                  <a:lnTo>
                    <a:pt x="800" y="3866"/>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fr-FR"/>
            </a:p>
          </p:txBody>
        </p:sp>
        <p:sp>
          <p:nvSpPr>
            <p:cNvPr id="1097" name="Freeform 73"/>
            <p:cNvSpPr>
              <a:spLocks noEditPoints="1"/>
            </p:cNvSpPr>
            <p:nvPr/>
          </p:nvSpPr>
          <p:spPr bwMode="auto">
            <a:xfrm>
              <a:off x="1700" y="2132"/>
              <a:ext cx="644" cy="61"/>
            </a:xfrm>
            <a:custGeom>
              <a:avLst/>
              <a:gdLst/>
              <a:ahLst/>
              <a:cxnLst>
                <a:cxn ang="0">
                  <a:pos x="67" y="334"/>
                </a:cxn>
                <a:cxn ang="0">
                  <a:pos x="7700" y="334"/>
                </a:cxn>
                <a:cxn ang="0">
                  <a:pos x="7767" y="400"/>
                </a:cxn>
                <a:cxn ang="0">
                  <a:pos x="7700" y="467"/>
                </a:cxn>
                <a:cxn ang="0">
                  <a:pos x="67" y="467"/>
                </a:cxn>
                <a:cxn ang="0">
                  <a:pos x="0" y="400"/>
                </a:cxn>
                <a:cxn ang="0">
                  <a:pos x="67" y="334"/>
                </a:cxn>
                <a:cxn ang="0">
                  <a:pos x="7567" y="0"/>
                </a:cxn>
                <a:cxn ang="0">
                  <a:pos x="8367" y="400"/>
                </a:cxn>
                <a:cxn ang="0">
                  <a:pos x="7567" y="800"/>
                </a:cxn>
                <a:cxn ang="0">
                  <a:pos x="7567" y="0"/>
                </a:cxn>
              </a:cxnLst>
              <a:rect l="0" t="0" r="r" b="b"/>
              <a:pathLst>
                <a:path w="8367" h="800">
                  <a:moveTo>
                    <a:pt x="67" y="334"/>
                  </a:moveTo>
                  <a:lnTo>
                    <a:pt x="7700" y="334"/>
                  </a:lnTo>
                  <a:cubicBezTo>
                    <a:pt x="7737" y="334"/>
                    <a:pt x="7767" y="364"/>
                    <a:pt x="7767" y="400"/>
                  </a:cubicBezTo>
                  <a:cubicBezTo>
                    <a:pt x="7767" y="437"/>
                    <a:pt x="7737" y="467"/>
                    <a:pt x="7700" y="467"/>
                  </a:cubicBezTo>
                  <a:lnTo>
                    <a:pt x="67" y="467"/>
                  </a:lnTo>
                  <a:cubicBezTo>
                    <a:pt x="30" y="467"/>
                    <a:pt x="0" y="437"/>
                    <a:pt x="0" y="400"/>
                  </a:cubicBezTo>
                  <a:cubicBezTo>
                    <a:pt x="0" y="364"/>
                    <a:pt x="30" y="334"/>
                    <a:pt x="67" y="334"/>
                  </a:cubicBezTo>
                  <a:close/>
                  <a:moveTo>
                    <a:pt x="7567" y="0"/>
                  </a:moveTo>
                  <a:lnTo>
                    <a:pt x="8367" y="400"/>
                  </a:lnTo>
                  <a:lnTo>
                    <a:pt x="7567" y="800"/>
                  </a:lnTo>
                  <a:lnTo>
                    <a:pt x="7567"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fr-FR"/>
            </a:p>
          </p:txBody>
        </p:sp>
        <p:grpSp>
          <p:nvGrpSpPr>
            <p:cNvPr id="10" name="Group 76"/>
            <p:cNvGrpSpPr>
              <a:grpSpLocks/>
            </p:cNvGrpSpPr>
            <p:nvPr/>
          </p:nvGrpSpPr>
          <p:grpSpPr bwMode="auto">
            <a:xfrm>
              <a:off x="2344" y="2702"/>
              <a:ext cx="1271" cy="478"/>
              <a:chOff x="2344" y="2702"/>
              <a:chExt cx="1271" cy="478"/>
            </a:xfrm>
          </p:grpSpPr>
          <p:sp>
            <p:nvSpPr>
              <p:cNvPr id="1098" name="Rectangle 74"/>
              <p:cNvSpPr>
                <a:spLocks noChangeArrowheads="1"/>
              </p:cNvSpPr>
              <p:nvPr/>
            </p:nvSpPr>
            <p:spPr bwMode="auto">
              <a:xfrm>
                <a:off x="2344" y="2702"/>
                <a:ext cx="1271" cy="478"/>
              </a:xfrm>
              <a:prstGeom prst="rect">
                <a:avLst/>
              </a:prstGeom>
              <a:solidFill>
                <a:schemeClr val="bg1">
                  <a:lumMod val="9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99" name="Rectangle 75"/>
              <p:cNvSpPr>
                <a:spLocks noChangeArrowheads="1"/>
              </p:cNvSpPr>
              <p:nvPr/>
            </p:nvSpPr>
            <p:spPr bwMode="auto">
              <a:xfrm>
                <a:off x="2344" y="2702"/>
                <a:ext cx="1271" cy="478"/>
              </a:xfrm>
              <a:prstGeom prst="rect">
                <a:avLst/>
              </a:prstGeom>
              <a:noFill/>
              <a:ln w="12700"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grpSp>
        <p:sp>
          <p:nvSpPr>
            <p:cNvPr id="1101" name="Rectangle 77"/>
            <p:cNvSpPr>
              <a:spLocks noChangeArrowheads="1"/>
            </p:cNvSpPr>
            <p:nvPr/>
          </p:nvSpPr>
          <p:spPr bwMode="auto">
            <a:xfrm>
              <a:off x="2409" y="2744"/>
              <a:ext cx="1144" cy="1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102" name="Rectangle 78"/>
            <p:cNvSpPr>
              <a:spLocks noChangeArrowheads="1"/>
            </p:cNvSpPr>
            <p:nvPr/>
          </p:nvSpPr>
          <p:spPr bwMode="auto">
            <a:xfrm>
              <a:off x="2423" y="2742"/>
              <a:ext cx="888" cy="12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002060"/>
                  </a:solidFill>
                  <a:effectLst/>
                  <a:latin typeface="Calibri" pitchFamily="34" charset="0"/>
                </a:rPr>
                <a:t>Pas d’exigences de </a:t>
              </a:r>
              <a:endParaRPr kumimoji="0" lang="fr-FR" sz="1800" b="0" i="0" u="none" strike="noStrike" cap="none" normalizeH="0" baseline="0" dirty="0" smtClean="0">
                <a:ln>
                  <a:noFill/>
                </a:ln>
                <a:solidFill>
                  <a:srgbClr val="002060"/>
                </a:solidFill>
                <a:effectLst/>
                <a:latin typeface="Arial" pitchFamily="34" charset="0"/>
              </a:endParaRPr>
            </a:p>
          </p:txBody>
        </p:sp>
        <p:sp>
          <p:nvSpPr>
            <p:cNvPr id="1103" name="Rectangle 79"/>
            <p:cNvSpPr>
              <a:spLocks noChangeArrowheads="1"/>
            </p:cNvSpPr>
            <p:nvPr/>
          </p:nvSpPr>
          <p:spPr bwMode="auto">
            <a:xfrm>
              <a:off x="2409" y="2902"/>
              <a:ext cx="1144" cy="1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104" name="Rectangle 80"/>
            <p:cNvSpPr>
              <a:spLocks noChangeArrowheads="1"/>
            </p:cNvSpPr>
            <p:nvPr/>
          </p:nvSpPr>
          <p:spPr bwMode="auto">
            <a:xfrm>
              <a:off x="2423" y="2900"/>
              <a:ext cx="440" cy="12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1" u="none" strike="noStrike" cap="none" normalizeH="0" baseline="0" dirty="0" err="1" smtClean="0">
                  <a:ln>
                    <a:noFill/>
                  </a:ln>
                  <a:solidFill>
                    <a:srgbClr val="002060"/>
                  </a:solidFill>
                  <a:effectLst/>
                  <a:latin typeface="Calibri" pitchFamily="34" charset="0"/>
                </a:rPr>
                <a:t>reporting</a:t>
              </a:r>
              <a:endParaRPr kumimoji="0" lang="fr-FR" sz="1800" b="0" i="0" u="none" strike="noStrike" cap="none" normalizeH="0" baseline="0" dirty="0" smtClean="0">
                <a:ln>
                  <a:noFill/>
                </a:ln>
                <a:solidFill>
                  <a:srgbClr val="002060"/>
                </a:solidFill>
                <a:effectLst/>
                <a:latin typeface="Arial" pitchFamily="34" charset="0"/>
              </a:endParaRPr>
            </a:p>
          </p:txBody>
        </p:sp>
        <p:sp>
          <p:nvSpPr>
            <p:cNvPr id="1105" name="Rectangle 81"/>
            <p:cNvSpPr>
              <a:spLocks noChangeArrowheads="1"/>
            </p:cNvSpPr>
            <p:nvPr/>
          </p:nvSpPr>
          <p:spPr bwMode="auto">
            <a:xfrm>
              <a:off x="2865" y="2900"/>
              <a:ext cx="89" cy="1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rgbClr val="000000"/>
                  </a:solidFill>
                  <a:effectLst/>
                  <a:latin typeface="Calibri" pitchFamily="34" charset="0"/>
                </a:rPr>
                <a:t> </a:t>
              </a:r>
              <a:endParaRPr kumimoji="0" lang="fr-FR" sz="1800" b="0" i="0" u="none" strike="noStrike" cap="none" normalizeH="0" baseline="0" smtClean="0">
                <a:ln>
                  <a:noFill/>
                </a:ln>
                <a:solidFill>
                  <a:schemeClr val="tx1"/>
                </a:solidFill>
                <a:effectLst/>
                <a:latin typeface="Arial" pitchFamily="34" charset="0"/>
              </a:endParaRPr>
            </a:p>
          </p:txBody>
        </p:sp>
        <p:sp>
          <p:nvSpPr>
            <p:cNvPr id="1106" name="Rectangle 82"/>
            <p:cNvSpPr>
              <a:spLocks noChangeArrowheads="1"/>
            </p:cNvSpPr>
            <p:nvPr/>
          </p:nvSpPr>
          <p:spPr bwMode="auto">
            <a:xfrm>
              <a:off x="2890" y="2900"/>
              <a:ext cx="600" cy="12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002060"/>
                  </a:solidFill>
                  <a:effectLst/>
                  <a:latin typeface="Calibri" pitchFamily="34" charset="0"/>
                </a:rPr>
                <a:t>trimestriel à </a:t>
              </a:r>
              <a:endParaRPr kumimoji="0" lang="fr-FR" sz="1800" b="0" i="0" u="none" strike="noStrike" cap="none" normalizeH="0" baseline="0" dirty="0" smtClean="0">
                <a:ln>
                  <a:noFill/>
                </a:ln>
                <a:solidFill>
                  <a:srgbClr val="002060"/>
                </a:solidFill>
                <a:effectLst/>
                <a:latin typeface="Arial" pitchFamily="34" charset="0"/>
              </a:endParaRPr>
            </a:p>
          </p:txBody>
        </p:sp>
        <p:sp>
          <p:nvSpPr>
            <p:cNvPr id="1107" name="Rectangle 83"/>
            <p:cNvSpPr>
              <a:spLocks noChangeArrowheads="1"/>
            </p:cNvSpPr>
            <p:nvPr/>
          </p:nvSpPr>
          <p:spPr bwMode="auto">
            <a:xfrm>
              <a:off x="2409" y="3061"/>
              <a:ext cx="1144" cy="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108" name="Rectangle 84"/>
            <p:cNvSpPr>
              <a:spLocks noChangeArrowheads="1"/>
            </p:cNvSpPr>
            <p:nvPr/>
          </p:nvSpPr>
          <p:spPr bwMode="auto">
            <a:xfrm>
              <a:off x="2423" y="3060"/>
              <a:ext cx="901" cy="12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002060"/>
                  </a:solidFill>
                  <a:effectLst/>
                  <a:latin typeface="Calibri" pitchFamily="34" charset="0"/>
                </a:rPr>
                <a:t>l’exception du MCR</a:t>
              </a:r>
              <a:endParaRPr kumimoji="0" lang="fr-FR" sz="1800" b="0" i="0" u="none" strike="noStrike" cap="none" normalizeH="0" baseline="0" dirty="0" smtClean="0">
                <a:ln>
                  <a:noFill/>
                </a:ln>
                <a:solidFill>
                  <a:srgbClr val="002060"/>
                </a:solidFill>
                <a:effectLst/>
                <a:latin typeface="Arial" pitchFamily="34" charset="0"/>
              </a:endParaRPr>
            </a:p>
          </p:txBody>
        </p:sp>
        <p:sp>
          <p:nvSpPr>
            <p:cNvPr id="1109" name="Rectangle 85"/>
            <p:cNvSpPr>
              <a:spLocks noChangeArrowheads="1"/>
            </p:cNvSpPr>
            <p:nvPr/>
          </p:nvSpPr>
          <p:spPr bwMode="auto">
            <a:xfrm>
              <a:off x="3337" y="3060"/>
              <a:ext cx="89" cy="1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rgbClr val="000000"/>
                  </a:solidFill>
                  <a:effectLst/>
                  <a:latin typeface="Calibri" pitchFamily="34" charset="0"/>
                </a:rPr>
                <a:t> </a:t>
              </a:r>
              <a:endParaRPr kumimoji="0" lang="fr-FR" sz="1800" b="0" i="0" u="none" strike="noStrike" cap="none" normalizeH="0" baseline="0" smtClean="0">
                <a:ln>
                  <a:noFill/>
                </a:ln>
                <a:solidFill>
                  <a:schemeClr val="tx1"/>
                </a:solidFill>
                <a:effectLst/>
                <a:latin typeface="Arial" pitchFamily="34" charset="0"/>
              </a:endParaRPr>
            </a:p>
          </p:txBody>
        </p:sp>
        <p:grpSp>
          <p:nvGrpSpPr>
            <p:cNvPr id="11" name="Group 88"/>
            <p:cNvGrpSpPr>
              <a:grpSpLocks/>
            </p:cNvGrpSpPr>
            <p:nvPr/>
          </p:nvGrpSpPr>
          <p:grpSpPr bwMode="auto">
            <a:xfrm>
              <a:off x="4093" y="1885"/>
              <a:ext cx="1270" cy="485"/>
              <a:chOff x="4093" y="1885"/>
              <a:chExt cx="1270" cy="485"/>
            </a:xfrm>
          </p:grpSpPr>
          <p:sp>
            <p:nvSpPr>
              <p:cNvPr id="1110" name="Rectangle 86"/>
              <p:cNvSpPr>
                <a:spLocks noChangeArrowheads="1"/>
              </p:cNvSpPr>
              <p:nvPr/>
            </p:nvSpPr>
            <p:spPr bwMode="auto">
              <a:xfrm>
                <a:off x="4093" y="1885"/>
                <a:ext cx="1270" cy="485"/>
              </a:xfrm>
              <a:prstGeom prst="rect">
                <a:avLst/>
              </a:prstGeom>
              <a:solidFill>
                <a:schemeClr val="bg1">
                  <a:lumMod val="9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111" name="Rectangle 87"/>
              <p:cNvSpPr>
                <a:spLocks noChangeArrowheads="1"/>
              </p:cNvSpPr>
              <p:nvPr/>
            </p:nvSpPr>
            <p:spPr bwMode="auto">
              <a:xfrm>
                <a:off x="4093" y="1885"/>
                <a:ext cx="1270" cy="485"/>
              </a:xfrm>
              <a:prstGeom prst="rect">
                <a:avLst/>
              </a:prstGeom>
              <a:noFill/>
              <a:ln w="12700"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grpSp>
        <p:sp>
          <p:nvSpPr>
            <p:cNvPr id="1113" name="Rectangle 89"/>
            <p:cNvSpPr>
              <a:spLocks noChangeArrowheads="1"/>
            </p:cNvSpPr>
            <p:nvPr/>
          </p:nvSpPr>
          <p:spPr bwMode="auto">
            <a:xfrm>
              <a:off x="4157" y="1927"/>
              <a:ext cx="1145" cy="1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114" name="Rectangle 90"/>
            <p:cNvSpPr>
              <a:spLocks noChangeArrowheads="1"/>
            </p:cNvSpPr>
            <p:nvPr/>
          </p:nvSpPr>
          <p:spPr bwMode="auto">
            <a:xfrm>
              <a:off x="4172" y="1925"/>
              <a:ext cx="622" cy="12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002060"/>
                  </a:solidFill>
                  <a:effectLst/>
                  <a:latin typeface="Calibri" pitchFamily="34" charset="0"/>
                </a:rPr>
                <a:t>Exigences de </a:t>
              </a:r>
              <a:endParaRPr kumimoji="0" lang="fr-FR" sz="1800" b="0" i="0" u="none" strike="noStrike" cap="none" normalizeH="0" baseline="0" dirty="0" smtClean="0">
                <a:ln>
                  <a:noFill/>
                </a:ln>
                <a:solidFill>
                  <a:srgbClr val="002060"/>
                </a:solidFill>
                <a:effectLst/>
                <a:latin typeface="Arial" pitchFamily="34" charset="0"/>
              </a:endParaRPr>
            </a:p>
          </p:txBody>
        </p:sp>
        <p:sp>
          <p:nvSpPr>
            <p:cNvPr id="1115" name="Rectangle 91"/>
            <p:cNvSpPr>
              <a:spLocks noChangeArrowheads="1"/>
            </p:cNvSpPr>
            <p:nvPr/>
          </p:nvSpPr>
          <p:spPr bwMode="auto">
            <a:xfrm>
              <a:off x="4797" y="1925"/>
              <a:ext cx="440" cy="12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1" u="none" strike="noStrike" cap="none" normalizeH="0" baseline="0" dirty="0" err="1" smtClean="0">
                  <a:ln>
                    <a:noFill/>
                  </a:ln>
                  <a:solidFill>
                    <a:srgbClr val="002060"/>
                  </a:solidFill>
                  <a:effectLst/>
                  <a:latin typeface="Calibri" pitchFamily="34" charset="0"/>
                </a:rPr>
                <a:t>reporting</a:t>
              </a:r>
              <a:endParaRPr kumimoji="0" lang="fr-FR" sz="1800" b="0" i="0" u="none" strike="noStrike" cap="none" normalizeH="0" baseline="0" dirty="0" smtClean="0">
                <a:ln>
                  <a:noFill/>
                </a:ln>
                <a:solidFill>
                  <a:srgbClr val="002060"/>
                </a:solidFill>
                <a:effectLst/>
                <a:latin typeface="Arial" pitchFamily="34" charset="0"/>
              </a:endParaRPr>
            </a:p>
          </p:txBody>
        </p:sp>
        <p:sp>
          <p:nvSpPr>
            <p:cNvPr id="1116" name="Rectangle 92"/>
            <p:cNvSpPr>
              <a:spLocks noChangeArrowheads="1"/>
            </p:cNvSpPr>
            <p:nvPr/>
          </p:nvSpPr>
          <p:spPr bwMode="auto">
            <a:xfrm>
              <a:off x="5237" y="1925"/>
              <a:ext cx="89" cy="1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000000"/>
                  </a:solidFill>
                  <a:effectLst/>
                  <a:latin typeface="Calibri" pitchFamily="34" charset="0"/>
                </a:rPr>
                <a:t> </a:t>
              </a:r>
              <a:endParaRPr kumimoji="0" lang="fr-FR" sz="1800" b="0" i="0" u="none" strike="noStrike" cap="none" normalizeH="0" baseline="0" dirty="0" smtClean="0">
                <a:ln>
                  <a:noFill/>
                </a:ln>
                <a:solidFill>
                  <a:schemeClr val="tx1"/>
                </a:solidFill>
                <a:effectLst/>
                <a:latin typeface="Arial" pitchFamily="34" charset="0"/>
              </a:endParaRPr>
            </a:p>
          </p:txBody>
        </p:sp>
        <p:sp>
          <p:nvSpPr>
            <p:cNvPr id="1117" name="Rectangle 93"/>
            <p:cNvSpPr>
              <a:spLocks noChangeArrowheads="1"/>
            </p:cNvSpPr>
            <p:nvPr/>
          </p:nvSpPr>
          <p:spPr bwMode="auto">
            <a:xfrm>
              <a:off x="4157" y="2085"/>
              <a:ext cx="1145" cy="1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118" name="Rectangle 94"/>
            <p:cNvSpPr>
              <a:spLocks noChangeArrowheads="1"/>
            </p:cNvSpPr>
            <p:nvPr/>
          </p:nvSpPr>
          <p:spPr bwMode="auto">
            <a:xfrm>
              <a:off x="4172" y="2084"/>
              <a:ext cx="902" cy="12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002060"/>
                  </a:solidFill>
                  <a:effectLst/>
                  <a:latin typeface="Calibri" pitchFamily="34" charset="0"/>
                </a:rPr>
                <a:t>trimestriel complet</a:t>
              </a:r>
              <a:endParaRPr kumimoji="0" lang="fr-FR" sz="1800" b="0" i="0" u="none" strike="noStrike" cap="none" normalizeH="0" baseline="0" dirty="0" smtClean="0">
                <a:ln>
                  <a:noFill/>
                </a:ln>
                <a:solidFill>
                  <a:srgbClr val="002060"/>
                </a:solidFill>
                <a:effectLst/>
                <a:latin typeface="Arial" pitchFamily="34" charset="0"/>
              </a:endParaRPr>
            </a:p>
          </p:txBody>
        </p:sp>
        <p:sp>
          <p:nvSpPr>
            <p:cNvPr id="1119" name="Rectangle 95"/>
            <p:cNvSpPr>
              <a:spLocks noChangeArrowheads="1"/>
            </p:cNvSpPr>
            <p:nvPr/>
          </p:nvSpPr>
          <p:spPr bwMode="auto">
            <a:xfrm>
              <a:off x="5074" y="2084"/>
              <a:ext cx="89" cy="1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rgbClr val="000000"/>
                  </a:solidFill>
                  <a:effectLst/>
                  <a:latin typeface="Calibri" pitchFamily="34" charset="0"/>
                </a:rPr>
                <a:t> </a:t>
              </a:r>
              <a:endParaRPr kumimoji="0" lang="fr-FR" sz="1800" b="0" i="0" u="none" strike="noStrike" cap="none" normalizeH="0" baseline="0" smtClean="0">
                <a:ln>
                  <a:noFill/>
                </a:ln>
                <a:solidFill>
                  <a:schemeClr val="tx1"/>
                </a:solidFill>
                <a:effectLst/>
                <a:latin typeface="Arial" pitchFamily="34" charset="0"/>
              </a:endParaRPr>
            </a:p>
          </p:txBody>
        </p:sp>
        <p:sp>
          <p:nvSpPr>
            <p:cNvPr id="1120" name="Freeform 96"/>
            <p:cNvSpPr>
              <a:spLocks noEditPoints="1"/>
            </p:cNvSpPr>
            <p:nvPr/>
          </p:nvSpPr>
          <p:spPr bwMode="auto">
            <a:xfrm>
              <a:off x="3610" y="2132"/>
              <a:ext cx="483" cy="62"/>
            </a:xfrm>
            <a:custGeom>
              <a:avLst/>
              <a:gdLst/>
              <a:ahLst/>
              <a:cxnLst>
                <a:cxn ang="0">
                  <a:pos x="33" y="164"/>
                </a:cxn>
                <a:cxn ang="0">
                  <a:pos x="2800" y="167"/>
                </a:cxn>
                <a:cxn ang="0">
                  <a:pos x="2833" y="200"/>
                </a:cxn>
                <a:cxn ang="0">
                  <a:pos x="2800" y="234"/>
                </a:cxn>
                <a:cxn ang="0">
                  <a:pos x="33" y="231"/>
                </a:cxn>
                <a:cxn ang="0">
                  <a:pos x="0" y="197"/>
                </a:cxn>
                <a:cxn ang="0">
                  <a:pos x="33" y="164"/>
                </a:cxn>
                <a:cxn ang="0">
                  <a:pos x="2733" y="0"/>
                </a:cxn>
                <a:cxn ang="0">
                  <a:pos x="3133" y="201"/>
                </a:cxn>
                <a:cxn ang="0">
                  <a:pos x="2733" y="400"/>
                </a:cxn>
                <a:cxn ang="0">
                  <a:pos x="2733" y="0"/>
                </a:cxn>
              </a:cxnLst>
              <a:rect l="0" t="0" r="r" b="b"/>
              <a:pathLst>
                <a:path w="3133" h="400">
                  <a:moveTo>
                    <a:pt x="33" y="164"/>
                  </a:moveTo>
                  <a:lnTo>
                    <a:pt x="2800" y="167"/>
                  </a:lnTo>
                  <a:cubicBezTo>
                    <a:pt x="2818" y="167"/>
                    <a:pt x="2833" y="182"/>
                    <a:pt x="2833" y="200"/>
                  </a:cubicBezTo>
                  <a:cubicBezTo>
                    <a:pt x="2833" y="219"/>
                    <a:pt x="2818" y="234"/>
                    <a:pt x="2800" y="234"/>
                  </a:cubicBezTo>
                  <a:lnTo>
                    <a:pt x="33" y="231"/>
                  </a:lnTo>
                  <a:cubicBezTo>
                    <a:pt x="15" y="231"/>
                    <a:pt x="0" y="216"/>
                    <a:pt x="0" y="197"/>
                  </a:cubicBezTo>
                  <a:cubicBezTo>
                    <a:pt x="0" y="179"/>
                    <a:pt x="15" y="164"/>
                    <a:pt x="33" y="164"/>
                  </a:cubicBezTo>
                  <a:close/>
                  <a:moveTo>
                    <a:pt x="2733" y="0"/>
                  </a:moveTo>
                  <a:lnTo>
                    <a:pt x="3133" y="201"/>
                  </a:lnTo>
                  <a:lnTo>
                    <a:pt x="2733" y="400"/>
                  </a:lnTo>
                  <a:lnTo>
                    <a:pt x="2733"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fr-FR"/>
            </a:p>
          </p:txBody>
        </p:sp>
        <p:sp>
          <p:nvSpPr>
            <p:cNvPr id="1121" name="Freeform 97"/>
            <p:cNvSpPr>
              <a:spLocks noEditPoints="1"/>
            </p:cNvSpPr>
            <p:nvPr/>
          </p:nvSpPr>
          <p:spPr bwMode="auto">
            <a:xfrm>
              <a:off x="2945" y="2458"/>
              <a:ext cx="62" cy="244"/>
            </a:xfrm>
            <a:custGeom>
              <a:avLst/>
              <a:gdLst/>
              <a:ahLst/>
              <a:cxnLst>
                <a:cxn ang="0">
                  <a:pos x="233" y="33"/>
                </a:cxn>
                <a:cxn ang="0">
                  <a:pos x="233" y="1253"/>
                </a:cxn>
                <a:cxn ang="0">
                  <a:pos x="200" y="1287"/>
                </a:cxn>
                <a:cxn ang="0">
                  <a:pos x="167" y="1253"/>
                </a:cxn>
                <a:cxn ang="0">
                  <a:pos x="167" y="33"/>
                </a:cxn>
                <a:cxn ang="0">
                  <a:pos x="200" y="0"/>
                </a:cxn>
                <a:cxn ang="0">
                  <a:pos x="233" y="33"/>
                </a:cxn>
                <a:cxn ang="0">
                  <a:pos x="400" y="1187"/>
                </a:cxn>
                <a:cxn ang="0">
                  <a:pos x="200" y="1587"/>
                </a:cxn>
                <a:cxn ang="0">
                  <a:pos x="0" y="1187"/>
                </a:cxn>
                <a:cxn ang="0">
                  <a:pos x="400" y="1187"/>
                </a:cxn>
              </a:cxnLst>
              <a:rect l="0" t="0" r="r" b="b"/>
              <a:pathLst>
                <a:path w="400" h="1587">
                  <a:moveTo>
                    <a:pt x="233" y="33"/>
                  </a:moveTo>
                  <a:lnTo>
                    <a:pt x="233" y="1253"/>
                  </a:lnTo>
                  <a:cubicBezTo>
                    <a:pt x="233" y="1272"/>
                    <a:pt x="219" y="1287"/>
                    <a:pt x="200" y="1287"/>
                  </a:cubicBezTo>
                  <a:cubicBezTo>
                    <a:pt x="182" y="1287"/>
                    <a:pt x="167" y="1272"/>
                    <a:pt x="167" y="1253"/>
                  </a:cubicBezTo>
                  <a:lnTo>
                    <a:pt x="167" y="33"/>
                  </a:lnTo>
                  <a:cubicBezTo>
                    <a:pt x="167" y="15"/>
                    <a:pt x="182" y="0"/>
                    <a:pt x="200" y="0"/>
                  </a:cubicBezTo>
                  <a:cubicBezTo>
                    <a:pt x="219" y="0"/>
                    <a:pt x="233" y="15"/>
                    <a:pt x="233" y="33"/>
                  </a:cubicBezTo>
                  <a:close/>
                  <a:moveTo>
                    <a:pt x="400" y="1187"/>
                  </a:moveTo>
                  <a:lnTo>
                    <a:pt x="200" y="1587"/>
                  </a:lnTo>
                  <a:lnTo>
                    <a:pt x="0" y="1187"/>
                  </a:lnTo>
                  <a:lnTo>
                    <a:pt x="400" y="1187"/>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fr-FR"/>
            </a:p>
          </p:txBody>
        </p:sp>
      </p:grpSp>
      <p:sp>
        <p:nvSpPr>
          <p:cNvPr id="102" name="ZoneTexte 101"/>
          <p:cNvSpPr txBox="1"/>
          <p:nvPr/>
        </p:nvSpPr>
        <p:spPr>
          <a:xfrm>
            <a:off x="5940152" y="1556792"/>
            <a:ext cx="1368152" cy="584775"/>
          </a:xfrm>
          <a:prstGeom prst="rect">
            <a:avLst/>
          </a:prstGeom>
          <a:noFill/>
        </p:spPr>
        <p:txBody>
          <a:bodyPr wrap="square" rtlCol="0">
            <a:spAutoFit/>
          </a:bodyPr>
          <a:lstStyle/>
          <a:p>
            <a:pPr algn="ctr"/>
            <a:r>
              <a:rPr lang="fr-FR" sz="1600" b="1" i="1" dirty="0" smtClean="0">
                <a:solidFill>
                  <a:srgbClr val="C00000"/>
                </a:solidFill>
              </a:rPr>
              <a:t>Environ 130 organismes</a:t>
            </a:r>
            <a:endParaRPr lang="fr-FR" sz="1600" b="1" i="1" dirty="0">
              <a:solidFill>
                <a:srgbClr val="C00000"/>
              </a:solidFill>
            </a:endParaRPr>
          </a:p>
        </p:txBody>
      </p:sp>
      <p:sp>
        <p:nvSpPr>
          <p:cNvPr id="103" name="ZoneTexte 102"/>
          <p:cNvSpPr txBox="1"/>
          <p:nvPr/>
        </p:nvSpPr>
        <p:spPr>
          <a:xfrm>
            <a:off x="822327" y="5438292"/>
            <a:ext cx="1720056" cy="584775"/>
          </a:xfrm>
          <a:prstGeom prst="rect">
            <a:avLst/>
          </a:prstGeom>
          <a:noFill/>
        </p:spPr>
        <p:txBody>
          <a:bodyPr wrap="square" rtlCol="0">
            <a:spAutoFit/>
          </a:bodyPr>
          <a:lstStyle/>
          <a:p>
            <a:pPr algn="ctr"/>
            <a:r>
              <a:rPr lang="fr-FR" sz="1600" b="1" i="1" dirty="0" smtClean="0">
                <a:solidFill>
                  <a:srgbClr val="0070C0"/>
                </a:solidFill>
              </a:rPr>
              <a:t>Environ 200 organismes</a:t>
            </a:r>
            <a:endParaRPr lang="fr-FR" sz="1600" b="1" i="1" dirty="0">
              <a:solidFill>
                <a:srgbClr val="0070C0"/>
              </a:solidFill>
            </a:endParaRPr>
          </a:p>
        </p:txBody>
      </p:sp>
      <p:sp>
        <p:nvSpPr>
          <p:cNvPr id="104" name="ZoneTexte 103"/>
          <p:cNvSpPr txBox="1"/>
          <p:nvPr/>
        </p:nvSpPr>
        <p:spPr>
          <a:xfrm>
            <a:off x="6156176" y="3996353"/>
            <a:ext cx="1494556" cy="584775"/>
          </a:xfrm>
          <a:prstGeom prst="rect">
            <a:avLst/>
          </a:prstGeom>
          <a:noFill/>
        </p:spPr>
        <p:txBody>
          <a:bodyPr wrap="square" rtlCol="0">
            <a:spAutoFit/>
          </a:bodyPr>
          <a:lstStyle/>
          <a:p>
            <a:pPr algn="ctr"/>
            <a:r>
              <a:rPr lang="fr-FR" sz="1600" b="1" i="1" dirty="0" smtClean="0">
                <a:solidFill>
                  <a:schemeClr val="bg1">
                    <a:lumMod val="50000"/>
                  </a:schemeClr>
                </a:solidFill>
              </a:rPr>
              <a:t>Environ 300 organismes</a:t>
            </a:r>
            <a:endParaRPr lang="fr-FR" sz="1600" b="1" i="1" dirty="0">
              <a:solidFill>
                <a:schemeClr val="bg1">
                  <a:lumMod val="50000"/>
                </a:schemeClr>
              </a:solidFill>
            </a:endParaRPr>
          </a:p>
        </p:txBody>
      </p:sp>
      <p:sp>
        <p:nvSpPr>
          <p:cNvPr id="113" name="Virage 112"/>
          <p:cNvSpPr/>
          <p:nvPr/>
        </p:nvSpPr>
        <p:spPr>
          <a:xfrm rot="10800000">
            <a:off x="7812360" y="3933056"/>
            <a:ext cx="432048" cy="57606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5" name="Flèche à angle droit 114"/>
          <p:cNvSpPr/>
          <p:nvPr/>
        </p:nvSpPr>
        <p:spPr>
          <a:xfrm>
            <a:off x="5796136" y="4725144"/>
            <a:ext cx="648072" cy="43204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 name="Flèche courbée vers la droite 115"/>
          <p:cNvSpPr/>
          <p:nvPr/>
        </p:nvSpPr>
        <p:spPr>
          <a:xfrm>
            <a:off x="251520" y="4797152"/>
            <a:ext cx="432048" cy="100811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7" name="Flèche courbée vers le haut 116"/>
          <p:cNvSpPr/>
          <p:nvPr/>
        </p:nvSpPr>
        <p:spPr>
          <a:xfrm flipV="1">
            <a:off x="5364088" y="980729"/>
            <a:ext cx="1296144" cy="36004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9"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
        <p:nvSpPr>
          <p:cNvPr id="110"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116632"/>
            <a:ext cx="7964958" cy="785818"/>
          </a:xfrm>
        </p:spPr>
        <p:txBody>
          <a:bodyPr/>
          <a:lstStyle/>
          <a:p>
            <a:r>
              <a:rPr lang="fr-FR" sz="2900" dirty="0" smtClean="0"/>
              <a:t>Modalités de mise en œuvre envisagées par l’ACPR</a:t>
            </a:r>
            <a:endParaRPr lang="fr-FR" sz="2900" dirty="0"/>
          </a:p>
        </p:txBody>
      </p:sp>
      <p:sp>
        <p:nvSpPr>
          <p:cNvPr id="3" name="Espace réservé du contenu 2"/>
          <p:cNvSpPr>
            <a:spLocks noGrp="1"/>
          </p:cNvSpPr>
          <p:nvPr>
            <p:ph idx="1"/>
          </p:nvPr>
        </p:nvSpPr>
        <p:spPr>
          <a:xfrm>
            <a:off x="971600" y="1556792"/>
            <a:ext cx="7532910" cy="5400600"/>
          </a:xfrm>
        </p:spPr>
        <p:txBody>
          <a:bodyPr>
            <a:normAutofit/>
          </a:bodyPr>
          <a:lstStyle/>
          <a:p>
            <a:pPr marL="442913" indent="-442913"/>
            <a:r>
              <a:rPr lang="fr-FR" i="1" dirty="0" smtClean="0"/>
              <a:t>Autres modalités</a:t>
            </a:r>
          </a:p>
          <a:p>
            <a:pPr marL="534988" indent="-534988"/>
            <a:endParaRPr lang="fr-FR" sz="1500" dirty="0" smtClean="0"/>
          </a:p>
          <a:p>
            <a:pPr marL="989013" lvl="2" indent="-360363" algn="just"/>
            <a:r>
              <a:rPr lang="fr-FR" dirty="0" smtClean="0">
                <a:latin typeface="Arial" panose="020B0604020202020204" pitchFamily="34" charset="0"/>
                <a:cs typeface="Arial" panose="020B0604020202020204" pitchFamily="34" charset="0"/>
              </a:rPr>
              <a:t>Pour les organismes non exemptés ou le MCR trimestriel, simplifications pour le calcul des provisions techniques et du bilan</a:t>
            </a:r>
          </a:p>
          <a:p>
            <a:pPr marL="989013" lvl="2" indent="-360363" algn="just"/>
            <a:endParaRPr lang="fr-FR" dirty="0" smtClean="0">
              <a:latin typeface="Arial" panose="020B0604020202020204" pitchFamily="34" charset="0"/>
              <a:cs typeface="Arial" panose="020B0604020202020204" pitchFamily="34" charset="0"/>
            </a:endParaRPr>
          </a:p>
          <a:p>
            <a:pPr marL="989013" lvl="2" indent="-360363" algn="just"/>
            <a:r>
              <a:rPr lang="fr-FR" dirty="0" smtClean="0">
                <a:latin typeface="Arial" panose="020B0604020202020204" pitchFamily="34" charset="0"/>
                <a:cs typeface="Arial" panose="020B0604020202020204" pitchFamily="34" charset="0"/>
              </a:rPr>
              <a:t>Mécanisme de stabilisation de la population assujettie / exemptée </a:t>
            </a:r>
          </a:p>
          <a:p>
            <a:pPr marL="711200" lvl="3" indent="0" algn="just">
              <a:buNone/>
            </a:pPr>
            <a:r>
              <a:rPr lang="fr-FR" dirty="0" smtClean="0">
                <a:latin typeface="Arial" panose="020B0604020202020204" pitchFamily="34" charset="0"/>
                <a:cs typeface="Arial" panose="020B0604020202020204" pitchFamily="34" charset="0"/>
              </a:rPr>
              <a:t>		</a:t>
            </a:r>
          </a:p>
        </p:txBody>
      </p:sp>
      <p:sp>
        <p:nvSpPr>
          <p:cNvPr id="6"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
        <p:nvSpPr>
          <p:cNvPr id="7"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a:spLocks noGrp="1"/>
          </p:cNvSpPr>
          <p:nvPr>
            <p:ph idx="1"/>
          </p:nvPr>
        </p:nvSpPr>
        <p:spPr>
          <a:xfrm>
            <a:off x="323528" y="1052736"/>
            <a:ext cx="8964488" cy="3024336"/>
          </a:xfrm>
        </p:spPr>
        <p:txBody>
          <a:bodyPr>
            <a:noAutofit/>
          </a:bodyPr>
          <a:lstStyle>
            <a:lvl1pPr marL="355600" indent="-266700">
              <a:buClr>
                <a:srgbClr val="F7C765"/>
              </a:buClr>
              <a:buFont typeface="+mj-lt"/>
              <a:buAutoNum type="arabicPeriod"/>
              <a:defRPr sz="2400" b="1" baseline="0">
                <a:solidFill>
                  <a:srgbClr val="002060"/>
                </a:solidFill>
                <a:latin typeface="Arial" pitchFamily="34" charset="0"/>
                <a:cs typeface="Arial" pitchFamily="34" charset="0"/>
              </a:defRPr>
            </a:lvl1pPr>
            <a:lvl2pPr marL="812800" marR="0" indent="-457200" algn="l" defTabSz="914400" rtl="0" eaLnBrk="1" fontAlgn="auto" latinLnBrk="0" hangingPunct="1">
              <a:lnSpc>
                <a:spcPct val="100000"/>
              </a:lnSpc>
              <a:spcBef>
                <a:spcPct val="20000"/>
              </a:spcBef>
              <a:spcAft>
                <a:spcPts val="0"/>
              </a:spcAft>
              <a:buClr>
                <a:srgbClr val="F7C765"/>
              </a:buClr>
              <a:buSzTx/>
              <a:buFont typeface="+mj-lt"/>
              <a:buAutoNum type="arabicPeriod"/>
              <a:tabLst/>
              <a:defRPr sz="2000" b="1" baseline="0">
                <a:solidFill>
                  <a:srgbClr val="002060"/>
                </a:solidFill>
                <a:latin typeface="Arial" pitchFamily="34" charset="0"/>
                <a:cs typeface="Arial" pitchFamily="34" charset="0"/>
              </a:defRPr>
            </a:lvl2pPr>
            <a:lvl3pPr marL="812800" indent="-457200">
              <a:buClr>
                <a:srgbClr val="F7C765"/>
              </a:buClr>
              <a:buFont typeface="+mj-lt"/>
              <a:buAutoNum type="arabicPeriod"/>
              <a:defRPr>
                <a:solidFill>
                  <a:srgbClr val="002060"/>
                </a:solidFill>
              </a:defRPr>
            </a:lvl3pPr>
            <a:lvl4pPr marL="812800" indent="-457200">
              <a:buClr>
                <a:srgbClr val="F7C765"/>
              </a:buClr>
              <a:buFont typeface="+mj-lt"/>
              <a:buAutoNum type="arabicPeriod"/>
              <a:defRPr>
                <a:solidFill>
                  <a:srgbClr val="002060"/>
                </a:solidFill>
              </a:defRPr>
            </a:lvl4pPr>
            <a:lvl5pPr marL="812800" indent="-457200">
              <a:buClr>
                <a:srgbClr val="F7C765"/>
              </a:buClr>
              <a:buFont typeface="+mj-lt"/>
              <a:buAutoNum type="arabicPeriod"/>
              <a:defRPr>
                <a:solidFill>
                  <a:srgbClr val="002060"/>
                </a:solidFill>
              </a:defRPr>
            </a:lvl5pPr>
          </a:lstStyle>
          <a:p>
            <a:pPr lvl="0">
              <a:buFont typeface="Wingdings" pitchFamily="2" charset="2"/>
              <a:buChar char="q"/>
              <a:tabLst>
                <a:tab pos="534988" algn="l"/>
              </a:tabLst>
            </a:pPr>
            <a:r>
              <a:rPr lang="fr-FR" sz="2300" dirty="0" smtClean="0">
                <a:solidFill>
                  <a:schemeClr val="bg1">
                    <a:lumMod val="85000"/>
                  </a:schemeClr>
                </a:solidFill>
              </a:rPr>
              <a:t>  L’actualité européenne de Solvabilité II</a:t>
            </a:r>
          </a:p>
          <a:p>
            <a:pPr lvl="0">
              <a:buFont typeface="Wingdings" pitchFamily="2" charset="2"/>
              <a:buChar char="q"/>
            </a:pPr>
            <a:endParaRPr lang="fr-FR" sz="800" dirty="0" smtClean="0"/>
          </a:p>
          <a:p>
            <a:pPr lvl="0">
              <a:buFont typeface="Wingdings" pitchFamily="2" charset="2"/>
              <a:buChar char="q"/>
            </a:pPr>
            <a:r>
              <a:rPr lang="fr-FR" sz="2300" dirty="0" smtClean="0">
                <a:solidFill>
                  <a:schemeClr val="bg1">
                    <a:lumMod val="85000"/>
                  </a:schemeClr>
                </a:solidFill>
              </a:rPr>
              <a:t>  Les exigences quantitatives et leur finalisation</a:t>
            </a:r>
          </a:p>
          <a:p>
            <a:pPr lvl="0">
              <a:buFont typeface="Wingdings" pitchFamily="2" charset="2"/>
              <a:buChar char="q"/>
            </a:pPr>
            <a:endParaRPr lang="fr-FR" sz="800" dirty="0" smtClean="0">
              <a:solidFill>
                <a:schemeClr val="bg1">
                  <a:lumMod val="85000"/>
                </a:schemeClr>
              </a:solidFill>
            </a:endParaRPr>
          </a:p>
          <a:p>
            <a:pPr lvl="0">
              <a:buFont typeface="Wingdings" pitchFamily="2" charset="2"/>
              <a:buChar char="q"/>
            </a:pPr>
            <a:r>
              <a:rPr lang="fr-FR" sz="2300" dirty="0" smtClean="0">
                <a:solidFill>
                  <a:schemeClr val="bg1">
                    <a:lumMod val="85000"/>
                  </a:schemeClr>
                </a:solidFill>
              </a:rPr>
              <a:t>  Quelles spécifications pour les exercices préparatoires ?</a:t>
            </a:r>
          </a:p>
          <a:p>
            <a:pPr marL="720725" indent="0">
              <a:buNone/>
              <a:tabLst>
                <a:tab pos="989013" algn="l"/>
              </a:tabLst>
            </a:pPr>
            <a:endParaRPr lang="fr-FR" sz="800" dirty="0"/>
          </a:p>
          <a:p>
            <a:pPr lvl="0">
              <a:buFont typeface="Wingdings" pitchFamily="2" charset="2"/>
              <a:buChar char="q"/>
            </a:pPr>
            <a:r>
              <a:rPr lang="fr-FR" sz="2300" dirty="0" smtClean="0">
                <a:solidFill>
                  <a:schemeClr val="bg1">
                    <a:lumMod val="85000"/>
                  </a:schemeClr>
                </a:solidFill>
              </a:rPr>
              <a:t>  Les recommandations pour l’ORSA préparatoire</a:t>
            </a:r>
          </a:p>
          <a:p>
            <a:pPr marL="803275" indent="0">
              <a:buNone/>
            </a:pPr>
            <a:endParaRPr lang="fr-FR" sz="800" dirty="0" smtClean="0"/>
          </a:p>
          <a:p>
            <a:pPr lvl="0">
              <a:buFont typeface="Wingdings" pitchFamily="2" charset="2"/>
              <a:buChar char="q"/>
              <a:tabLst>
                <a:tab pos="534988" algn="l"/>
              </a:tabLst>
            </a:pPr>
            <a:r>
              <a:rPr lang="fr-FR" sz="2300" dirty="0" smtClean="0"/>
              <a:t> </a:t>
            </a:r>
            <a:r>
              <a:rPr lang="fr-FR" sz="2300" dirty="0" smtClean="0">
                <a:solidFill>
                  <a:schemeClr val="bg1">
                    <a:lumMod val="85000"/>
                  </a:schemeClr>
                </a:solidFill>
              </a:rPr>
              <a:t> Le système de gouvernance et l’appréciation de la   	compétence et de l’honorabilité par l’ACPR</a:t>
            </a:r>
          </a:p>
          <a:p>
            <a:pPr marL="88900" lvl="0" indent="0">
              <a:buNone/>
              <a:tabLst>
                <a:tab pos="534988" algn="l"/>
              </a:tabLst>
            </a:pPr>
            <a:endParaRPr lang="fr-FR" sz="800" dirty="0" smtClean="0">
              <a:solidFill>
                <a:schemeClr val="bg1">
                  <a:lumMod val="85000"/>
                </a:schemeClr>
              </a:solidFill>
            </a:endParaRPr>
          </a:p>
          <a:p>
            <a:pPr lvl="0">
              <a:buFont typeface="Wingdings" pitchFamily="2" charset="2"/>
              <a:buChar char="q"/>
            </a:pPr>
            <a:r>
              <a:rPr lang="fr-FR" sz="2300" dirty="0" smtClean="0">
                <a:solidFill>
                  <a:schemeClr val="bg1">
                    <a:lumMod val="85000"/>
                  </a:schemeClr>
                </a:solidFill>
              </a:rPr>
              <a:t>  Se préparer aux futurs états prudentiels</a:t>
            </a:r>
          </a:p>
          <a:p>
            <a:pPr marL="803275" indent="0">
              <a:buNone/>
            </a:pPr>
            <a:endParaRPr lang="fr-FR" sz="800" dirty="0" smtClean="0"/>
          </a:p>
          <a:p>
            <a:pPr marL="534988" indent="-446088">
              <a:buFont typeface="Wingdings" panose="05000000000000000000" pitchFamily="2" charset="2"/>
              <a:buChar char="q"/>
            </a:pPr>
            <a:r>
              <a:rPr lang="fr-FR" sz="2300" dirty="0"/>
              <a:t>Remettre en XBRL sur le portail </a:t>
            </a:r>
            <a:r>
              <a:rPr lang="fr-FR" sz="2300" i="1" dirty="0" err="1" smtClean="0"/>
              <a:t>Onegate</a:t>
            </a:r>
            <a:endParaRPr lang="fr-FR" sz="2300" i="1" dirty="0" smtClean="0"/>
          </a:p>
          <a:p>
            <a:pPr marL="534988" indent="-446088">
              <a:buFont typeface="Wingdings" panose="05000000000000000000" pitchFamily="2" charset="2"/>
              <a:buChar char="q"/>
            </a:pPr>
            <a:endParaRPr lang="fr-FR" sz="800" i="1" dirty="0" smtClean="0">
              <a:solidFill>
                <a:schemeClr val="bg1">
                  <a:lumMod val="85000"/>
                </a:schemeClr>
              </a:solidFill>
            </a:endParaRPr>
          </a:p>
          <a:p>
            <a:pPr marL="1081088" indent="-277813">
              <a:buFont typeface="Arial" panose="020B0604020202020204" pitchFamily="34" charset="0"/>
              <a:buChar char="•"/>
            </a:pPr>
            <a:r>
              <a:rPr lang="fr-FR" sz="2200" dirty="0" smtClean="0">
                <a:solidFill>
                  <a:srgbClr val="0E4090"/>
                </a:solidFill>
              </a:rPr>
              <a:t>Dominique Durant, </a:t>
            </a:r>
            <a:r>
              <a:rPr lang="fr-FR" sz="2200" dirty="0" smtClean="0"/>
              <a:t>directrice adjointe des études</a:t>
            </a:r>
            <a:endParaRPr lang="fr-FR" sz="2200" dirty="0"/>
          </a:p>
          <a:p>
            <a:pPr marL="534988" indent="-446088">
              <a:buFont typeface="Wingdings" panose="05000000000000000000" pitchFamily="2" charset="2"/>
              <a:buChar char="q"/>
            </a:pPr>
            <a:endParaRPr lang="fr-FR" sz="2300" dirty="0">
              <a:solidFill>
                <a:schemeClr val="bg1">
                  <a:lumMod val="85000"/>
                </a:schemeClr>
              </a:solidFill>
            </a:endParaRPr>
          </a:p>
          <a:p>
            <a:pPr marL="88900" lvl="0" indent="0">
              <a:buNone/>
            </a:pPr>
            <a:endParaRPr lang="fr-FR" sz="2300" dirty="0" smtClean="0">
              <a:solidFill>
                <a:schemeClr val="bg1">
                  <a:lumMod val="85000"/>
                </a:schemeClr>
              </a:solidFill>
            </a:endParaRPr>
          </a:p>
        </p:txBody>
      </p:sp>
      <p:sp>
        <p:nvSpPr>
          <p:cNvPr id="3"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
        <p:nvSpPr>
          <p:cNvPr id="4"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Tree>
    <p:extLst>
      <p:ext uri="{BB962C8B-B14F-4D97-AF65-F5344CB8AC3E}">
        <p14:creationId xmlns:p14="http://schemas.microsoft.com/office/powerpoint/2010/main" val="17645210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27384"/>
            <a:ext cx="7316886" cy="864096"/>
          </a:xfrm>
        </p:spPr>
        <p:txBody>
          <a:bodyPr/>
          <a:lstStyle/>
          <a:p>
            <a:pPr>
              <a:lnSpc>
                <a:spcPts val="4500"/>
              </a:lnSpc>
            </a:pPr>
            <a:r>
              <a:rPr lang="fr-FR" dirty="0" smtClean="0"/>
              <a:t>Présentation du portail ONEGATE</a:t>
            </a:r>
            <a:endParaRPr lang="fr-FR" dirty="0"/>
          </a:p>
        </p:txBody>
      </p:sp>
      <p:sp>
        <p:nvSpPr>
          <p:cNvPr id="8" name="Espace réservé du contenu 2"/>
          <p:cNvSpPr txBox="1">
            <a:spLocks/>
          </p:cNvSpPr>
          <p:nvPr/>
        </p:nvSpPr>
        <p:spPr bwMode="auto">
          <a:xfrm>
            <a:off x="333578" y="980728"/>
            <a:ext cx="8712968" cy="51125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42913" marR="0" lvl="0" indent="-442913" algn="l" defTabSz="914400" rtl="0" eaLnBrk="0" fontAlgn="base" latinLnBrk="0" hangingPunct="0">
              <a:lnSpc>
                <a:spcPct val="100000"/>
              </a:lnSpc>
              <a:spcBef>
                <a:spcPct val="20000"/>
              </a:spcBef>
              <a:spcAft>
                <a:spcPct val="0"/>
              </a:spcAft>
              <a:buClr>
                <a:srgbClr val="F7C765"/>
              </a:buClr>
              <a:buSzTx/>
              <a:buFont typeface="Wingdings" pitchFamily="2" charset="2"/>
              <a:buChar char="q"/>
              <a:tabLst/>
              <a:defRPr/>
            </a:pPr>
            <a:r>
              <a:rPr kumimoji="0" lang="fr-FR" sz="2200" b="1" i="0" u="none" strike="noStrike" kern="1200" cap="none" spc="0" normalizeH="0" baseline="0" noProof="0" dirty="0" smtClean="0">
                <a:ln>
                  <a:noFill/>
                </a:ln>
                <a:solidFill>
                  <a:srgbClr val="002060"/>
                </a:solidFill>
                <a:effectLst/>
                <a:uLnTx/>
                <a:uFillTx/>
                <a:latin typeface="Arial" pitchFamily="34" charset="0"/>
                <a:cs typeface="Arial" pitchFamily="34" charset="0"/>
              </a:rPr>
              <a:t>ONEGATE est le portail internet de collecte mutualisé de la Banque de France  </a:t>
            </a:r>
            <a:r>
              <a:rPr kumimoji="0" lang="fr-FR" sz="2400" b="0" i="0" u="none" strike="noStrike" kern="1200" cap="none" spc="0" normalizeH="0" baseline="0" noProof="0" dirty="0" smtClean="0">
                <a:ln>
                  <a:noFill/>
                </a:ln>
                <a:solidFill>
                  <a:srgbClr val="002060"/>
                </a:solidFill>
                <a:effectLst/>
                <a:uLnTx/>
                <a:uFillTx/>
                <a:latin typeface="Arial" pitchFamily="34" charset="0"/>
                <a:cs typeface="Arial" pitchFamily="34" charset="0"/>
              </a:rPr>
              <a:t/>
            </a:r>
            <a:br>
              <a:rPr kumimoji="0" lang="fr-FR" sz="2400" b="0" i="0" u="none" strike="noStrike" kern="1200" cap="none" spc="0" normalizeH="0" baseline="0" noProof="0" dirty="0" smtClean="0">
                <a:ln>
                  <a:noFill/>
                </a:ln>
                <a:solidFill>
                  <a:srgbClr val="002060"/>
                </a:solidFill>
                <a:effectLst/>
                <a:uLnTx/>
                <a:uFillTx/>
                <a:latin typeface="Arial" pitchFamily="34" charset="0"/>
                <a:cs typeface="Arial" pitchFamily="34" charset="0"/>
              </a:rPr>
            </a:br>
            <a:endParaRPr kumimoji="0" lang="fr-FR" sz="2000" b="0" i="0" u="none" strike="noStrike" kern="1200" cap="none" spc="0" normalizeH="0" baseline="0" noProof="0" dirty="0" smtClean="0">
              <a:ln>
                <a:noFill/>
              </a:ln>
              <a:solidFill>
                <a:srgbClr val="002060"/>
              </a:solidFill>
              <a:effectLst/>
              <a:uLnTx/>
              <a:uFillTx/>
              <a:latin typeface="Arial" pitchFamily="34" charset="0"/>
              <a:cs typeface="Arial" pitchFamily="34" charset="0"/>
            </a:endParaRPr>
          </a:p>
          <a:p>
            <a:pPr marL="442913" lvl="0" indent="-442913" eaLnBrk="0" hangingPunct="0">
              <a:spcBef>
                <a:spcPct val="20000"/>
              </a:spcBef>
              <a:buClr>
                <a:srgbClr val="F7C765"/>
              </a:buClr>
              <a:buFont typeface="Wingdings" pitchFamily="2" charset="2"/>
              <a:buChar char="q"/>
              <a:defRPr/>
            </a:pPr>
            <a:r>
              <a:rPr lang="fr-FR" sz="2200" b="1" dirty="0" smtClean="0">
                <a:solidFill>
                  <a:srgbClr val="002060"/>
                </a:solidFill>
                <a:latin typeface="Arial" pitchFamily="34" charset="0"/>
                <a:cs typeface="Arial" pitchFamily="34" charset="0"/>
              </a:rPr>
              <a:t>Ce portail permet de :</a:t>
            </a:r>
          </a:p>
          <a:p>
            <a:pPr marL="442913" lvl="0" indent="-442913" eaLnBrk="0" hangingPunct="0">
              <a:spcBef>
                <a:spcPct val="20000"/>
              </a:spcBef>
              <a:buClr>
                <a:srgbClr val="F7C765"/>
              </a:buClr>
              <a:buFont typeface="Wingdings" pitchFamily="2" charset="2"/>
              <a:buChar char="q"/>
              <a:defRPr/>
            </a:pPr>
            <a:endParaRPr lang="fr-FR" sz="800" b="1" dirty="0" smtClean="0">
              <a:solidFill>
                <a:srgbClr val="002060"/>
              </a:solidFill>
              <a:latin typeface="Arial" pitchFamily="34" charset="0"/>
              <a:cs typeface="Arial" pitchFamily="34" charset="0"/>
            </a:endParaRPr>
          </a:p>
          <a:p>
            <a:pPr marL="895350" lvl="1" indent="-266700" algn="just" eaLnBrk="0" hangingPunct="0">
              <a:spcBef>
                <a:spcPct val="20000"/>
              </a:spcBef>
              <a:buClr>
                <a:srgbClr val="F7C765"/>
              </a:buClr>
              <a:buFont typeface="Wingdings" pitchFamily="2" charset="2"/>
              <a:buChar char="§"/>
              <a:defRPr/>
            </a:pPr>
            <a:r>
              <a:rPr lang="fr-FR" sz="2000" dirty="0" smtClean="0">
                <a:solidFill>
                  <a:srgbClr val="002060"/>
                </a:solidFill>
                <a:latin typeface="Arial" pitchFamily="34" charset="0"/>
                <a:cs typeface="Arial" pitchFamily="34" charset="0"/>
              </a:rPr>
              <a:t>Collecter les remises au format XBRL et prochainement les remises aux formats bureautiques PDF, DOC, XLS, …</a:t>
            </a:r>
          </a:p>
          <a:p>
            <a:pPr marL="895350" lvl="1" indent="-266700" algn="just" eaLnBrk="0" hangingPunct="0">
              <a:spcBef>
                <a:spcPct val="20000"/>
              </a:spcBef>
              <a:buClr>
                <a:srgbClr val="F7C765"/>
              </a:buClr>
              <a:buFont typeface="Wingdings" pitchFamily="2" charset="2"/>
              <a:buChar char="§"/>
              <a:defRPr/>
            </a:pPr>
            <a:endParaRPr lang="fr-FR" sz="1500" dirty="0" smtClean="0">
              <a:solidFill>
                <a:srgbClr val="002060"/>
              </a:solidFill>
              <a:latin typeface="Arial" pitchFamily="34" charset="0"/>
              <a:cs typeface="Arial" pitchFamily="34" charset="0"/>
            </a:endParaRPr>
          </a:p>
          <a:p>
            <a:pPr marL="895350" lvl="1" indent="-266700" algn="just" eaLnBrk="0" hangingPunct="0">
              <a:spcBef>
                <a:spcPct val="20000"/>
              </a:spcBef>
              <a:buClr>
                <a:srgbClr val="F7C765"/>
              </a:buClr>
              <a:buFont typeface="Wingdings" pitchFamily="2" charset="2"/>
              <a:buChar char="§"/>
              <a:defRPr/>
            </a:pPr>
            <a:r>
              <a:rPr lang="fr-FR" sz="2000" dirty="0" smtClean="0">
                <a:solidFill>
                  <a:srgbClr val="002060"/>
                </a:solidFill>
                <a:latin typeface="Arial" pitchFamily="34" charset="0"/>
                <a:cs typeface="Arial" pitchFamily="34" charset="0"/>
              </a:rPr>
              <a:t>Effectuer les contrôles de conformité technique </a:t>
            </a:r>
          </a:p>
          <a:p>
            <a:pPr marL="895350" lvl="1" indent="-266700" algn="just" eaLnBrk="0" hangingPunct="0">
              <a:spcBef>
                <a:spcPct val="20000"/>
              </a:spcBef>
              <a:buClr>
                <a:srgbClr val="F7C765"/>
              </a:buClr>
              <a:buFont typeface="Wingdings" pitchFamily="2" charset="2"/>
              <a:buChar char="§"/>
              <a:defRPr/>
            </a:pPr>
            <a:endParaRPr lang="fr-FR" sz="1500" dirty="0" smtClean="0">
              <a:solidFill>
                <a:srgbClr val="002060"/>
              </a:solidFill>
              <a:latin typeface="Arial" pitchFamily="34" charset="0"/>
              <a:cs typeface="Arial" pitchFamily="34" charset="0"/>
            </a:endParaRPr>
          </a:p>
          <a:p>
            <a:pPr marL="895350" lvl="1" indent="-266700" algn="just" eaLnBrk="0" hangingPunct="0">
              <a:spcBef>
                <a:spcPct val="20000"/>
              </a:spcBef>
              <a:buClr>
                <a:srgbClr val="F7C765"/>
              </a:buClr>
              <a:buFont typeface="Wingdings" pitchFamily="2" charset="2"/>
              <a:buChar char="§"/>
              <a:defRPr/>
            </a:pPr>
            <a:r>
              <a:rPr lang="fr-FR" sz="2000" dirty="0" smtClean="0">
                <a:solidFill>
                  <a:srgbClr val="002060"/>
                </a:solidFill>
                <a:latin typeface="Arial" pitchFamily="34" charset="0"/>
                <a:cs typeface="Arial" pitchFamily="34" charset="0"/>
              </a:rPr>
              <a:t>Restituer les informations de collecte aux remettants </a:t>
            </a:r>
          </a:p>
        </p:txBody>
      </p:sp>
      <p:sp>
        <p:nvSpPr>
          <p:cNvPr id="5"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
        <p:nvSpPr>
          <p:cNvPr id="6"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27384"/>
            <a:ext cx="8072462" cy="785818"/>
          </a:xfrm>
        </p:spPr>
        <p:txBody>
          <a:bodyPr/>
          <a:lstStyle/>
          <a:p>
            <a:r>
              <a:rPr lang="fr-FR" sz="2400" dirty="0"/>
              <a:t>Les différents niveaux de textes </a:t>
            </a:r>
            <a:r>
              <a:rPr lang="fr-FR" sz="2400" dirty="0" smtClean="0"/>
              <a:t>réglementaires</a:t>
            </a:r>
            <a:br>
              <a:rPr lang="fr-FR" sz="2400" dirty="0" smtClean="0"/>
            </a:br>
            <a:r>
              <a:rPr lang="fr-FR" sz="2400" i="1" dirty="0" smtClean="0"/>
              <a:t>Les normes techniques d’exécution – Niveau 3</a:t>
            </a:r>
            <a:endParaRPr lang="fr-FR" sz="2400" i="1" dirty="0"/>
          </a:p>
        </p:txBody>
      </p:sp>
      <p:sp>
        <p:nvSpPr>
          <p:cNvPr id="20" name="Espace réservé du contenu 4"/>
          <p:cNvSpPr txBox="1">
            <a:spLocks/>
          </p:cNvSpPr>
          <p:nvPr/>
        </p:nvSpPr>
        <p:spPr>
          <a:xfrm>
            <a:off x="593650" y="889076"/>
            <a:ext cx="8424936" cy="720080"/>
          </a:xfrm>
          <a:prstGeom prst="rect">
            <a:avLst/>
          </a:prstGeom>
        </p:spPr>
        <p:txBody>
          <a:bodyPr vert="horz" lIns="91440" tIns="45720" rIns="91440" bIns="45720" rtlCol="0">
            <a:normAutofit/>
          </a:bodyPr>
          <a:lstStyle>
            <a:lvl1pPr marL="266700" indent="-266700" algn="l" defTabSz="914400" rtl="0" eaLnBrk="1" latinLnBrk="0" hangingPunct="1">
              <a:spcBef>
                <a:spcPct val="20000"/>
              </a:spcBef>
              <a:buClr>
                <a:srgbClr val="F7C765"/>
              </a:buClr>
              <a:buFont typeface="Wingdings" pitchFamily="2" charset="2"/>
              <a:buChar char="q"/>
              <a:defRPr sz="2400" b="1" kern="1200">
                <a:solidFill>
                  <a:srgbClr val="002060"/>
                </a:solidFill>
                <a:latin typeface="Arial" pitchFamily="34" charset="0"/>
                <a:ea typeface="+mn-ea"/>
                <a:cs typeface="Arial" pitchFamily="34" charset="0"/>
              </a:defRPr>
            </a:lvl1pPr>
            <a:lvl2pPr marL="901700" marR="0" indent="-366713" algn="l" defTabSz="914400" rtl="0" eaLnBrk="1" fontAlgn="auto" latinLnBrk="0" hangingPunct="1">
              <a:lnSpc>
                <a:spcPct val="100000"/>
              </a:lnSpc>
              <a:spcBef>
                <a:spcPct val="20000"/>
              </a:spcBef>
              <a:spcAft>
                <a:spcPts val="0"/>
              </a:spcAft>
              <a:buClr>
                <a:srgbClr val="F7C765"/>
              </a:buClr>
              <a:buSzTx/>
              <a:buFont typeface="Wingdings" pitchFamily="2" charset="2"/>
              <a:buChar char="§"/>
              <a:tabLst/>
              <a:defRPr sz="2000" b="0" kern="1200">
                <a:solidFill>
                  <a:srgbClr val="002060"/>
                </a:solidFill>
                <a:latin typeface="Arial" pitchFamily="34" charset="0"/>
                <a:ea typeface="+mn-ea"/>
                <a:cs typeface="Arial" pitchFamily="34" charset="0"/>
              </a:defRPr>
            </a:lvl2pPr>
            <a:lvl3pPr marL="1257300" marR="0" indent="-354013" algn="l" defTabSz="914400" rtl="0" eaLnBrk="1" fontAlgn="auto" latinLnBrk="0" hangingPunct="1">
              <a:lnSpc>
                <a:spcPct val="100000"/>
              </a:lnSpc>
              <a:spcBef>
                <a:spcPct val="20000"/>
              </a:spcBef>
              <a:spcAft>
                <a:spcPts val="0"/>
              </a:spcAft>
              <a:buClr>
                <a:srgbClr val="F7C765"/>
              </a:buClr>
              <a:buSzTx/>
              <a:buFont typeface="Wingdings" pitchFamily="2" charset="2"/>
              <a:buChar char="§"/>
              <a:tabLst/>
              <a:defRPr sz="2000" b="0" kern="1200">
                <a:solidFill>
                  <a:srgbClr val="002060"/>
                </a:solidFill>
                <a:latin typeface="+mn-lt"/>
                <a:ea typeface="+mn-ea"/>
                <a:cs typeface="+mn-cs"/>
              </a:defRPr>
            </a:lvl3pPr>
            <a:lvl4pPr marL="1612900" indent="-354013" algn="l" defTabSz="914400" rtl="0" eaLnBrk="1" latinLnBrk="0" hangingPunct="1">
              <a:spcBef>
                <a:spcPct val="20000"/>
              </a:spcBef>
              <a:buClr>
                <a:srgbClr val="F7C765"/>
              </a:buClr>
              <a:buFont typeface="Wingdings" pitchFamily="2" charset="2"/>
              <a:buChar char="§"/>
              <a:defRPr sz="2000" b="0" kern="1200">
                <a:solidFill>
                  <a:srgbClr val="002060"/>
                </a:solidFill>
                <a:latin typeface="+mn-lt"/>
                <a:ea typeface="+mn-ea"/>
                <a:cs typeface="+mn-cs"/>
              </a:defRPr>
            </a:lvl4pPr>
            <a:lvl5pPr marL="1968500" indent="-354013" algn="l" defTabSz="914400" rtl="0" eaLnBrk="1" latinLnBrk="0" hangingPunct="1">
              <a:spcBef>
                <a:spcPct val="20000"/>
              </a:spcBef>
              <a:buClr>
                <a:srgbClr val="F7C765"/>
              </a:buClr>
              <a:buFont typeface="Wingdings" pitchFamily="2" charset="2"/>
              <a:buChar char="§"/>
              <a:defRPr sz="2000" b="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5600" indent="-355600" algn="just"/>
            <a:r>
              <a:rPr lang="fr-FR" sz="1800" dirty="0"/>
              <a:t>Pouvoir </a:t>
            </a:r>
            <a:r>
              <a:rPr lang="fr-FR" sz="1800" dirty="0" smtClean="0"/>
              <a:t>donné à </a:t>
            </a:r>
            <a:r>
              <a:rPr lang="fr-FR" sz="1800" dirty="0"/>
              <a:t>la Commission d’adopter des mesures </a:t>
            </a:r>
            <a:r>
              <a:rPr lang="fr-FR" sz="1800" dirty="0" smtClean="0"/>
              <a:t>limitées aux aspects techniques, sans décision stratégique</a:t>
            </a:r>
          </a:p>
          <a:p>
            <a:pPr lvl="1"/>
            <a:endParaRPr lang="fr-FR" sz="1800" dirty="0" smtClean="0"/>
          </a:p>
          <a:p>
            <a:endParaRPr lang="fr-FR" sz="1800" dirty="0" smtClean="0"/>
          </a:p>
          <a:p>
            <a:endParaRPr lang="fr-FR" sz="1800" dirty="0"/>
          </a:p>
        </p:txBody>
      </p:sp>
      <p:sp>
        <p:nvSpPr>
          <p:cNvPr id="22" name="ZoneTexte 21"/>
          <p:cNvSpPr txBox="1"/>
          <p:nvPr/>
        </p:nvSpPr>
        <p:spPr>
          <a:xfrm>
            <a:off x="2549982" y="1570124"/>
            <a:ext cx="4246675" cy="723275"/>
          </a:xfrm>
          <a:prstGeom prst="rect">
            <a:avLst/>
          </a:prstGeom>
          <a:solidFill>
            <a:srgbClr val="0E4090"/>
          </a:solidFill>
        </p:spPr>
        <p:txBody>
          <a:bodyPr wrap="none" rtlCol="0">
            <a:spAutoFit/>
          </a:bodyPr>
          <a:lstStyle/>
          <a:p>
            <a:pPr algn="ctr"/>
            <a:r>
              <a:rPr lang="fr-FR" sz="1500" b="1" dirty="0" smtClean="0">
                <a:solidFill>
                  <a:schemeClr val="bg1"/>
                </a:solidFill>
                <a:latin typeface="Arial" panose="020B0604020202020204" pitchFamily="34" charset="0"/>
                <a:cs typeface="Arial" panose="020B0604020202020204" pitchFamily="34" charset="0"/>
              </a:rPr>
              <a:t>Solvabilité II fixe :</a:t>
            </a:r>
          </a:p>
          <a:p>
            <a:r>
              <a:rPr lang="fr-FR" sz="1300" b="1" dirty="0" smtClean="0">
                <a:solidFill>
                  <a:schemeClr val="bg1"/>
                </a:solidFill>
                <a:latin typeface="Arial" panose="020B0604020202020204" pitchFamily="34" charset="0"/>
                <a:cs typeface="Arial" panose="020B0604020202020204" pitchFamily="34" charset="0"/>
              </a:rPr>
              <a:t>- l’objectif, le contenu, le périmètre de ces mesures</a:t>
            </a:r>
          </a:p>
          <a:p>
            <a:r>
              <a:rPr lang="fr-FR" sz="1300" b="1" dirty="0" smtClean="0">
                <a:solidFill>
                  <a:schemeClr val="bg1"/>
                </a:solidFill>
                <a:latin typeface="Arial" panose="020B0604020202020204" pitchFamily="34" charset="0"/>
                <a:cs typeface="Arial" panose="020B0604020202020204" pitchFamily="34" charset="0"/>
              </a:rPr>
              <a:t>- une date butoir de transmission à la Commission</a:t>
            </a:r>
          </a:p>
        </p:txBody>
      </p:sp>
      <p:sp>
        <p:nvSpPr>
          <p:cNvPr id="23" name="ZoneTexte 22"/>
          <p:cNvSpPr txBox="1"/>
          <p:nvPr/>
        </p:nvSpPr>
        <p:spPr>
          <a:xfrm>
            <a:off x="187923" y="2699565"/>
            <a:ext cx="8862273" cy="707886"/>
          </a:xfrm>
          <a:prstGeom prst="rect">
            <a:avLst/>
          </a:prstGeom>
          <a:noFill/>
        </p:spPr>
        <p:txBody>
          <a:bodyPr wrap="square" rtlCol="0">
            <a:spAutoFit/>
          </a:bodyPr>
          <a:lstStyle/>
          <a:p>
            <a:pPr algn="ctr"/>
            <a:r>
              <a:rPr lang="fr-FR" sz="2400" dirty="0" smtClean="0">
                <a:solidFill>
                  <a:srgbClr val="002060"/>
                </a:solidFill>
                <a:latin typeface="Arial" panose="020B0604020202020204" pitchFamily="34" charset="0"/>
                <a:cs typeface="Arial" panose="020B0604020202020204" pitchFamily="34" charset="0"/>
              </a:rPr>
              <a:t>Projet de normes techniques d’exécution d’EIOPA</a:t>
            </a:r>
          </a:p>
          <a:p>
            <a:pPr algn="ctr"/>
            <a:r>
              <a:rPr lang="fr-FR" sz="1600" b="1" dirty="0" smtClean="0">
                <a:solidFill>
                  <a:srgbClr val="002060"/>
                </a:solidFill>
                <a:latin typeface="Arial" panose="020B0604020202020204" pitchFamily="34" charset="0"/>
                <a:cs typeface="Arial" panose="020B0604020202020204" pitchFamily="34" charset="0"/>
              </a:rPr>
              <a:t>consultation publique </a:t>
            </a:r>
            <a:r>
              <a:rPr lang="fr-FR" sz="1600" dirty="0" smtClean="0">
                <a:solidFill>
                  <a:srgbClr val="002060"/>
                </a:solidFill>
                <a:latin typeface="Arial" panose="020B0604020202020204" pitchFamily="34" charset="0"/>
                <a:cs typeface="Arial" panose="020B0604020202020204" pitchFamily="34" charset="0"/>
              </a:rPr>
              <a:t>et étude d’impact</a:t>
            </a:r>
          </a:p>
        </p:txBody>
      </p:sp>
      <p:sp>
        <p:nvSpPr>
          <p:cNvPr id="27" name="ZoneTexte 26"/>
          <p:cNvSpPr txBox="1"/>
          <p:nvPr/>
        </p:nvSpPr>
        <p:spPr>
          <a:xfrm>
            <a:off x="7006952" y="3574119"/>
            <a:ext cx="1810329" cy="615553"/>
          </a:xfrm>
          <a:prstGeom prst="rect">
            <a:avLst/>
          </a:prstGeom>
          <a:solidFill>
            <a:schemeClr val="accent1">
              <a:lumMod val="20000"/>
              <a:lumOff val="80000"/>
            </a:schemeClr>
          </a:solidFill>
          <a:ln>
            <a:solidFill>
              <a:schemeClr val="tx1"/>
            </a:solidFill>
            <a:round/>
          </a:ln>
          <a:effectLst>
            <a:outerShdw blurRad="50800" dist="38100" algn="l" rotWithShape="0">
              <a:prstClr val="black">
                <a:alpha val="40000"/>
              </a:prstClr>
            </a:outerShdw>
          </a:effectLst>
        </p:spPr>
        <p:txBody>
          <a:bodyPr wrap="square" rtlCol="0">
            <a:spAutoFit/>
          </a:bodyPr>
          <a:lstStyle/>
          <a:p>
            <a:pPr algn="ctr"/>
            <a:r>
              <a:rPr lang="fr-FR" sz="1700" b="1" dirty="0" smtClean="0">
                <a:solidFill>
                  <a:srgbClr val="002060"/>
                </a:solidFill>
                <a:latin typeface="Arial" panose="020B0604020202020204" pitchFamily="34" charset="0"/>
                <a:cs typeface="Arial" panose="020B0604020202020204" pitchFamily="34" charset="0"/>
              </a:rPr>
              <a:t>Parlement européen</a:t>
            </a:r>
          </a:p>
        </p:txBody>
      </p:sp>
      <p:sp>
        <p:nvSpPr>
          <p:cNvPr id="28" name="ZoneTexte 27"/>
          <p:cNvSpPr txBox="1"/>
          <p:nvPr/>
        </p:nvSpPr>
        <p:spPr>
          <a:xfrm>
            <a:off x="7006952" y="4254959"/>
            <a:ext cx="1810329" cy="620448"/>
          </a:xfrm>
          <a:prstGeom prst="rect">
            <a:avLst/>
          </a:prstGeom>
          <a:solidFill>
            <a:schemeClr val="accent1">
              <a:lumMod val="20000"/>
              <a:lumOff val="80000"/>
            </a:schemeClr>
          </a:solidFill>
          <a:ln>
            <a:solidFill>
              <a:schemeClr val="tx1"/>
            </a:solidFill>
            <a:round/>
          </a:ln>
          <a:effectLst>
            <a:outerShdw blurRad="50800" dist="38100" algn="l" rotWithShape="0">
              <a:prstClr val="black">
                <a:alpha val="40000"/>
              </a:prstClr>
            </a:outerShdw>
          </a:effectLst>
        </p:spPr>
        <p:txBody>
          <a:bodyPr wrap="square" rtlCol="0" anchor="ctr">
            <a:noAutofit/>
          </a:bodyPr>
          <a:lstStyle/>
          <a:p>
            <a:pPr algn="ctr"/>
            <a:r>
              <a:rPr lang="fr-FR" sz="1700" b="1" dirty="0" smtClean="0">
                <a:solidFill>
                  <a:srgbClr val="002060"/>
                </a:solidFill>
                <a:latin typeface="Arial" panose="020B0604020202020204" pitchFamily="34" charset="0"/>
                <a:cs typeface="Arial" panose="020B0604020202020204" pitchFamily="34" charset="0"/>
              </a:rPr>
              <a:t>Conseil</a:t>
            </a:r>
            <a:endParaRPr lang="fr-FR" sz="1700" b="1" dirty="0">
              <a:solidFill>
                <a:srgbClr val="002060"/>
              </a:solidFill>
              <a:latin typeface="Arial" panose="020B0604020202020204" pitchFamily="34" charset="0"/>
              <a:cs typeface="Arial" panose="020B0604020202020204" pitchFamily="34" charset="0"/>
            </a:endParaRPr>
          </a:p>
        </p:txBody>
      </p:sp>
      <p:sp>
        <p:nvSpPr>
          <p:cNvPr id="29" name="ZoneTexte 28"/>
          <p:cNvSpPr txBox="1"/>
          <p:nvPr/>
        </p:nvSpPr>
        <p:spPr>
          <a:xfrm>
            <a:off x="1776945" y="4743504"/>
            <a:ext cx="4300862" cy="784830"/>
          </a:xfrm>
          <a:prstGeom prst="rect">
            <a:avLst/>
          </a:prstGeom>
          <a:solidFill>
            <a:schemeClr val="tx1">
              <a:lumMod val="50000"/>
              <a:lumOff val="50000"/>
            </a:schemeClr>
          </a:solidFill>
        </p:spPr>
        <p:txBody>
          <a:bodyPr wrap="square" rtlCol="0">
            <a:spAutoFit/>
          </a:bodyPr>
          <a:lstStyle>
            <a:defPPr>
              <a:defRPr lang="fr-FR"/>
            </a:defPPr>
            <a:lvl1pPr>
              <a:defRPr sz="1600" b="1">
                <a:solidFill>
                  <a:schemeClr val="bg1"/>
                </a:solidFill>
                <a:latin typeface="+mn-lt"/>
              </a:defRPr>
            </a:lvl1pPr>
          </a:lstStyle>
          <a:p>
            <a:pPr algn="ctr"/>
            <a:r>
              <a:rPr lang="fr-FR" sz="1500" dirty="0">
                <a:latin typeface="Arial" panose="020B0604020202020204" pitchFamily="34" charset="0"/>
                <a:cs typeface="Arial" panose="020B0604020202020204" pitchFamily="34" charset="0"/>
              </a:rPr>
              <a:t>Adoption </a:t>
            </a:r>
            <a:r>
              <a:rPr lang="fr-FR" sz="1500" dirty="0" smtClean="0">
                <a:latin typeface="Arial" panose="020B0604020202020204" pitchFamily="34" charset="0"/>
                <a:cs typeface="Arial" panose="020B0604020202020204" pitchFamily="34" charset="0"/>
              </a:rPr>
              <a:t>complète ou partielle</a:t>
            </a:r>
          </a:p>
          <a:p>
            <a:pPr algn="ctr"/>
            <a:r>
              <a:rPr lang="fr-FR" sz="1500" dirty="0" smtClean="0">
                <a:latin typeface="Arial" panose="020B0604020202020204" pitchFamily="34" charset="0"/>
                <a:cs typeface="Arial" panose="020B0604020202020204" pitchFamily="34" charset="0"/>
              </a:rPr>
              <a:t> dans </a:t>
            </a:r>
            <a:r>
              <a:rPr lang="fr-FR" sz="1500" dirty="0">
                <a:latin typeface="Arial" panose="020B0604020202020204" pitchFamily="34" charset="0"/>
                <a:cs typeface="Arial" panose="020B0604020202020204" pitchFamily="34" charset="0"/>
              </a:rPr>
              <a:t>les trois </a:t>
            </a:r>
            <a:r>
              <a:rPr lang="fr-FR" sz="1500" dirty="0" smtClean="0">
                <a:latin typeface="Arial" panose="020B0604020202020204" pitchFamily="34" charset="0"/>
                <a:cs typeface="Arial" panose="020B0604020202020204" pitchFamily="34" charset="0"/>
              </a:rPr>
              <a:t>mois</a:t>
            </a:r>
          </a:p>
          <a:p>
            <a:pPr algn="ctr"/>
            <a:r>
              <a:rPr lang="fr-FR" sz="1500" b="0" dirty="0" smtClean="0">
                <a:latin typeface="Arial" panose="020B0604020202020204" pitchFamily="34" charset="0"/>
                <a:cs typeface="Arial" panose="020B0604020202020204" pitchFamily="34" charset="0"/>
              </a:rPr>
              <a:t>(EIOPA a 6 semaines pour modifier le projet)</a:t>
            </a:r>
            <a:endParaRPr lang="fr-FR" sz="1500" b="0" dirty="0">
              <a:latin typeface="Arial" panose="020B0604020202020204" pitchFamily="34" charset="0"/>
              <a:cs typeface="Arial" panose="020B0604020202020204" pitchFamily="34" charset="0"/>
            </a:endParaRPr>
          </a:p>
        </p:txBody>
      </p:sp>
      <p:cxnSp>
        <p:nvCxnSpPr>
          <p:cNvPr id="32" name="Connecteur droit avec flèche 31"/>
          <p:cNvCxnSpPr/>
          <p:nvPr/>
        </p:nvCxnSpPr>
        <p:spPr>
          <a:xfrm>
            <a:off x="4585648" y="2326233"/>
            <a:ext cx="0" cy="3600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a:off x="4572000" y="3394119"/>
            <a:ext cx="0" cy="3600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a:off x="4585648" y="4341251"/>
            <a:ext cx="0" cy="3600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2964945" y="3781327"/>
            <a:ext cx="3024336" cy="535670"/>
          </a:xfrm>
          <a:prstGeom prst="rect">
            <a:avLst/>
          </a:prstGeom>
          <a:solidFill>
            <a:schemeClr val="accent1">
              <a:lumMod val="20000"/>
              <a:lumOff val="80000"/>
            </a:schemeClr>
          </a:solidFill>
          <a:ln>
            <a:solidFill>
              <a:schemeClr val="tx1"/>
            </a:solidFill>
            <a:round/>
          </a:ln>
          <a:effectLst>
            <a:outerShdw blurRad="50800" dist="38100" algn="l" rotWithShape="0">
              <a:prstClr val="black">
                <a:alpha val="40000"/>
              </a:prstClr>
            </a:outerShdw>
          </a:effectLst>
        </p:spPr>
        <p:txBody>
          <a:bodyPr wrap="square" rtlCol="0" anchor="ctr">
            <a:noAutofit/>
          </a:bodyPr>
          <a:lstStyle/>
          <a:p>
            <a:pPr algn="ctr"/>
            <a:r>
              <a:rPr lang="fr-FR" sz="1700" b="1" dirty="0" smtClean="0">
                <a:solidFill>
                  <a:srgbClr val="002060"/>
                </a:solidFill>
                <a:latin typeface="Arial" panose="020B0604020202020204" pitchFamily="34" charset="0"/>
                <a:cs typeface="Arial" panose="020B0604020202020204" pitchFamily="34" charset="0"/>
              </a:rPr>
              <a:t>Commission européenne</a:t>
            </a:r>
          </a:p>
        </p:txBody>
      </p:sp>
      <p:cxnSp>
        <p:nvCxnSpPr>
          <p:cNvPr id="6" name="Connecteur droit avec flèche 5"/>
          <p:cNvCxnSpPr>
            <a:endCxn id="27" idx="1"/>
          </p:cNvCxnSpPr>
          <p:nvPr/>
        </p:nvCxnSpPr>
        <p:spPr>
          <a:xfrm flipV="1">
            <a:off x="6002600" y="3881896"/>
            <a:ext cx="1004352" cy="1539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a:stCxn id="19" idx="3"/>
            <a:endCxn id="28" idx="1"/>
          </p:cNvCxnSpPr>
          <p:nvPr/>
        </p:nvCxnSpPr>
        <p:spPr>
          <a:xfrm>
            <a:off x="5989281" y="4049162"/>
            <a:ext cx="1017671" cy="5160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971600" y="5958945"/>
            <a:ext cx="6408713" cy="323165"/>
          </a:xfrm>
          <a:prstGeom prst="rect">
            <a:avLst/>
          </a:prstGeom>
          <a:noFill/>
        </p:spPr>
        <p:txBody>
          <a:bodyPr wrap="square" rtlCol="0">
            <a:spAutoFit/>
          </a:bodyPr>
          <a:lstStyle/>
          <a:p>
            <a:pPr algn="ctr"/>
            <a:r>
              <a:rPr lang="fr-FR" sz="1500" b="1" i="1" dirty="0" smtClean="0">
                <a:solidFill>
                  <a:srgbClr val="002060"/>
                </a:solidFill>
                <a:latin typeface="Arial" panose="020B0604020202020204" pitchFamily="34" charset="0"/>
                <a:cs typeface="Arial" panose="020B0604020202020204" pitchFamily="34" charset="0"/>
              </a:rPr>
              <a:t>Application directe par les autorités de contrôle et les assujettis</a:t>
            </a:r>
            <a:endParaRPr lang="fr-FR" sz="1500" b="1" i="1" dirty="0">
              <a:solidFill>
                <a:srgbClr val="002060"/>
              </a:solidFill>
              <a:latin typeface="Arial" panose="020B0604020202020204" pitchFamily="34" charset="0"/>
              <a:cs typeface="Arial" panose="020B0604020202020204" pitchFamily="34" charset="0"/>
            </a:endParaRPr>
          </a:p>
        </p:txBody>
      </p:sp>
      <p:cxnSp>
        <p:nvCxnSpPr>
          <p:cNvPr id="21" name="Connecteur droit avec flèche 20"/>
          <p:cNvCxnSpPr/>
          <p:nvPr/>
        </p:nvCxnSpPr>
        <p:spPr>
          <a:xfrm>
            <a:off x="4621601" y="5633194"/>
            <a:ext cx="0" cy="3600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24"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Tree>
    <p:extLst>
      <p:ext uri="{BB962C8B-B14F-4D97-AF65-F5344CB8AC3E}">
        <p14:creationId xmlns:p14="http://schemas.microsoft.com/office/powerpoint/2010/main" val="284577909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980728"/>
            <a:ext cx="8568952" cy="5112568"/>
          </a:xfrm>
        </p:spPr>
        <p:txBody>
          <a:bodyPr>
            <a:normAutofit fontScale="92500"/>
          </a:bodyPr>
          <a:lstStyle/>
          <a:p>
            <a:endParaRPr lang="fr-FR" dirty="0"/>
          </a:p>
          <a:p>
            <a:pPr marL="360363" indent="-360363" algn="just"/>
            <a:r>
              <a:rPr lang="fr-FR" dirty="0" smtClean="0"/>
              <a:t>Une démarche d’accréditation individuelle est requise pour obtenir les identifiants et les mots de passe permettant d’accéder aux fonctionnalités du portail ONEGATE </a:t>
            </a:r>
          </a:p>
          <a:p>
            <a:pPr marL="360363" indent="-360363" algn="just"/>
            <a:endParaRPr lang="fr-FR" dirty="0" smtClean="0"/>
          </a:p>
          <a:p>
            <a:pPr marL="360363" indent="-360363" algn="just"/>
            <a:r>
              <a:rPr lang="fr-FR" dirty="0" smtClean="0"/>
              <a:t>Différents modes de remise sont possibles :</a:t>
            </a:r>
          </a:p>
          <a:p>
            <a:pPr lvl="1" algn="just"/>
            <a:r>
              <a:rPr lang="fr-FR" sz="2400" dirty="0" smtClean="0"/>
              <a:t>Par télétransmission (canal </a:t>
            </a:r>
            <a:r>
              <a:rPr lang="fr-FR" sz="2400" i="1" dirty="0" smtClean="0"/>
              <a:t>application to application A2A</a:t>
            </a:r>
            <a:r>
              <a:rPr lang="fr-FR" sz="2400" dirty="0" smtClean="0"/>
              <a:t> )</a:t>
            </a:r>
          </a:p>
          <a:p>
            <a:pPr lvl="1" algn="just"/>
            <a:r>
              <a:rPr lang="fr-FR" sz="2400" dirty="0" smtClean="0"/>
              <a:t>Par chargement manuel (canal </a:t>
            </a:r>
            <a:r>
              <a:rPr lang="fr-FR" sz="2400" i="1" dirty="0" smtClean="0"/>
              <a:t>user to application U2A</a:t>
            </a:r>
            <a:r>
              <a:rPr lang="fr-FR" sz="2400" dirty="0" smtClean="0"/>
              <a:t>)</a:t>
            </a:r>
          </a:p>
          <a:p>
            <a:pPr lvl="1" algn="just"/>
            <a:endParaRPr lang="fr-FR" sz="2400" dirty="0"/>
          </a:p>
          <a:p>
            <a:pPr marL="360363" indent="-360363" algn="just"/>
            <a:r>
              <a:rPr lang="fr-FR" dirty="0" smtClean="0"/>
              <a:t>La différence entre A2A et U2A ne porte que sur les modalités d’échange: accréditation et compte-rendu de collecte se présentent de la même manière</a:t>
            </a:r>
          </a:p>
          <a:p>
            <a:pPr>
              <a:buNone/>
            </a:pPr>
            <a:endParaRPr lang="fr-FR" dirty="0" smtClean="0"/>
          </a:p>
        </p:txBody>
      </p:sp>
      <p:sp>
        <p:nvSpPr>
          <p:cNvPr id="5" name="Titre 4"/>
          <p:cNvSpPr>
            <a:spLocks noGrp="1"/>
          </p:cNvSpPr>
          <p:nvPr>
            <p:ph type="title"/>
          </p:nvPr>
        </p:nvSpPr>
        <p:spPr>
          <a:xfrm>
            <a:off x="1071538" y="-24"/>
            <a:ext cx="7604918" cy="785818"/>
          </a:xfrm>
        </p:spPr>
        <p:txBody>
          <a:bodyPr/>
          <a:lstStyle/>
          <a:p>
            <a:pPr lvl="0"/>
            <a:r>
              <a:rPr lang="fr-FR" dirty="0" smtClean="0"/>
              <a:t>Présentation du portail ONEGATE</a:t>
            </a:r>
            <a:endParaRPr lang="fr-FR" dirty="0"/>
          </a:p>
        </p:txBody>
      </p:sp>
      <p:sp>
        <p:nvSpPr>
          <p:cNvPr id="6"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
        <p:nvSpPr>
          <p:cNvPr id="7"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Tree>
    <p:extLst>
      <p:ext uri="{BB962C8B-B14F-4D97-AF65-F5344CB8AC3E}">
        <p14:creationId xmlns:p14="http://schemas.microsoft.com/office/powerpoint/2010/main" val="178013311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1560" y="1052736"/>
            <a:ext cx="8280920" cy="4392488"/>
          </a:xfrm>
        </p:spPr>
        <p:txBody>
          <a:bodyPr/>
          <a:lstStyle/>
          <a:p>
            <a:pPr>
              <a:buNone/>
            </a:pPr>
            <a:endParaRPr lang="fr-FR" dirty="0" smtClean="0"/>
          </a:p>
        </p:txBody>
      </p:sp>
      <p:sp>
        <p:nvSpPr>
          <p:cNvPr id="6" name="Titre 4"/>
          <p:cNvSpPr>
            <a:spLocks noGrp="1"/>
          </p:cNvSpPr>
          <p:nvPr>
            <p:ph type="title"/>
          </p:nvPr>
        </p:nvSpPr>
        <p:spPr>
          <a:xfrm>
            <a:off x="1071563" y="0"/>
            <a:ext cx="8072437" cy="785813"/>
          </a:xfrm>
          <a:noFill/>
          <a:ln w="9525">
            <a:noFill/>
            <a:miter lim="800000"/>
            <a:headEnd/>
            <a:tailEnd/>
          </a:ln>
        </p:spPr>
        <p:txBody>
          <a:bodyPr vert="horz" wrap="square" lIns="91440" tIns="45720" rIns="91440" bIns="45720" numCol="1" anchor="ctr" anchorCtr="0" compatLnSpc="1">
            <a:prstTxWarp prst="textNoShape">
              <a:avLst/>
            </a:prstTxWarp>
          </a:bodyPr>
          <a:lstStyle/>
          <a:p>
            <a:r>
              <a:rPr lang="fr-FR" dirty="0" smtClean="0"/>
              <a:t>Accréditation en ligne</a:t>
            </a:r>
            <a:endParaRPr lang="fr-FR" dirty="0"/>
          </a:p>
        </p:txBody>
      </p:sp>
      <p:pic>
        <p:nvPicPr>
          <p:cNvPr id="8" name="Picture 2"/>
          <p:cNvPicPr>
            <a:picLocks noChangeAspect="1" noChangeArrowheads="1"/>
          </p:cNvPicPr>
          <p:nvPr/>
        </p:nvPicPr>
        <p:blipFill>
          <a:blip r:embed="rId2" cstate="print"/>
          <a:srcRect/>
          <a:stretch>
            <a:fillRect/>
          </a:stretch>
        </p:blipFill>
        <p:spPr bwMode="auto">
          <a:xfrm>
            <a:off x="179512" y="980728"/>
            <a:ext cx="8838504" cy="5180323"/>
          </a:xfrm>
          <a:prstGeom prst="rect">
            <a:avLst/>
          </a:prstGeom>
          <a:noFill/>
          <a:ln w="9525">
            <a:noFill/>
            <a:miter lim="800000"/>
            <a:headEnd/>
            <a:tailEnd/>
          </a:ln>
        </p:spPr>
      </p:pic>
      <p:sp>
        <p:nvSpPr>
          <p:cNvPr id="9" name="Rectangle à coins arrondis 8"/>
          <p:cNvSpPr/>
          <p:nvPr/>
        </p:nvSpPr>
        <p:spPr>
          <a:xfrm>
            <a:off x="3275856" y="5013176"/>
            <a:ext cx="2664296" cy="360040"/>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Légende encadrée 2 9"/>
          <p:cNvSpPr/>
          <p:nvPr/>
        </p:nvSpPr>
        <p:spPr>
          <a:xfrm>
            <a:off x="6228184" y="3717032"/>
            <a:ext cx="2592288" cy="1152128"/>
          </a:xfrm>
          <a:prstGeom prst="borderCallout2">
            <a:avLst>
              <a:gd name="adj1" fmla="val 18750"/>
              <a:gd name="adj2" fmla="val -8333"/>
              <a:gd name="adj3" fmla="val 18750"/>
              <a:gd name="adj4" fmla="val -16667"/>
              <a:gd name="adj5" fmla="val 110959"/>
              <a:gd name="adj6" fmla="val -29147"/>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fr-FR" dirty="0" smtClean="0">
                <a:solidFill>
                  <a:srgbClr val="002060"/>
                </a:solidFill>
              </a:rPr>
              <a:t>Accès au formulaire d’accréditation en ligne</a:t>
            </a:r>
            <a:endParaRPr lang="fr-FR" dirty="0">
              <a:solidFill>
                <a:srgbClr val="002060"/>
              </a:solidFill>
            </a:endParaRPr>
          </a:p>
        </p:txBody>
      </p:sp>
      <p:sp>
        <p:nvSpPr>
          <p:cNvPr id="11"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
        <p:nvSpPr>
          <p:cNvPr id="12"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Tree>
    <p:extLst>
      <p:ext uri="{BB962C8B-B14F-4D97-AF65-F5344CB8AC3E}">
        <p14:creationId xmlns:p14="http://schemas.microsoft.com/office/powerpoint/2010/main" val="178013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grpId="0" nodeType="withEffect">
                                  <p:stCondLst>
                                    <p:cond delay="150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5940152" y="6209952"/>
            <a:ext cx="2133600" cy="365125"/>
          </a:xfrm>
          <a:prstGeom prst="rect">
            <a:avLst/>
          </a:prstGeom>
        </p:spPr>
        <p:txBody>
          <a:bodyPr/>
          <a:lstStyle/>
          <a:p>
            <a:pPr>
              <a:defRPr/>
            </a:pPr>
            <a:fld id="{AC59C542-C6E0-4E39-86B7-1D85B8646B56}" type="slidenum">
              <a:rPr lang="fr-FR" sz="1800" smtClean="0">
                <a:solidFill>
                  <a:schemeClr val="tx1"/>
                </a:solidFill>
              </a:rPr>
              <a:pPr>
                <a:defRPr/>
              </a:pPr>
              <a:t>82</a:t>
            </a:fld>
            <a:endParaRPr lang="fr-FR" sz="1800" dirty="0">
              <a:solidFill>
                <a:schemeClr val="tx1"/>
              </a:solidFill>
            </a:endParaRPr>
          </a:p>
        </p:txBody>
      </p:sp>
      <p:pic>
        <p:nvPicPr>
          <p:cNvPr id="2051" name="Picture 3"/>
          <p:cNvPicPr>
            <a:picLocks noChangeAspect="1" noChangeArrowheads="1"/>
          </p:cNvPicPr>
          <p:nvPr/>
        </p:nvPicPr>
        <p:blipFill>
          <a:blip r:embed="rId3" cstate="print"/>
          <a:srcRect/>
          <a:stretch>
            <a:fillRect/>
          </a:stretch>
        </p:blipFill>
        <p:spPr bwMode="auto">
          <a:xfrm>
            <a:off x="1187624" y="55579"/>
            <a:ext cx="6768752" cy="6775061"/>
          </a:xfrm>
          <a:prstGeom prst="rect">
            <a:avLst/>
          </a:prstGeom>
          <a:noFill/>
          <a:ln w="9525">
            <a:noFill/>
            <a:miter lim="800000"/>
            <a:headEnd/>
            <a:tailEnd/>
          </a:ln>
        </p:spPr>
      </p:pic>
      <p:sp>
        <p:nvSpPr>
          <p:cNvPr id="7" name="Légende encadrée 2 6"/>
          <p:cNvSpPr/>
          <p:nvPr/>
        </p:nvSpPr>
        <p:spPr>
          <a:xfrm>
            <a:off x="6516216" y="1412776"/>
            <a:ext cx="2376264" cy="720080"/>
          </a:xfrm>
          <a:prstGeom prst="borderCallout2">
            <a:avLst>
              <a:gd name="adj1" fmla="val 18750"/>
              <a:gd name="adj2" fmla="val -8333"/>
              <a:gd name="adj3" fmla="val 18750"/>
              <a:gd name="adj4" fmla="val -16667"/>
              <a:gd name="adj5" fmla="val 163604"/>
              <a:gd name="adj6" fmla="val -52768"/>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smtClean="0">
                <a:solidFill>
                  <a:schemeClr val="tx1"/>
                </a:solidFill>
              </a:rPr>
              <a:t>Demande individuelle et unitaire</a:t>
            </a:r>
            <a:endParaRPr lang="fr-FR" sz="1800" dirty="0">
              <a:solidFill>
                <a:schemeClr val="tx1"/>
              </a:solidFill>
            </a:endParaRPr>
          </a:p>
        </p:txBody>
      </p:sp>
      <p:sp>
        <p:nvSpPr>
          <p:cNvPr id="9" name="Légende encadrée 2 8"/>
          <p:cNvSpPr/>
          <p:nvPr/>
        </p:nvSpPr>
        <p:spPr>
          <a:xfrm>
            <a:off x="6623720" y="2636912"/>
            <a:ext cx="2520280" cy="2088232"/>
          </a:xfrm>
          <a:prstGeom prst="borderCallout2">
            <a:avLst>
              <a:gd name="adj1" fmla="val 18750"/>
              <a:gd name="adj2" fmla="val -8333"/>
              <a:gd name="adj3" fmla="val 18750"/>
              <a:gd name="adj4" fmla="val -16667"/>
              <a:gd name="adj5" fmla="val 28947"/>
              <a:gd name="adj6" fmla="val -3442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smtClean="0">
                <a:solidFill>
                  <a:schemeClr val="tx1"/>
                </a:solidFill>
              </a:rPr>
              <a:t>Email permettant l’échange avec le support  pour la fourniture des informations de connexions</a:t>
            </a:r>
            <a:endParaRPr lang="fr-FR" sz="1800" dirty="0">
              <a:solidFill>
                <a:schemeClr val="tx1"/>
              </a:solidFill>
            </a:endParaRPr>
          </a:p>
        </p:txBody>
      </p:sp>
      <p:sp>
        <p:nvSpPr>
          <p:cNvPr id="10" name="Rectangle à coins arrondis 9"/>
          <p:cNvSpPr/>
          <p:nvPr/>
        </p:nvSpPr>
        <p:spPr>
          <a:xfrm>
            <a:off x="2411760" y="3257624"/>
            <a:ext cx="4032448" cy="288032"/>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1" name="Légende encadrée 2 10"/>
          <p:cNvSpPr/>
          <p:nvPr/>
        </p:nvSpPr>
        <p:spPr>
          <a:xfrm>
            <a:off x="6623720" y="5013176"/>
            <a:ext cx="2520280" cy="1008112"/>
          </a:xfrm>
          <a:prstGeom prst="borderCallout2">
            <a:avLst>
              <a:gd name="adj1" fmla="val 18750"/>
              <a:gd name="adj2" fmla="val -8333"/>
              <a:gd name="adj3" fmla="val 18750"/>
              <a:gd name="adj4" fmla="val -16667"/>
              <a:gd name="adj5" fmla="val -14765"/>
              <a:gd name="adj6" fmla="val -72029"/>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smtClean="0">
                <a:solidFill>
                  <a:schemeClr val="tx1"/>
                </a:solidFill>
              </a:rPr>
              <a:t>Identification de l’organisme via le SIREN</a:t>
            </a:r>
            <a:endParaRPr lang="fr-FR" sz="1800" dirty="0">
              <a:solidFill>
                <a:schemeClr val="tx1"/>
              </a:solidFill>
            </a:endParaRPr>
          </a:p>
        </p:txBody>
      </p:sp>
      <p:sp>
        <p:nvSpPr>
          <p:cNvPr id="12" name="Rectangle à coins arrondis 11"/>
          <p:cNvSpPr/>
          <p:nvPr/>
        </p:nvSpPr>
        <p:spPr>
          <a:xfrm>
            <a:off x="2411760" y="4193728"/>
            <a:ext cx="4032448" cy="648072"/>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3"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
        <p:nvSpPr>
          <p:cNvPr id="14" name="Rectangle à coins arrondis 13"/>
          <p:cNvSpPr/>
          <p:nvPr/>
        </p:nvSpPr>
        <p:spPr>
          <a:xfrm>
            <a:off x="2483768" y="2636912"/>
            <a:ext cx="4032448" cy="288032"/>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178013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in)">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grpId="0" nodeType="clickEffect">
                                  <p:stCondLst>
                                    <p:cond delay="0"/>
                                  </p:stCondLst>
                                  <p:childTnLst>
                                    <p:animEffect transition="out" filter="box(in)">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par>
                                <p:cTn id="16" presetID="4" presetClass="exit" presetSubtype="16" fill="hold" grpId="1" nodeType="withEffect">
                                  <p:stCondLst>
                                    <p:cond delay="0"/>
                                  </p:stCondLst>
                                  <p:childTnLst>
                                    <p:animEffect transition="out" filter="box(in)">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par>
                          <p:cTn id="19" fill="hold">
                            <p:stCondLst>
                              <p:cond delay="500"/>
                            </p:stCondLst>
                            <p:childTnLst>
                              <p:par>
                                <p:cTn id="20" presetID="4"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par>
                                <p:cTn id="23" presetID="4" presetClass="entr" presetSubtype="16"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i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xit" presetSubtype="16" fill="hold" grpId="0" nodeType="clickEffect">
                                  <p:stCondLst>
                                    <p:cond delay="0"/>
                                  </p:stCondLst>
                                  <p:childTnLst>
                                    <p:animEffect transition="out" filter="box(in)">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4" presetClass="exit" presetSubtype="16" fill="hold" grpId="1" nodeType="withEffect">
                                  <p:stCondLst>
                                    <p:cond delay="0"/>
                                  </p:stCondLst>
                                  <p:childTnLst>
                                    <p:animEffect transition="out" filter="box(in)">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childTnLst>
                          </p:cTn>
                        </p:par>
                        <p:par>
                          <p:cTn id="34" fill="hold">
                            <p:stCondLst>
                              <p:cond delay="500"/>
                            </p:stCondLst>
                            <p:childTnLst>
                              <p:par>
                                <p:cTn id="35" presetID="4"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ox(in)">
                                      <p:cBhvr>
                                        <p:cTn id="37" dur="500"/>
                                        <p:tgtEl>
                                          <p:spTgt spid="11"/>
                                        </p:tgtEl>
                                      </p:cBhvr>
                                    </p:animEffect>
                                  </p:childTnLst>
                                </p:cTn>
                              </p:par>
                              <p:par>
                                <p:cTn id="38" presetID="4" presetClass="entr" presetSubtype="16"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ox(in)">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10" grpId="0" animBg="1"/>
      <p:bldP spid="11" grpId="0" animBg="1"/>
      <p:bldP spid="1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5940152" y="6237312"/>
            <a:ext cx="2133600" cy="365125"/>
          </a:xfrm>
          <a:prstGeom prst="rect">
            <a:avLst/>
          </a:prstGeom>
        </p:spPr>
        <p:txBody>
          <a:bodyPr/>
          <a:lstStyle/>
          <a:p>
            <a:pPr>
              <a:defRPr/>
            </a:pPr>
            <a:fld id="{AC59C542-C6E0-4E39-86B7-1D85B8646B56}" type="slidenum">
              <a:rPr lang="fr-FR" sz="1100" smtClean="0">
                <a:solidFill>
                  <a:srgbClr val="002060"/>
                </a:solidFill>
              </a:rPr>
              <a:pPr>
                <a:defRPr/>
              </a:pPr>
              <a:t>83</a:t>
            </a:fld>
            <a:endParaRPr lang="fr-FR" sz="1100" dirty="0">
              <a:solidFill>
                <a:srgbClr val="002060"/>
              </a:solidFill>
            </a:endParaRPr>
          </a:p>
        </p:txBody>
      </p:sp>
      <p:sp>
        <p:nvSpPr>
          <p:cNvPr id="7" name="Légende encadrée 2 6"/>
          <p:cNvSpPr/>
          <p:nvPr/>
        </p:nvSpPr>
        <p:spPr>
          <a:xfrm>
            <a:off x="6516216" y="1745456"/>
            <a:ext cx="2376264" cy="720080"/>
          </a:xfrm>
          <a:prstGeom prst="borderCallout2">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smtClean="0">
                <a:solidFill>
                  <a:schemeClr val="tx1"/>
                </a:solidFill>
              </a:rPr>
              <a:t>Demande individuelle et unitaire</a:t>
            </a:r>
            <a:endParaRPr lang="fr-FR" sz="1800" dirty="0">
              <a:solidFill>
                <a:schemeClr val="tx1"/>
              </a:solidFill>
            </a:endParaRPr>
          </a:p>
        </p:txBody>
      </p:sp>
      <p:sp>
        <p:nvSpPr>
          <p:cNvPr id="8" name="Rectangle à coins arrondis 7"/>
          <p:cNvSpPr/>
          <p:nvPr/>
        </p:nvSpPr>
        <p:spPr>
          <a:xfrm>
            <a:off x="2411760" y="2609552"/>
            <a:ext cx="4032448" cy="288032"/>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9" name="Légende encadrée 2 8"/>
          <p:cNvSpPr/>
          <p:nvPr/>
        </p:nvSpPr>
        <p:spPr>
          <a:xfrm>
            <a:off x="6516216" y="1601440"/>
            <a:ext cx="2520280" cy="2088232"/>
          </a:xfrm>
          <a:prstGeom prst="borderCallout2">
            <a:avLst>
              <a:gd name="adj1" fmla="val 18750"/>
              <a:gd name="adj2" fmla="val -8333"/>
              <a:gd name="adj3" fmla="val 18750"/>
              <a:gd name="adj4" fmla="val -16667"/>
              <a:gd name="adj5" fmla="val 75939"/>
              <a:gd name="adj6" fmla="val -72029"/>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smtClean="0">
                <a:solidFill>
                  <a:schemeClr val="tx1"/>
                </a:solidFill>
              </a:rPr>
              <a:t>Email permettant l’échange avec le support  pour la fourniture des informations de connexions</a:t>
            </a:r>
            <a:endParaRPr lang="fr-FR" sz="1800" dirty="0">
              <a:solidFill>
                <a:schemeClr val="tx1"/>
              </a:solidFill>
            </a:endParaRPr>
          </a:p>
        </p:txBody>
      </p:sp>
      <p:sp>
        <p:nvSpPr>
          <p:cNvPr id="10" name="Rectangle à coins arrondis 9"/>
          <p:cNvSpPr/>
          <p:nvPr/>
        </p:nvSpPr>
        <p:spPr>
          <a:xfrm>
            <a:off x="2411760" y="3257624"/>
            <a:ext cx="4032448" cy="288032"/>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1" name="Légende encadrée 2 10"/>
          <p:cNvSpPr/>
          <p:nvPr/>
        </p:nvSpPr>
        <p:spPr>
          <a:xfrm>
            <a:off x="6516216" y="3429000"/>
            <a:ext cx="2520280" cy="1008112"/>
          </a:xfrm>
          <a:prstGeom prst="borderCallout2">
            <a:avLst>
              <a:gd name="adj1" fmla="val 18750"/>
              <a:gd name="adj2" fmla="val -8333"/>
              <a:gd name="adj3" fmla="val 18750"/>
              <a:gd name="adj4" fmla="val -16667"/>
              <a:gd name="adj5" fmla="val 75939"/>
              <a:gd name="adj6" fmla="val -72029"/>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smtClean="0">
                <a:solidFill>
                  <a:schemeClr val="tx1"/>
                </a:solidFill>
              </a:rPr>
              <a:t>Identification de l’organisme via le SIREN</a:t>
            </a:r>
            <a:endParaRPr lang="fr-FR" sz="1800" dirty="0">
              <a:solidFill>
                <a:schemeClr val="tx1"/>
              </a:solidFill>
            </a:endParaRPr>
          </a:p>
        </p:txBody>
      </p:sp>
      <p:sp>
        <p:nvSpPr>
          <p:cNvPr id="12" name="Rectangle à coins arrondis 11"/>
          <p:cNvSpPr/>
          <p:nvPr/>
        </p:nvSpPr>
        <p:spPr>
          <a:xfrm>
            <a:off x="2411760" y="4193728"/>
            <a:ext cx="4032448" cy="648072"/>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8" name="Picture 4" descr="C:\DOCUME~1\L836175\LOCALS~1\Temp\SNAGHTML8a4ebd.PNG"/>
          <p:cNvPicPr>
            <a:picLocks noChangeAspect="1" noChangeArrowheads="1"/>
          </p:cNvPicPr>
          <p:nvPr/>
        </p:nvPicPr>
        <p:blipFill>
          <a:blip r:embed="rId3" cstate="print"/>
          <a:srcRect/>
          <a:stretch>
            <a:fillRect/>
          </a:stretch>
        </p:blipFill>
        <p:spPr bwMode="auto">
          <a:xfrm>
            <a:off x="179512" y="1313408"/>
            <a:ext cx="8964488" cy="3953035"/>
          </a:xfrm>
          <a:prstGeom prst="rect">
            <a:avLst/>
          </a:prstGeom>
          <a:noFill/>
          <a:ln>
            <a:solidFill>
              <a:srgbClr val="002060"/>
            </a:solidFill>
          </a:ln>
        </p:spPr>
      </p:pic>
      <p:sp>
        <p:nvSpPr>
          <p:cNvPr id="19" name="Rogner un rectangle avec un coin diagonal 18"/>
          <p:cNvSpPr/>
          <p:nvPr/>
        </p:nvSpPr>
        <p:spPr>
          <a:xfrm>
            <a:off x="4283968" y="3212976"/>
            <a:ext cx="4752528" cy="1800200"/>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smtClean="0">
                <a:solidFill>
                  <a:srgbClr val="002060"/>
                </a:solidFill>
              </a:rPr>
              <a:t>Un accusé de réception est transmis </a:t>
            </a:r>
            <a:r>
              <a:rPr lang="fr-FR" sz="1800" u="sng" dirty="0" smtClean="0">
                <a:solidFill>
                  <a:srgbClr val="002060"/>
                </a:solidFill>
              </a:rPr>
              <a:t>immédiatement</a:t>
            </a:r>
            <a:r>
              <a:rPr lang="fr-FR" sz="1800" dirty="0" smtClean="0">
                <a:solidFill>
                  <a:srgbClr val="002060"/>
                </a:solidFill>
              </a:rPr>
              <a:t> à destination de l’email renseigné dans le formulaire d’accréditation</a:t>
            </a:r>
            <a:endParaRPr lang="fr-FR" sz="1800" dirty="0">
              <a:solidFill>
                <a:srgbClr val="002060"/>
              </a:solidFill>
            </a:endParaRPr>
          </a:p>
        </p:txBody>
      </p:sp>
      <p:sp>
        <p:nvSpPr>
          <p:cNvPr id="13"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
        <p:nvSpPr>
          <p:cNvPr id="14" name="Titre 4"/>
          <p:cNvSpPr>
            <a:spLocks noGrp="1"/>
          </p:cNvSpPr>
          <p:nvPr>
            <p:ph type="title"/>
          </p:nvPr>
        </p:nvSpPr>
        <p:spPr>
          <a:xfrm>
            <a:off x="1071563" y="0"/>
            <a:ext cx="8072437" cy="785813"/>
          </a:xfrm>
          <a:noFill/>
          <a:ln w="9525">
            <a:noFill/>
            <a:miter lim="800000"/>
            <a:headEnd/>
            <a:tailEnd/>
          </a:ln>
        </p:spPr>
        <p:txBody>
          <a:bodyPr vert="horz" wrap="square" lIns="91440" tIns="45720" rIns="91440" bIns="45720" numCol="1" anchor="ctr" anchorCtr="0" compatLnSpc="1">
            <a:prstTxWarp prst="textNoShape">
              <a:avLst/>
            </a:prstTxWarp>
          </a:bodyPr>
          <a:lstStyle/>
          <a:p>
            <a:r>
              <a:rPr lang="fr-FR" dirty="0" smtClean="0"/>
              <a:t>Accréditation en ligne</a:t>
            </a:r>
            <a:endParaRPr lang="fr-FR" dirty="0"/>
          </a:p>
        </p:txBody>
      </p:sp>
    </p:spTree>
    <p:extLst>
      <p:ext uri="{BB962C8B-B14F-4D97-AF65-F5344CB8AC3E}">
        <p14:creationId xmlns:p14="http://schemas.microsoft.com/office/powerpoint/2010/main" val="178013311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82526" y="1340767"/>
            <a:ext cx="9076104" cy="4630837"/>
          </a:xfrm>
          <a:prstGeom prst="rect">
            <a:avLst/>
          </a:prstGeom>
          <a:noFill/>
          <a:ln w="9525">
            <a:noFill/>
            <a:miter lim="800000"/>
            <a:headEnd/>
            <a:tailEnd/>
          </a:ln>
        </p:spPr>
      </p:pic>
      <p:sp>
        <p:nvSpPr>
          <p:cNvPr id="8" name="Titre 4"/>
          <p:cNvSpPr>
            <a:spLocks noGrp="1"/>
          </p:cNvSpPr>
          <p:nvPr>
            <p:ph type="title"/>
          </p:nvPr>
        </p:nvSpPr>
        <p:spPr>
          <a:xfrm>
            <a:off x="1115616" y="0"/>
            <a:ext cx="8352928" cy="785818"/>
          </a:xfrm>
          <a:noFill/>
          <a:ln w="9525">
            <a:noFill/>
            <a:miter lim="800000"/>
            <a:headEnd/>
            <a:tailEnd/>
          </a:ln>
        </p:spPr>
        <p:txBody>
          <a:bodyPr vert="horz" wrap="square" lIns="91440" tIns="45720" rIns="91440" bIns="45720" numCol="1" anchor="ctr" anchorCtr="0" compatLnSpc="1">
            <a:prstTxWarp prst="textNoShape">
              <a:avLst/>
            </a:prstTxWarp>
          </a:bodyPr>
          <a:lstStyle/>
          <a:p>
            <a:r>
              <a:rPr lang="fr-FR" dirty="0" smtClean="0"/>
              <a:t>Accréditation en ligne</a:t>
            </a:r>
            <a:endParaRPr lang="fr-FR" dirty="0"/>
          </a:p>
        </p:txBody>
      </p:sp>
      <p:sp>
        <p:nvSpPr>
          <p:cNvPr id="9" name="Rectangle à coins arrondis 8"/>
          <p:cNvSpPr/>
          <p:nvPr/>
        </p:nvSpPr>
        <p:spPr>
          <a:xfrm>
            <a:off x="139904" y="3501008"/>
            <a:ext cx="2664296" cy="576064"/>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Légende encadrée 2 9"/>
          <p:cNvSpPr/>
          <p:nvPr/>
        </p:nvSpPr>
        <p:spPr>
          <a:xfrm>
            <a:off x="3707904" y="2852936"/>
            <a:ext cx="3672408" cy="1152128"/>
          </a:xfrm>
          <a:prstGeom prst="borderCallout2">
            <a:avLst>
              <a:gd name="adj1" fmla="val 18750"/>
              <a:gd name="adj2" fmla="val -1291"/>
              <a:gd name="adj3" fmla="val 18750"/>
              <a:gd name="adj4" fmla="val -16667"/>
              <a:gd name="adj5" fmla="val 53595"/>
              <a:gd name="adj6" fmla="val -27421"/>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u="sng" dirty="0" smtClean="0">
                <a:solidFill>
                  <a:srgbClr val="002060"/>
                </a:solidFill>
              </a:rPr>
              <a:t>Après validation </a:t>
            </a:r>
            <a:r>
              <a:rPr lang="fr-FR" sz="1800" dirty="0" smtClean="0">
                <a:solidFill>
                  <a:srgbClr val="002060"/>
                </a:solidFill>
              </a:rPr>
              <a:t>par le support transmission d’un email avec  l’identifiant et le mot de passe provisoire</a:t>
            </a:r>
            <a:endParaRPr lang="fr-FR" sz="1800" dirty="0">
              <a:solidFill>
                <a:srgbClr val="002060"/>
              </a:solidFill>
            </a:endParaRPr>
          </a:p>
        </p:txBody>
      </p:sp>
      <p:sp>
        <p:nvSpPr>
          <p:cNvPr id="11" name="Rectangle à coins arrondis 10"/>
          <p:cNvSpPr/>
          <p:nvPr/>
        </p:nvSpPr>
        <p:spPr>
          <a:xfrm>
            <a:off x="139904" y="5157192"/>
            <a:ext cx="2664296" cy="864096"/>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Légende encadrée 2 11"/>
          <p:cNvSpPr/>
          <p:nvPr/>
        </p:nvSpPr>
        <p:spPr>
          <a:xfrm>
            <a:off x="3596288" y="4789776"/>
            <a:ext cx="3672408" cy="1152128"/>
          </a:xfrm>
          <a:prstGeom prst="borderCallout2">
            <a:avLst>
              <a:gd name="adj1" fmla="val 19552"/>
              <a:gd name="adj2" fmla="val -1291"/>
              <a:gd name="adj3" fmla="val 18750"/>
              <a:gd name="adj4" fmla="val -16667"/>
              <a:gd name="adj5" fmla="val 53595"/>
              <a:gd name="adj6" fmla="val -27421"/>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rgbClr val="002060"/>
                </a:solidFill>
              </a:rPr>
              <a:t>Coordonnées du support technique pour les problèmes de connexion à ONEGATE</a:t>
            </a:r>
            <a:endParaRPr lang="fr-FR" sz="2000" dirty="0">
              <a:solidFill>
                <a:srgbClr val="002060"/>
              </a:solidFill>
            </a:endParaRPr>
          </a:p>
        </p:txBody>
      </p:sp>
      <p:sp>
        <p:nvSpPr>
          <p:cNvPr id="15" name="Rectangle à coins arrondis 14"/>
          <p:cNvSpPr/>
          <p:nvPr/>
        </p:nvSpPr>
        <p:spPr>
          <a:xfrm>
            <a:off x="3779912" y="4149080"/>
            <a:ext cx="3240360" cy="360040"/>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Légende encadrée 2 15"/>
          <p:cNvSpPr/>
          <p:nvPr/>
        </p:nvSpPr>
        <p:spPr>
          <a:xfrm>
            <a:off x="7164287" y="3681028"/>
            <a:ext cx="1972103" cy="936103"/>
          </a:xfrm>
          <a:prstGeom prst="borderCallout2">
            <a:avLst>
              <a:gd name="adj1" fmla="val 18750"/>
              <a:gd name="adj2" fmla="val -1492"/>
              <a:gd name="adj3" fmla="val 18750"/>
              <a:gd name="adj4" fmla="val -16667"/>
              <a:gd name="adj5" fmla="val 53200"/>
              <a:gd name="adj6" fmla="val -3287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smtClean="0">
                <a:solidFill>
                  <a:srgbClr val="002060"/>
                </a:solidFill>
              </a:rPr>
              <a:t>Lien vers le portail de remise ONEGATE</a:t>
            </a:r>
            <a:endParaRPr lang="fr-FR" sz="1800" dirty="0">
              <a:solidFill>
                <a:srgbClr val="002060"/>
              </a:solidFill>
            </a:endParaRPr>
          </a:p>
        </p:txBody>
      </p:sp>
      <p:sp>
        <p:nvSpPr>
          <p:cNvPr id="13"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
        <p:nvSpPr>
          <p:cNvPr id="14"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Tree>
    <p:extLst>
      <p:ext uri="{BB962C8B-B14F-4D97-AF65-F5344CB8AC3E}">
        <p14:creationId xmlns:p14="http://schemas.microsoft.com/office/powerpoint/2010/main" val="178013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grpId="1" nodeType="clickEffect">
                                  <p:stCondLst>
                                    <p:cond delay="0"/>
                                  </p:stCondLst>
                                  <p:childTnLst>
                                    <p:animEffect transition="out" filter="box(in)">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4" presetClass="exit" presetSubtype="16" fill="hold" grpId="1" nodeType="withEffect">
                                  <p:stCondLst>
                                    <p:cond delay="0"/>
                                  </p:stCondLst>
                                  <p:childTnLst>
                                    <p:animEffect transition="out" filter="box(in)">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par>
                          <p:cTn id="19" fill="hold">
                            <p:stCondLst>
                              <p:cond delay="500"/>
                            </p:stCondLst>
                            <p:childTnLst>
                              <p:par>
                                <p:cTn id="20" presetID="4" presetClass="entr" presetSubtype="16"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ox(in)">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xit" presetSubtype="16" fill="hold" grpId="1" nodeType="clickEffect">
                                  <p:stCondLst>
                                    <p:cond delay="0"/>
                                  </p:stCondLst>
                                  <p:childTnLst>
                                    <p:animEffect transition="out" filter="box(in)">
                                      <p:cBhvr>
                                        <p:cTn id="29" dur="500"/>
                                        <p:tgtEl>
                                          <p:spTgt spid="16"/>
                                        </p:tgtEl>
                                      </p:cBhvr>
                                    </p:animEffect>
                                    <p:set>
                                      <p:cBhvr>
                                        <p:cTn id="30" dur="1" fill="hold">
                                          <p:stCondLst>
                                            <p:cond delay="499"/>
                                          </p:stCondLst>
                                        </p:cTn>
                                        <p:tgtEl>
                                          <p:spTgt spid="16"/>
                                        </p:tgtEl>
                                        <p:attrNameLst>
                                          <p:attrName>style.visibility</p:attrName>
                                        </p:attrNameLst>
                                      </p:cBhvr>
                                      <p:to>
                                        <p:strVal val="hidden"/>
                                      </p:to>
                                    </p:set>
                                  </p:childTnLst>
                                </p:cTn>
                              </p:par>
                              <p:par>
                                <p:cTn id="31" presetID="4" presetClass="exit" presetSubtype="16" fill="hold" grpId="1" nodeType="withEffect">
                                  <p:stCondLst>
                                    <p:cond delay="0"/>
                                  </p:stCondLst>
                                  <p:childTnLst>
                                    <p:animEffect transition="out" filter="box(in)">
                                      <p:cBhvr>
                                        <p:cTn id="32" dur="500"/>
                                        <p:tgtEl>
                                          <p:spTgt spid="15"/>
                                        </p:tgtEl>
                                      </p:cBhvr>
                                    </p:animEffect>
                                    <p:set>
                                      <p:cBhvr>
                                        <p:cTn id="33" dur="1" fill="hold">
                                          <p:stCondLst>
                                            <p:cond delay="499"/>
                                          </p:stCondLst>
                                        </p:cTn>
                                        <p:tgtEl>
                                          <p:spTgt spid="15"/>
                                        </p:tgtEl>
                                        <p:attrNameLst>
                                          <p:attrName>style.visibility</p:attrName>
                                        </p:attrNameLst>
                                      </p:cBhvr>
                                      <p:to>
                                        <p:strVal val="hidden"/>
                                      </p:to>
                                    </p:set>
                                  </p:childTnLst>
                                </p:cTn>
                              </p:par>
                              <p:par>
                                <p:cTn id="34" presetID="5" presetClass="entr" presetSubtype="1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checkerboard(across)">
                                      <p:cBhvr>
                                        <p:cTn id="36" dur="500"/>
                                        <p:tgtEl>
                                          <p:spTgt spid="11"/>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heckerboard(across)">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2" grpId="0" animBg="1"/>
      <p:bldP spid="15" grpId="0" animBg="1"/>
      <p:bldP spid="15" grpId="1" animBg="1"/>
      <p:bldP spid="16" grpId="0" animBg="1"/>
      <p:bldP spid="16" grpId="1"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052736"/>
            <a:ext cx="8280920" cy="5112568"/>
          </a:xfrm>
        </p:spPr>
        <p:txBody>
          <a:bodyPr>
            <a:normAutofit fontScale="92500"/>
          </a:bodyPr>
          <a:lstStyle/>
          <a:p>
            <a:pPr marL="360363" indent="-360363" algn="just"/>
            <a:r>
              <a:rPr lang="fr-FR" dirty="0" smtClean="0"/>
              <a:t>Échanges remettants / ACPR en mode </a:t>
            </a:r>
            <a:r>
              <a:rPr lang="fr-FR" i="1" dirty="0" smtClean="0"/>
              <a:t>application to application</a:t>
            </a:r>
            <a:r>
              <a:rPr lang="fr-FR" dirty="0" smtClean="0"/>
              <a:t> (A2A)</a:t>
            </a:r>
          </a:p>
          <a:p>
            <a:pPr lvl="1" indent="-273050" algn="just"/>
            <a:r>
              <a:rPr lang="fr-FR" dirty="0" smtClean="0"/>
              <a:t>Télétransmission automatique des remises entre le remettant et l’ACPR</a:t>
            </a:r>
          </a:p>
          <a:p>
            <a:pPr lvl="1" indent="-273050" algn="just"/>
            <a:r>
              <a:rPr lang="fr-FR" dirty="0" smtClean="0"/>
              <a:t>Suivi des remises sur le portail ONEGATE identique au mode U2A</a:t>
            </a:r>
          </a:p>
          <a:p>
            <a:pPr lvl="1" indent="-273050" algn="just"/>
            <a:r>
              <a:rPr lang="fr-FR" dirty="0" smtClean="0"/>
              <a:t>Mode de transmission à préférer  pour les raisons suivantes :</a:t>
            </a:r>
          </a:p>
          <a:p>
            <a:pPr lvl="2" indent="-268288" algn="just">
              <a:buFont typeface="Arial" panose="020B0604020202020204" pitchFamily="34" charset="0"/>
              <a:buChar char="•"/>
            </a:pPr>
            <a:r>
              <a:rPr lang="fr-FR" dirty="0" smtClean="0">
                <a:latin typeface="Arial" panose="020B0604020202020204" pitchFamily="34" charset="0"/>
                <a:cs typeface="Arial" panose="020B0604020202020204" pitchFamily="34" charset="0"/>
              </a:rPr>
              <a:t>Automatisation des transferts</a:t>
            </a:r>
          </a:p>
          <a:p>
            <a:pPr lvl="2" indent="-268288" algn="just">
              <a:buFont typeface="Arial" panose="020B0604020202020204" pitchFamily="34" charset="0"/>
              <a:buChar char="•"/>
            </a:pPr>
            <a:r>
              <a:rPr lang="fr-FR" dirty="0" smtClean="0">
                <a:latin typeface="Arial" panose="020B0604020202020204" pitchFamily="34" charset="0"/>
                <a:cs typeface="Arial" panose="020B0604020202020204" pitchFamily="34" charset="0"/>
              </a:rPr>
              <a:t>Réduction des charges consacrées au dépôt des remises</a:t>
            </a:r>
          </a:p>
          <a:p>
            <a:pPr lvl="2" indent="-268288" algn="just">
              <a:buFont typeface="Arial" panose="020B0604020202020204" pitchFamily="34" charset="0"/>
              <a:buChar char="•"/>
            </a:pPr>
            <a:r>
              <a:rPr lang="fr-FR" dirty="0" smtClean="0">
                <a:latin typeface="Arial" panose="020B0604020202020204" pitchFamily="34" charset="0"/>
                <a:cs typeface="Arial" panose="020B0604020202020204" pitchFamily="34" charset="0"/>
              </a:rPr>
              <a:t>Volumétrie moins contrainte que sur les remises en U2A</a:t>
            </a:r>
          </a:p>
          <a:p>
            <a:pPr lvl="1" indent="-273050" algn="just"/>
            <a:r>
              <a:rPr lang="fr-FR" dirty="0" smtClean="0"/>
              <a:t>Liaison via flux EAI ou PACIFIC nécessitant une infrastructure compatible</a:t>
            </a:r>
          </a:p>
          <a:p>
            <a:pPr lvl="1" indent="-273050" algn="just"/>
            <a:r>
              <a:rPr lang="fr-FR" dirty="0" smtClean="0"/>
              <a:t>Assistance technique d’une équipe informatique fortement conseillée</a:t>
            </a:r>
          </a:p>
          <a:p>
            <a:pPr lvl="1" indent="-273050" algn="just"/>
            <a:r>
              <a:rPr lang="fr-FR" b="1" dirty="0" smtClean="0"/>
              <a:t>Informations techniques requises et mode opératoire disponibles sur le site ACPR </a:t>
            </a:r>
          </a:p>
          <a:p>
            <a:pPr algn="just">
              <a:buNone/>
            </a:pPr>
            <a:endParaRPr lang="fr-FR" dirty="0" smtClean="0"/>
          </a:p>
        </p:txBody>
      </p:sp>
      <p:sp>
        <p:nvSpPr>
          <p:cNvPr id="6" name="Titre 4"/>
          <p:cNvSpPr>
            <a:spLocks noGrp="1"/>
          </p:cNvSpPr>
          <p:nvPr>
            <p:ph type="title"/>
          </p:nvPr>
        </p:nvSpPr>
        <p:spPr>
          <a:xfrm>
            <a:off x="1071563" y="0"/>
            <a:ext cx="7820917" cy="785813"/>
          </a:xfrm>
          <a:noFill/>
          <a:ln w="9525">
            <a:noFill/>
            <a:miter lim="800000"/>
            <a:headEnd/>
            <a:tailEnd/>
          </a:ln>
        </p:spPr>
        <p:txBody>
          <a:bodyPr vert="horz" wrap="square" lIns="91440" tIns="45720" rIns="91440" bIns="45720" numCol="1" anchor="ctr" anchorCtr="0" compatLnSpc="1">
            <a:prstTxWarp prst="textNoShape">
              <a:avLst/>
            </a:prstTxWarp>
          </a:bodyPr>
          <a:lstStyle/>
          <a:p>
            <a:r>
              <a:rPr lang="fr-FR" dirty="0"/>
              <a:t>Échanges en mode A2A</a:t>
            </a:r>
          </a:p>
        </p:txBody>
      </p:sp>
      <p:sp>
        <p:nvSpPr>
          <p:cNvPr id="5"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
        <p:nvSpPr>
          <p:cNvPr id="7"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Tree>
    <p:extLst>
      <p:ext uri="{BB962C8B-B14F-4D97-AF65-F5344CB8AC3E}">
        <p14:creationId xmlns:p14="http://schemas.microsoft.com/office/powerpoint/2010/main" val="178013311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5"/>
          <p:cNvGrpSpPr/>
          <p:nvPr/>
        </p:nvGrpSpPr>
        <p:grpSpPr>
          <a:xfrm>
            <a:off x="107504" y="980728"/>
            <a:ext cx="8892480" cy="4425788"/>
            <a:chOff x="107504" y="980728"/>
            <a:chExt cx="8892480" cy="4425788"/>
          </a:xfrm>
        </p:grpSpPr>
        <p:pic>
          <p:nvPicPr>
            <p:cNvPr id="2" name="Picture 3"/>
            <p:cNvPicPr>
              <a:picLocks noChangeAspect="1" noChangeArrowheads="1"/>
            </p:cNvPicPr>
            <p:nvPr/>
          </p:nvPicPr>
          <p:blipFill>
            <a:blip r:embed="rId2" cstate="print"/>
            <a:srcRect/>
            <a:stretch>
              <a:fillRect/>
            </a:stretch>
          </p:blipFill>
          <p:spPr bwMode="auto">
            <a:xfrm>
              <a:off x="107504" y="980728"/>
              <a:ext cx="8892480" cy="4425788"/>
            </a:xfrm>
            <a:prstGeom prst="rect">
              <a:avLst/>
            </a:prstGeom>
            <a:noFill/>
            <a:ln w="9525">
              <a:solidFill>
                <a:srgbClr val="002060"/>
              </a:solidFill>
              <a:miter lim="800000"/>
              <a:headEnd/>
              <a:tailEnd/>
            </a:ln>
          </p:spPr>
        </p:pic>
        <p:pic>
          <p:nvPicPr>
            <p:cNvPr id="3081" name="Picture 9"/>
            <p:cNvPicPr>
              <a:picLocks noChangeAspect="1" noChangeArrowheads="1"/>
            </p:cNvPicPr>
            <p:nvPr/>
          </p:nvPicPr>
          <p:blipFill>
            <a:blip r:embed="rId3" cstate="print"/>
            <a:srcRect/>
            <a:stretch>
              <a:fillRect/>
            </a:stretch>
          </p:blipFill>
          <p:spPr bwMode="auto">
            <a:xfrm>
              <a:off x="1014732" y="3088010"/>
              <a:ext cx="1315495" cy="216024"/>
            </a:xfrm>
            <a:prstGeom prst="rect">
              <a:avLst/>
            </a:prstGeom>
            <a:noFill/>
            <a:ln w="9525">
              <a:noFill/>
              <a:miter lim="800000"/>
              <a:headEnd/>
              <a:tailEnd/>
            </a:ln>
          </p:spPr>
        </p:pic>
      </p:grpSp>
      <p:sp>
        <p:nvSpPr>
          <p:cNvPr id="5" name="Titre 4"/>
          <p:cNvSpPr>
            <a:spLocks noGrp="1"/>
          </p:cNvSpPr>
          <p:nvPr>
            <p:ph type="title"/>
          </p:nvPr>
        </p:nvSpPr>
        <p:spPr>
          <a:xfrm>
            <a:off x="1071538" y="122902"/>
            <a:ext cx="7964958" cy="785818"/>
          </a:xfrm>
          <a:noFill/>
          <a:ln w="9525">
            <a:noFill/>
            <a:miter lim="800000"/>
            <a:headEnd/>
            <a:tailEnd/>
          </a:ln>
        </p:spPr>
        <p:txBody>
          <a:bodyPr vert="horz" wrap="square" lIns="91440" tIns="45720" rIns="91440" bIns="45720" numCol="1" anchor="ctr" anchorCtr="0" compatLnSpc="1">
            <a:prstTxWarp prst="textNoShape">
              <a:avLst/>
            </a:prstTxWarp>
          </a:bodyPr>
          <a:lstStyle/>
          <a:p>
            <a:r>
              <a:rPr lang="fr-FR" sz="2800" dirty="0"/>
              <a:t>Échanges en mode U2A: profil utilisateur</a:t>
            </a:r>
          </a:p>
        </p:txBody>
      </p:sp>
      <p:sp>
        <p:nvSpPr>
          <p:cNvPr id="10" name="Rectangle à coins arrondis 9"/>
          <p:cNvSpPr/>
          <p:nvPr/>
        </p:nvSpPr>
        <p:spPr>
          <a:xfrm>
            <a:off x="107504" y="3284984"/>
            <a:ext cx="2664296" cy="792088"/>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1" name="Légende encadrée 2 10"/>
          <p:cNvSpPr/>
          <p:nvPr/>
        </p:nvSpPr>
        <p:spPr>
          <a:xfrm>
            <a:off x="3563888" y="2636912"/>
            <a:ext cx="3672408" cy="1152128"/>
          </a:xfrm>
          <a:prstGeom prst="borderCallout2">
            <a:avLst>
              <a:gd name="adj1" fmla="val 17948"/>
              <a:gd name="adj2" fmla="val -1291"/>
              <a:gd name="adj3" fmla="val 18750"/>
              <a:gd name="adj4" fmla="val -16667"/>
              <a:gd name="adj5" fmla="val 53595"/>
              <a:gd name="adj6" fmla="val -27421"/>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smtClean="0">
                <a:solidFill>
                  <a:srgbClr val="002060"/>
                </a:solidFill>
              </a:rPr>
              <a:t>Informations à renseigner à la 1</a:t>
            </a:r>
            <a:r>
              <a:rPr lang="fr-FR" sz="1700" baseline="30000" dirty="0" smtClean="0">
                <a:solidFill>
                  <a:srgbClr val="002060"/>
                </a:solidFill>
              </a:rPr>
              <a:t>ère</a:t>
            </a:r>
            <a:r>
              <a:rPr lang="fr-FR" sz="1700" dirty="0" smtClean="0">
                <a:solidFill>
                  <a:srgbClr val="002060"/>
                </a:solidFill>
              </a:rPr>
              <a:t> connexion </a:t>
            </a:r>
            <a:endParaRPr lang="fr-FR" sz="1700" dirty="0">
              <a:solidFill>
                <a:srgbClr val="002060"/>
              </a:solidFill>
            </a:endParaRPr>
          </a:p>
        </p:txBody>
      </p:sp>
      <p:sp>
        <p:nvSpPr>
          <p:cNvPr id="12" name="Rectangle à coins arrondis 11"/>
          <p:cNvSpPr/>
          <p:nvPr/>
        </p:nvSpPr>
        <p:spPr>
          <a:xfrm>
            <a:off x="107504" y="2708920"/>
            <a:ext cx="2664296" cy="792088"/>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3" name="Légende encadrée 2 12"/>
          <p:cNvSpPr/>
          <p:nvPr/>
        </p:nvSpPr>
        <p:spPr>
          <a:xfrm>
            <a:off x="3563888" y="1484784"/>
            <a:ext cx="3672408" cy="1152128"/>
          </a:xfrm>
          <a:prstGeom prst="borderCallout2">
            <a:avLst>
              <a:gd name="adj1" fmla="val 18750"/>
              <a:gd name="adj2" fmla="val -2297"/>
              <a:gd name="adj3" fmla="val 18750"/>
              <a:gd name="adj4" fmla="val -16667"/>
              <a:gd name="adj5" fmla="val 93679"/>
              <a:gd name="adj6" fmla="val -38236"/>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smtClean="0">
                <a:solidFill>
                  <a:srgbClr val="002060"/>
                </a:solidFill>
              </a:rPr>
              <a:t>Champs pré renseignés par les informations saisies dans la demande d’accréditation</a:t>
            </a:r>
            <a:endParaRPr lang="fr-FR" sz="1700" dirty="0">
              <a:solidFill>
                <a:srgbClr val="002060"/>
              </a:solidFill>
            </a:endParaRPr>
          </a:p>
        </p:txBody>
      </p:sp>
      <p:sp>
        <p:nvSpPr>
          <p:cNvPr id="14" name="Rectangle à coins arrondis 13"/>
          <p:cNvSpPr/>
          <p:nvPr/>
        </p:nvSpPr>
        <p:spPr>
          <a:xfrm>
            <a:off x="2699792" y="4869160"/>
            <a:ext cx="1152128" cy="216024"/>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5" name="Légende encadrée 2 14"/>
          <p:cNvSpPr/>
          <p:nvPr/>
        </p:nvSpPr>
        <p:spPr>
          <a:xfrm>
            <a:off x="4185320" y="4037372"/>
            <a:ext cx="3888432" cy="792088"/>
          </a:xfrm>
          <a:prstGeom prst="borderCallout2">
            <a:avLst>
              <a:gd name="adj1" fmla="val 18750"/>
              <a:gd name="adj2" fmla="val -3582"/>
              <a:gd name="adj3" fmla="val 18750"/>
              <a:gd name="adj4" fmla="val -16667"/>
              <a:gd name="adj5" fmla="val 100738"/>
              <a:gd name="adj6" fmla="val -32034"/>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smtClean="0">
                <a:solidFill>
                  <a:srgbClr val="002060"/>
                </a:solidFill>
              </a:rPr>
              <a:t>Accès à l’espace des établissements  pour les profils multi établissements</a:t>
            </a:r>
            <a:endParaRPr lang="fr-FR" sz="1700" dirty="0">
              <a:solidFill>
                <a:schemeClr val="tx1"/>
              </a:solidFill>
            </a:endParaRPr>
          </a:p>
        </p:txBody>
      </p:sp>
      <p:sp>
        <p:nvSpPr>
          <p:cNvPr id="16" name="Rectangle à coins arrondis 15"/>
          <p:cNvSpPr/>
          <p:nvPr/>
        </p:nvSpPr>
        <p:spPr>
          <a:xfrm>
            <a:off x="4644008" y="5157192"/>
            <a:ext cx="1728192" cy="288032"/>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7" name="Légende encadrée 2 16"/>
          <p:cNvSpPr/>
          <p:nvPr/>
        </p:nvSpPr>
        <p:spPr>
          <a:xfrm>
            <a:off x="6695728" y="4879636"/>
            <a:ext cx="2304256" cy="1191828"/>
          </a:xfrm>
          <a:prstGeom prst="borderCallout2">
            <a:avLst>
              <a:gd name="adj1" fmla="val 60598"/>
              <a:gd name="adj2" fmla="val -1118"/>
              <a:gd name="adj3" fmla="val 101672"/>
              <a:gd name="adj4" fmla="val -4642"/>
              <a:gd name="adj5" fmla="val 52690"/>
              <a:gd name="adj6" fmla="val -56084"/>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rgbClr val="002060"/>
                </a:solidFill>
              </a:rPr>
              <a:t>Demande d’accréditation pour un nouvel établissement et/ou une nouvelle collecte</a:t>
            </a:r>
            <a:endParaRPr lang="fr-FR" sz="1600" dirty="0">
              <a:solidFill>
                <a:schemeClr val="tx1"/>
              </a:solidFill>
            </a:endParaRPr>
          </a:p>
        </p:txBody>
      </p:sp>
      <p:sp>
        <p:nvSpPr>
          <p:cNvPr id="19"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
        <p:nvSpPr>
          <p:cNvPr id="20"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Tree>
    <p:extLst>
      <p:ext uri="{BB962C8B-B14F-4D97-AF65-F5344CB8AC3E}">
        <p14:creationId xmlns:p14="http://schemas.microsoft.com/office/powerpoint/2010/main" val="17801331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grpId="1" nodeType="clickEffect">
                                  <p:stCondLst>
                                    <p:cond delay="0"/>
                                  </p:stCondLst>
                                  <p:childTnLst>
                                    <p:animEffect transition="out" filter="box(in)">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4" presetClass="exit" presetSubtype="16" fill="hold" grpId="1" nodeType="withEffect">
                                  <p:stCondLst>
                                    <p:cond delay="0"/>
                                  </p:stCondLst>
                                  <p:childTnLst>
                                    <p:animEffect transition="out" filter="box(in)">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childTnLst>
                          </p:cTn>
                        </p:par>
                        <p:par>
                          <p:cTn id="19" fill="hold">
                            <p:stCondLst>
                              <p:cond delay="500"/>
                            </p:stCondLst>
                            <p:childTnLst>
                              <p:par>
                                <p:cTn id="20" presetID="4" presetClass="entr" presetSubtype="16"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heckerboard(across)">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xit" presetSubtype="16" fill="hold" grpId="1" nodeType="clickEffect">
                                  <p:stCondLst>
                                    <p:cond delay="0"/>
                                  </p:stCondLst>
                                  <p:childTnLst>
                                    <p:animEffect transition="out" filter="box(in)">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4" presetClass="exit" presetSubtype="16" fill="hold" grpId="1" nodeType="withEffect">
                                  <p:stCondLst>
                                    <p:cond delay="0"/>
                                  </p:stCondLst>
                                  <p:childTnLst>
                                    <p:animEffect transition="out" filter="box(in)">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childTnLst>
                          </p:cTn>
                        </p:par>
                        <p:par>
                          <p:cTn id="34" fill="hold">
                            <p:stCondLst>
                              <p:cond delay="500"/>
                            </p:stCondLst>
                            <p:childTnLst>
                              <p:par>
                                <p:cTn id="35" presetID="5" presetClass="entr" presetSubtype="1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heckerboard(across)">
                                      <p:cBhvr>
                                        <p:cTn id="37" dur="500"/>
                                        <p:tgtEl>
                                          <p:spTgt spid="14"/>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heckerboard(across)">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xit" presetSubtype="16" fill="hold" grpId="1" nodeType="clickEffect">
                                  <p:stCondLst>
                                    <p:cond delay="0"/>
                                  </p:stCondLst>
                                  <p:childTnLst>
                                    <p:animEffect transition="out" filter="box(in)">
                                      <p:cBhvr>
                                        <p:cTn id="44" dur="500"/>
                                        <p:tgtEl>
                                          <p:spTgt spid="14"/>
                                        </p:tgtEl>
                                      </p:cBhvr>
                                    </p:animEffect>
                                    <p:set>
                                      <p:cBhvr>
                                        <p:cTn id="45" dur="1" fill="hold">
                                          <p:stCondLst>
                                            <p:cond delay="499"/>
                                          </p:stCondLst>
                                        </p:cTn>
                                        <p:tgtEl>
                                          <p:spTgt spid="14"/>
                                        </p:tgtEl>
                                        <p:attrNameLst>
                                          <p:attrName>style.visibility</p:attrName>
                                        </p:attrNameLst>
                                      </p:cBhvr>
                                      <p:to>
                                        <p:strVal val="hidden"/>
                                      </p:to>
                                    </p:set>
                                  </p:childTnLst>
                                </p:cTn>
                              </p:par>
                              <p:par>
                                <p:cTn id="46" presetID="4" presetClass="exit" presetSubtype="16" fill="hold" grpId="1" nodeType="withEffect">
                                  <p:stCondLst>
                                    <p:cond delay="0"/>
                                  </p:stCondLst>
                                  <p:childTnLst>
                                    <p:animEffect transition="out" filter="box(in)">
                                      <p:cBhvr>
                                        <p:cTn id="47" dur="500"/>
                                        <p:tgtEl>
                                          <p:spTgt spid="15"/>
                                        </p:tgtEl>
                                      </p:cBhvr>
                                    </p:animEffect>
                                    <p:set>
                                      <p:cBhvr>
                                        <p:cTn id="48" dur="1" fill="hold">
                                          <p:stCondLst>
                                            <p:cond delay="499"/>
                                          </p:stCondLst>
                                        </p:cTn>
                                        <p:tgtEl>
                                          <p:spTgt spid="15"/>
                                        </p:tgtEl>
                                        <p:attrNameLst>
                                          <p:attrName>style.visibility</p:attrName>
                                        </p:attrNameLst>
                                      </p:cBhvr>
                                      <p:to>
                                        <p:strVal val="hidden"/>
                                      </p:to>
                                    </p:set>
                                  </p:childTnLst>
                                </p:cTn>
                              </p:par>
                            </p:childTnLst>
                          </p:cTn>
                        </p:par>
                        <p:par>
                          <p:cTn id="49" fill="hold">
                            <p:stCondLst>
                              <p:cond delay="500"/>
                            </p:stCondLst>
                            <p:childTnLst>
                              <p:par>
                                <p:cTn id="50" presetID="5" presetClass="entr" presetSubtype="1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checkerboard(across)">
                                      <p:cBhvr>
                                        <p:cTn id="52" dur="500"/>
                                        <p:tgtEl>
                                          <p:spTgt spid="16"/>
                                        </p:tgtEl>
                                      </p:cBhvr>
                                    </p:animEffect>
                                  </p:childTnLst>
                                </p:cTn>
                              </p:par>
                            </p:childTnLst>
                          </p:cTn>
                        </p:par>
                        <p:par>
                          <p:cTn id="53" fill="hold">
                            <p:stCondLst>
                              <p:cond delay="1000"/>
                            </p:stCondLst>
                            <p:childTnLst>
                              <p:par>
                                <p:cTn id="54" presetID="5" presetClass="entr" presetSubtype="10"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checkerboard(across)">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4" presetClass="exit" presetSubtype="16" fill="hold" grpId="1" nodeType="clickEffect">
                                  <p:stCondLst>
                                    <p:cond delay="0"/>
                                  </p:stCondLst>
                                  <p:childTnLst>
                                    <p:animEffect transition="out" filter="box(in)">
                                      <p:cBhvr>
                                        <p:cTn id="60" dur="500"/>
                                        <p:tgtEl>
                                          <p:spTgt spid="16"/>
                                        </p:tgtEl>
                                      </p:cBhvr>
                                    </p:animEffect>
                                    <p:set>
                                      <p:cBhvr>
                                        <p:cTn id="61" dur="1" fill="hold">
                                          <p:stCondLst>
                                            <p:cond delay="499"/>
                                          </p:stCondLst>
                                        </p:cTn>
                                        <p:tgtEl>
                                          <p:spTgt spid="16"/>
                                        </p:tgtEl>
                                        <p:attrNameLst>
                                          <p:attrName>style.visibility</p:attrName>
                                        </p:attrNameLst>
                                      </p:cBhvr>
                                      <p:to>
                                        <p:strVal val="hidden"/>
                                      </p:to>
                                    </p:set>
                                  </p:childTnLst>
                                </p:cTn>
                              </p:par>
                              <p:par>
                                <p:cTn id="62" presetID="4" presetClass="exit" presetSubtype="16" fill="hold" grpId="1" nodeType="withEffect">
                                  <p:stCondLst>
                                    <p:cond delay="0"/>
                                  </p:stCondLst>
                                  <p:childTnLst>
                                    <p:animEffect transition="out" filter="box(in)">
                                      <p:cBhvr>
                                        <p:cTn id="63" dur="500"/>
                                        <p:tgtEl>
                                          <p:spTgt spid="17"/>
                                        </p:tgtEl>
                                      </p:cBhvr>
                                    </p:animEffect>
                                    <p:set>
                                      <p:cBhvr>
                                        <p:cTn id="64"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45"/>
          <p:cNvGrpSpPr/>
          <p:nvPr/>
        </p:nvGrpSpPr>
        <p:grpSpPr>
          <a:xfrm>
            <a:off x="35496" y="1052736"/>
            <a:ext cx="9083240" cy="4520729"/>
            <a:chOff x="35496" y="1052736"/>
            <a:chExt cx="9083240" cy="4520729"/>
          </a:xfrm>
        </p:grpSpPr>
        <p:pic>
          <p:nvPicPr>
            <p:cNvPr id="4099" name="Picture 3"/>
            <p:cNvPicPr>
              <a:picLocks noChangeAspect="1" noChangeArrowheads="1"/>
            </p:cNvPicPr>
            <p:nvPr/>
          </p:nvPicPr>
          <p:blipFill>
            <a:blip r:embed="rId3" cstate="print"/>
            <a:srcRect/>
            <a:stretch>
              <a:fillRect/>
            </a:stretch>
          </p:blipFill>
          <p:spPr bwMode="auto">
            <a:xfrm>
              <a:off x="35496" y="1052736"/>
              <a:ext cx="9083240" cy="4520729"/>
            </a:xfrm>
            <a:prstGeom prst="rect">
              <a:avLst/>
            </a:prstGeom>
            <a:noFill/>
            <a:ln w="9525">
              <a:noFill/>
              <a:miter lim="800000"/>
              <a:headEnd/>
              <a:tailEnd/>
            </a:ln>
          </p:spPr>
        </p:pic>
        <p:pic>
          <p:nvPicPr>
            <p:cNvPr id="45" name="Picture 9"/>
            <p:cNvPicPr>
              <a:picLocks noChangeAspect="1" noChangeArrowheads="1"/>
            </p:cNvPicPr>
            <p:nvPr/>
          </p:nvPicPr>
          <p:blipFill>
            <a:blip r:embed="rId4" cstate="print"/>
            <a:srcRect/>
            <a:stretch>
              <a:fillRect/>
            </a:stretch>
          </p:blipFill>
          <p:spPr bwMode="auto">
            <a:xfrm>
              <a:off x="971600" y="3212976"/>
              <a:ext cx="1315495" cy="216024"/>
            </a:xfrm>
            <a:prstGeom prst="rect">
              <a:avLst/>
            </a:prstGeom>
            <a:noFill/>
            <a:ln w="9525">
              <a:noFill/>
              <a:miter lim="800000"/>
              <a:headEnd/>
              <a:tailEnd/>
            </a:ln>
          </p:spPr>
        </p:pic>
      </p:grpSp>
      <p:sp>
        <p:nvSpPr>
          <p:cNvPr id="4" name="Espace réservé du numéro de diapositive 3"/>
          <p:cNvSpPr>
            <a:spLocks noGrp="1"/>
          </p:cNvSpPr>
          <p:nvPr>
            <p:ph type="sldNum" sz="quarter" idx="4294967295"/>
          </p:nvPr>
        </p:nvSpPr>
        <p:spPr>
          <a:xfrm>
            <a:off x="5940152" y="6237312"/>
            <a:ext cx="2133600" cy="365125"/>
          </a:xfrm>
          <a:prstGeom prst="rect">
            <a:avLst/>
          </a:prstGeom>
        </p:spPr>
        <p:txBody>
          <a:bodyPr/>
          <a:lstStyle/>
          <a:p>
            <a:pPr>
              <a:defRPr/>
            </a:pPr>
            <a:fld id="{AC59C542-C6E0-4E39-86B7-1D85B8646B56}" type="slidenum">
              <a:rPr lang="fr-FR" sz="1800" smtClean="0">
                <a:solidFill>
                  <a:schemeClr val="tx1"/>
                </a:solidFill>
              </a:rPr>
              <a:pPr>
                <a:defRPr/>
              </a:pPr>
              <a:t>87</a:t>
            </a:fld>
            <a:endParaRPr lang="fr-FR" sz="1800" dirty="0">
              <a:solidFill>
                <a:schemeClr val="tx1"/>
              </a:solidFill>
            </a:endParaRPr>
          </a:p>
        </p:txBody>
      </p:sp>
      <p:cxnSp>
        <p:nvCxnSpPr>
          <p:cNvPr id="13" name="Connecteur droit avec flèche 12"/>
          <p:cNvCxnSpPr/>
          <p:nvPr/>
        </p:nvCxnSpPr>
        <p:spPr>
          <a:xfrm flipH="1">
            <a:off x="2123728" y="980728"/>
            <a:ext cx="720080" cy="432048"/>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4101" name="Picture 5"/>
          <p:cNvPicPr>
            <a:picLocks noChangeAspect="1" noChangeArrowheads="1"/>
          </p:cNvPicPr>
          <p:nvPr/>
        </p:nvPicPr>
        <p:blipFill>
          <a:blip r:embed="rId5" cstate="print"/>
          <a:srcRect/>
          <a:stretch>
            <a:fillRect/>
          </a:stretch>
        </p:blipFill>
        <p:spPr bwMode="auto">
          <a:xfrm>
            <a:off x="251520" y="821264"/>
            <a:ext cx="8892480" cy="5920104"/>
          </a:xfrm>
          <a:prstGeom prst="rect">
            <a:avLst/>
          </a:prstGeom>
          <a:noFill/>
          <a:ln w="9525">
            <a:noFill/>
            <a:miter lim="800000"/>
            <a:headEnd/>
            <a:tailEnd/>
          </a:ln>
        </p:spPr>
      </p:pic>
      <p:cxnSp>
        <p:nvCxnSpPr>
          <p:cNvPr id="21" name="Connecteur droit avec flèche 20"/>
          <p:cNvCxnSpPr/>
          <p:nvPr/>
        </p:nvCxnSpPr>
        <p:spPr>
          <a:xfrm flipH="1">
            <a:off x="5724128" y="908720"/>
            <a:ext cx="720080" cy="432048"/>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à coins arrondis 21"/>
          <p:cNvSpPr/>
          <p:nvPr/>
        </p:nvSpPr>
        <p:spPr>
          <a:xfrm>
            <a:off x="3851920" y="3861048"/>
            <a:ext cx="2520280" cy="216024"/>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3" name="Légende encadrée 2 22"/>
          <p:cNvSpPr/>
          <p:nvPr/>
        </p:nvSpPr>
        <p:spPr>
          <a:xfrm>
            <a:off x="6228184" y="3140968"/>
            <a:ext cx="2808312" cy="504056"/>
          </a:xfrm>
          <a:prstGeom prst="borderCallout2">
            <a:avLst>
              <a:gd name="adj1" fmla="val 18750"/>
              <a:gd name="adj2" fmla="val -8333"/>
              <a:gd name="adj3" fmla="val 18750"/>
              <a:gd name="adj4" fmla="val -16667"/>
              <a:gd name="adj5" fmla="val 137724"/>
              <a:gd name="adj6" fmla="val -31718"/>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smtClean="0">
                <a:solidFill>
                  <a:srgbClr val="002060"/>
                </a:solidFill>
              </a:rPr>
              <a:t>Sélection du fichier à remettre</a:t>
            </a:r>
            <a:endParaRPr lang="fr-FR" sz="1800" dirty="0">
              <a:solidFill>
                <a:schemeClr val="tx1"/>
              </a:solidFill>
            </a:endParaRPr>
          </a:p>
        </p:txBody>
      </p:sp>
      <p:pic>
        <p:nvPicPr>
          <p:cNvPr id="24" name="Picture 4"/>
          <p:cNvPicPr>
            <a:picLocks noChangeAspect="1" noChangeArrowheads="1"/>
          </p:cNvPicPr>
          <p:nvPr/>
        </p:nvPicPr>
        <p:blipFill>
          <a:blip r:embed="rId6" cstate="print"/>
          <a:srcRect/>
          <a:stretch>
            <a:fillRect/>
          </a:stretch>
        </p:blipFill>
        <p:spPr bwMode="auto">
          <a:xfrm>
            <a:off x="611560" y="2780928"/>
            <a:ext cx="7949683" cy="1656184"/>
          </a:xfrm>
          <a:prstGeom prst="rect">
            <a:avLst/>
          </a:prstGeom>
          <a:noFill/>
          <a:ln w="9525">
            <a:noFill/>
            <a:miter lim="800000"/>
            <a:headEnd/>
            <a:tailEnd/>
          </a:ln>
        </p:spPr>
      </p:pic>
      <p:sp>
        <p:nvSpPr>
          <p:cNvPr id="31" name="Rectangle à coins arrondis 30"/>
          <p:cNvSpPr/>
          <p:nvPr/>
        </p:nvSpPr>
        <p:spPr>
          <a:xfrm>
            <a:off x="7596336" y="3212976"/>
            <a:ext cx="720080" cy="288032"/>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36" name="Connecteur droit avec flèche 35"/>
          <p:cNvCxnSpPr/>
          <p:nvPr/>
        </p:nvCxnSpPr>
        <p:spPr>
          <a:xfrm flipV="1">
            <a:off x="6732240" y="3501008"/>
            <a:ext cx="792088" cy="504056"/>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flipH="1" flipV="1">
            <a:off x="2771800" y="3645024"/>
            <a:ext cx="792088" cy="1368152"/>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1" name="Rectangle à coins arrondis 40"/>
          <p:cNvSpPr/>
          <p:nvPr/>
        </p:nvSpPr>
        <p:spPr>
          <a:xfrm>
            <a:off x="3635896" y="3645024"/>
            <a:ext cx="3096344" cy="936104"/>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smtClean="0">
                <a:solidFill>
                  <a:srgbClr val="002060"/>
                </a:solidFill>
              </a:rPr>
              <a:t>Après validation fourniture du n° de ticket unique qui sera l’identifiant de la remise </a:t>
            </a:r>
            <a:endParaRPr lang="fr-FR" sz="1800" dirty="0">
              <a:solidFill>
                <a:srgbClr val="002060"/>
              </a:solidFill>
            </a:endParaRPr>
          </a:p>
        </p:txBody>
      </p:sp>
      <p:sp>
        <p:nvSpPr>
          <p:cNvPr id="42" name="Rectangle à coins arrondis 41"/>
          <p:cNvSpPr/>
          <p:nvPr/>
        </p:nvSpPr>
        <p:spPr>
          <a:xfrm>
            <a:off x="3659839" y="4650255"/>
            <a:ext cx="3096344" cy="936104"/>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smtClean="0">
                <a:solidFill>
                  <a:srgbClr val="002060"/>
                </a:solidFill>
              </a:rPr>
              <a:t>Lien vers le suivi de la remise</a:t>
            </a:r>
            <a:endParaRPr lang="fr-FR" sz="1800" dirty="0">
              <a:solidFill>
                <a:srgbClr val="002060"/>
              </a:solidFill>
            </a:endParaRPr>
          </a:p>
        </p:txBody>
      </p:sp>
      <p:sp>
        <p:nvSpPr>
          <p:cNvPr id="19" name="Titre 4"/>
          <p:cNvSpPr txBox="1">
            <a:spLocks/>
          </p:cNvSpPr>
          <p:nvPr/>
        </p:nvSpPr>
        <p:spPr bwMode="auto">
          <a:xfrm>
            <a:off x="1129581" y="35446"/>
            <a:ext cx="7964958" cy="78581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0" hangingPunct="0">
              <a:defRPr sz="3600">
                <a:solidFill>
                  <a:srgbClr val="002060"/>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pPr algn="l"/>
            <a:r>
              <a:rPr lang="fr-FR" sz="3200" b="1" dirty="0">
                <a:latin typeface="Arial" pitchFamily="34" charset="0"/>
                <a:cs typeface="Arial" pitchFamily="34" charset="0"/>
              </a:rPr>
              <a:t>Échanges en mode </a:t>
            </a:r>
            <a:r>
              <a:rPr lang="fr-FR" sz="3200" b="1" dirty="0" smtClean="0">
                <a:latin typeface="Arial" pitchFamily="34" charset="0"/>
                <a:cs typeface="Arial" pitchFamily="34" charset="0"/>
              </a:rPr>
              <a:t>U2A : </a:t>
            </a:r>
            <a:r>
              <a:rPr lang="fr-FR" sz="3200" b="1" dirty="0">
                <a:latin typeface="Arial" pitchFamily="34" charset="0"/>
                <a:cs typeface="Arial" pitchFamily="34" charset="0"/>
              </a:rPr>
              <a:t>chargement</a:t>
            </a:r>
          </a:p>
        </p:txBody>
      </p:sp>
    </p:spTree>
    <p:extLst>
      <p:ext uri="{BB962C8B-B14F-4D97-AF65-F5344CB8AC3E}">
        <p14:creationId xmlns:p14="http://schemas.microsoft.com/office/powerpoint/2010/main" val="178013311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0.02378 4.08513E-6 L 0.21285 4.08513E-6 " pathEditMode="relative" rAng="0" ptsTypes="AA">
                                      <p:cBhvr>
                                        <p:cTn id="6" dur="1000" fill="hold"/>
                                        <p:tgtEl>
                                          <p:spTgt spid="13"/>
                                        </p:tgtEl>
                                        <p:attrNameLst>
                                          <p:attrName>ppt_x</p:attrName>
                                          <p:attrName>ppt_y</p:attrName>
                                        </p:attrNameLst>
                                      </p:cBhvr>
                                      <p:rCtr x="94" y="0"/>
                                    </p:animMotion>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4101"/>
                                        </p:tgtEl>
                                        <p:attrNameLst>
                                          <p:attrName>style.visibility</p:attrName>
                                        </p:attrNameLst>
                                      </p:cBhvr>
                                      <p:to>
                                        <p:strVal val="visible"/>
                                      </p:to>
                                    </p:set>
                                    <p:animEffect transition="in" filter="box(in)">
                                      <p:cBhvr>
                                        <p:cTn id="11" dur="1000"/>
                                        <p:tgtEl>
                                          <p:spTgt spid="4101"/>
                                        </p:tgtEl>
                                      </p:cBhvr>
                                    </p:animEffect>
                                  </p:childTnLst>
                                </p:cTn>
                              </p:par>
                            </p:childTnLst>
                          </p:cTn>
                        </p:par>
                        <p:par>
                          <p:cTn id="12" fill="hold">
                            <p:stCondLst>
                              <p:cond delay="1000"/>
                            </p:stCondLst>
                            <p:childTnLst>
                              <p:par>
                                <p:cTn id="13" presetID="4" presetClass="entr" presetSubtype="16" fill="hold" nodeType="afterEffect">
                                  <p:stCondLst>
                                    <p:cond delay="1000"/>
                                  </p:stCondLst>
                                  <p:childTnLst>
                                    <p:set>
                                      <p:cBhvr>
                                        <p:cTn id="14" dur="1" fill="hold">
                                          <p:stCondLst>
                                            <p:cond delay="0"/>
                                          </p:stCondLst>
                                        </p:cTn>
                                        <p:tgtEl>
                                          <p:spTgt spid="21"/>
                                        </p:tgtEl>
                                        <p:attrNameLst>
                                          <p:attrName>style.visibility</p:attrName>
                                        </p:attrNameLst>
                                      </p:cBhvr>
                                      <p:to>
                                        <p:strVal val="visible"/>
                                      </p:to>
                                    </p:set>
                                    <p:animEffect transition="in" filter="box(in)">
                                      <p:cBhvr>
                                        <p:cTn id="15" dur="1000"/>
                                        <p:tgtEl>
                                          <p:spTgt spid="21"/>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heckerboard(across)">
                                      <p:cBhvr>
                                        <p:cTn id="18" dur="1000"/>
                                        <p:tgtEl>
                                          <p:spTgt spid="22"/>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checkerboard(across)">
                                      <p:cBhvr>
                                        <p:cTn id="21" dur="10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xit" presetSubtype="16" fill="hold" nodeType="clickEffect">
                                  <p:stCondLst>
                                    <p:cond delay="0"/>
                                  </p:stCondLst>
                                  <p:childTnLst>
                                    <p:animEffect transition="out" filter="box(in)">
                                      <p:cBhvr>
                                        <p:cTn id="25" dur="1000"/>
                                        <p:tgtEl>
                                          <p:spTgt spid="21"/>
                                        </p:tgtEl>
                                      </p:cBhvr>
                                    </p:animEffect>
                                    <p:set>
                                      <p:cBhvr>
                                        <p:cTn id="26" dur="1" fill="hold">
                                          <p:stCondLst>
                                            <p:cond delay="999"/>
                                          </p:stCondLst>
                                        </p:cTn>
                                        <p:tgtEl>
                                          <p:spTgt spid="21"/>
                                        </p:tgtEl>
                                        <p:attrNameLst>
                                          <p:attrName>style.visibility</p:attrName>
                                        </p:attrNameLst>
                                      </p:cBhvr>
                                      <p:to>
                                        <p:strVal val="hidden"/>
                                      </p:to>
                                    </p:set>
                                  </p:childTnLst>
                                </p:cTn>
                              </p:par>
                              <p:par>
                                <p:cTn id="27" presetID="4" presetClass="exit" presetSubtype="16" fill="hold" nodeType="withEffect">
                                  <p:stCondLst>
                                    <p:cond delay="0"/>
                                  </p:stCondLst>
                                  <p:childTnLst>
                                    <p:animEffect transition="out" filter="box(in)">
                                      <p:cBhvr>
                                        <p:cTn id="28" dur="1000"/>
                                        <p:tgtEl>
                                          <p:spTgt spid="23"/>
                                        </p:tgtEl>
                                      </p:cBhvr>
                                    </p:animEffect>
                                    <p:set>
                                      <p:cBhvr>
                                        <p:cTn id="29" dur="1" fill="hold">
                                          <p:stCondLst>
                                            <p:cond delay="999"/>
                                          </p:stCondLst>
                                        </p:cTn>
                                        <p:tgtEl>
                                          <p:spTgt spid="23"/>
                                        </p:tgtEl>
                                        <p:attrNameLst>
                                          <p:attrName>style.visibility</p:attrName>
                                        </p:attrNameLst>
                                      </p:cBhvr>
                                      <p:to>
                                        <p:strVal val="hidden"/>
                                      </p:to>
                                    </p:set>
                                  </p:childTnLst>
                                </p:cTn>
                              </p:par>
                              <p:par>
                                <p:cTn id="30" presetID="4" presetClass="exit" presetSubtype="16" fill="hold" nodeType="withEffect">
                                  <p:stCondLst>
                                    <p:cond delay="0"/>
                                  </p:stCondLst>
                                  <p:childTnLst>
                                    <p:animEffect transition="out" filter="box(in)">
                                      <p:cBhvr>
                                        <p:cTn id="31" dur="1000"/>
                                        <p:tgtEl>
                                          <p:spTgt spid="22"/>
                                        </p:tgtEl>
                                      </p:cBhvr>
                                    </p:animEffect>
                                    <p:set>
                                      <p:cBhvr>
                                        <p:cTn id="32" dur="1" fill="hold">
                                          <p:stCondLst>
                                            <p:cond delay="999"/>
                                          </p:stCondLst>
                                        </p:cTn>
                                        <p:tgtEl>
                                          <p:spTgt spid="22"/>
                                        </p:tgtEl>
                                        <p:attrNameLst>
                                          <p:attrName>style.visibility</p:attrName>
                                        </p:attrNameLst>
                                      </p:cBhvr>
                                      <p:to>
                                        <p:strVal val="hidden"/>
                                      </p:to>
                                    </p:set>
                                  </p:childTnLst>
                                </p:cTn>
                              </p:par>
                              <p:par>
                                <p:cTn id="33" presetID="4" presetClass="exit" presetSubtype="16" fill="hold" nodeType="withEffect">
                                  <p:stCondLst>
                                    <p:cond delay="0"/>
                                  </p:stCondLst>
                                  <p:childTnLst>
                                    <p:animEffect transition="out" filter="box(in)">
                                      <p:cBhvr>
                                        <p:cTn id="34" dur="1000"/>
                                        <p:tgtEl>
                                          <p:spTgt spid="4101"/>
                                        </p:tgtEl>
                                      </p:cBhvr>
                                    </p:animEffect>
                                    <p:set>
                                      <p:cBhvr>
                                        <p:cTn id="35" dur="1" fill="hold">
                                          <p:stCondLst>
                                            <p:cond delay="999"/>
                                          </p:stCondLst>
                                        </p:cTn>
                                        <p:tgtEl>
                                          <p:spTgt spid="4101"/>
                                        </p:tgtEl>
                                        <p:attrNameLst>
                                          <p:attrName>style.visibility</p:attrName>
                                        </p:attrNameLst>
                                      </p:cBhvr>
                                      <p:to>
                                        <p:strVal val="hidden"/>
                                      </p:to>
                                    </p:set>
                                  </p:childTnLst>
                                </p:cTn>
                              </p:par>
                              <p:par>
                                <p:cTn id="36" presetID="4" presetClass="entr" presetSubtype="16"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ox(in)">
                                      <p:cBhvr>
                                        <p:cTn id="38" dur="2000"/>
                                        <p:tgtEl>
                                          <p:spTgt spid="24"/>
                                        </p:tgtEl>
                                      </p:cBhvr>
                                    </p:animEffect>
                                  </p:childTnLst>
                                </p:cTn>
                              </p:par>
                              <p:par>
                                <p:cTn id="39" presetID="4" presetClass="entr" presetSubtype="16"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box(in)">
                                      <p:cBhvr>
                                        <p:cTn id="41" dur="2000"/>
                                        <p:tgtEl>
                                          <p:spTgt spid="31"/>
                                        </p:tgtEl>
                                      </p:cBhvr>
                                    </p:animEffect>
                                  </p:childTnLst>
                                </p:cTn>
                              </p:par>
                              <p:par>
                                <p:cTn id="42" presetID="4" presetClass="entr" presetSubtype="16" fill="hold"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box(in)">
                                      <p:cBhvr>
                                        <p:cTn id="44" dur="2000"/>
                                        <p:tgtEl>
                                          <p:spTgt spid="36"/>
                                        </p:tgtEl>
                                      </p:cBhvr>
                                    </p:animEffect>
                                  </p:childTnLst>
                                </p:cTn>
                              </p:par>
                              <p:par>
                                <p:cTn id="45" presetID="4" presetClass="entr" presetSubtype="16"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box(in)">
                                      <p:cBhvr>
                                        <p:cTn id="47" dur="20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xit" presetSubtype="16" fill="hold" grpId="0" nodeType="clickEffect">
                                  <p:stCondLst>
                                    <p:cond delay="0"/>
                                  </p:stCondLst>
                                  <p:childTnLst>
                                    <p:animEffect transition="out" filter="box(in)">
                                      <p:cBhvr>
                                        <p:cTn id="51" dur="500"/>
                                        <p:tgtEl>
                                          <p:spTgt spid="41"/>
                                        </p:tgtEl>
                                      </p:cBhvr>
                                    </p:animEffect>
                                    <p:set>
                                      <p:cBhvr>
                                        <p:cTn id="52" dur="1" fill="hold">
                                          <p:stCondLst>
                                            <p:cond delay="499"/>
                                          </p:stCondLst>
                                        </p:cTn>
                                        <p:tgtEl>
                                          <p:spTgt spid="41"/>
                                        </p:tgtEl>
                                        <p:attrNameLst>
                                          <p:attrName>style.visibility</p:attrName>
                                        </p:attrNameLst>
                                      </p:cBhvr>
                                      <p:to>
                                        <p:strVal val="hidden"/>
                                      </p:to>
                                    </p:set>
                                  </p:childTnLst>
                                </p:cTn>
                              </p:par>
                              <p:par>
                                <p:cTn id="53" presetID="4" presetClass="exit" presetSubtype="16" fill="hold" nodeType="withEffect">
                                  <p:stCondLst>
                                    <p:cond delay="0"/>
                                  </p:stCondLst>
                                  <p:childTnLst>
                                    <p:animEffect transition="out" filter="box(in)">
                                      <p:cBhvr>
                                        <p:cTn id="54" dur="500"/>
                                        <p:tgtEl>
                                          <p:spTgt spid="36"/>
                                        </p:tgtEl>
                                      </p:cBhvr>
                                    </p:animEffect>
                                    <p:set>
                                      <p:cBhvr>
                                        <p:cTn id="55" dur="1" fill="hold">
                                          <p:stCondLst>
                                            <p:cond delay="499"/>
                                          </p:stCondLst>
                                        </p:cTn>
                                        <p:tgtEl>
                                          <p:spTgt spid="36"/>
                                        </p:tgtEl>
                                        <p:attrNameLst>
                                          <p:attrName>style.visibility</p:attrName>
                                        </p:attrNameLst>
                                      </p:cBhvr>
                                      <p:to>
                                        <p:strVal val="hidden"/>
                                      </p:to>
                                    </p:set>
                                  </p:childTnLst>
                                </p:cTn>
                              </p:par>
                              <p:par>
                                <p:cTn id="56" presetID="4" presetClass="exit" presetSubtype="16" fill="hold" grpId="0" nodeType="withEffect">
                                  <p:stCondLst>
                                    <p:cond delay="0"/>
                                  </p:stCondLst>
                                  <p:childTnLst>
                                    <p:animEffect transition="out" filter="box(in)">
                                      <p:cBhvr>
                                        <p:cTn id="57" dur="500"/>
                                        <p:tgtEl>
                                          <p:spTgt spid="31"/>
                                        </p:tgtEl>
                                      </p:cBhvr>
                                    </p:animEffect>
                                    <p:set>
                                      <p:cBhvr>
                                        <p:cTn id="58" dur="1" fill="hold">
                                          <p:stCondLst>
                                            <p:cond delay="499"/>
                                          </p:stCondLst>
                                        </p:cTn>
                                        <p:tgtEl>
                                          <p:spTgt spid="31"/>
                                        </p:tgtEl>
                                        <p:attrNameLst>
                                          <p:attrName>style.visibility</p:attrName>
                                        </p:attrNameLst>
                                      </p:cBhvr>
                                      <p:to>
                                        <p:strVal val="hidden"/>
                                      </p:to>
                                    </p:set>
                                  </p:childTnLst>
                                </p:cTn>
                              </p:par>
                            </p:childTnLst>
                          </p:cTn>
                        </p:par>
                        <p:par>
                          <p:cTn id="59" fill="hold">
                            <p:stCondLst>
                              <p:cond delay="500"/>
                            </p:stCondLst>
                            <p:childTnLst>
                              <p:par>
                                <p:cTn id="60" presetID="4" presetClass="entr" presetSubtype="16"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box(in)">
                                      <p:cBhvr>
                                        <p:cTn id="62" dur="500"/>
                                        <p:tgtEl>
                                          <p:spTgt spid="42"/>
                                        </p:tgtEl>
                                      </p:cBhvr>
                                    </p:animEffect>
                                  </p:childTnLst>
                                </p:cTn>
                              </p:par>
                              <p:par>
                                <p:cTn id="63" presetID="4" presetClass="entr" presetSubtype="16"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box(in)">
                                      <p:cBhvr>
                                        <p:cTn id="6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31" grpId="0" animBg="1"/>
      <p:bldP spid="41" grpId="0" animBg="1"/>
      <p:bldP spid="42"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6" name="Picture 6"/>
          <p:cNvPicPr>
            <a:picLocks noChangeAspect="1" noChangeArrowheads="1"/>
          </p:cNvPicPr>
          <p:nvPr/>
        </p:nvPicPr>
        <p:blipFill>
          <a:blip r:embed="rId2" cstate="print"/>
          <a:srcRect/>
          <a:stretch>
            <a:fillRect/>
          </a:stretch>
        </p:blipFill>
        <p:spPr bwMode="auto">
          <a:xfrm>
            <a:off x="251520" y="943239"/>
            <a:ext cx="8643243" cy="5798129"/>
          </a:xfrm>
          <a:prstGeom prst="rect">
            <a:avLst/>
          </a:prstGeom>
          <a:noFill/>
          <a:ln w="9525">
            <a:noFill/>
            <a:miter lim="800000"/>
            <a:headEnd/>
            <a:tailEnd/>
          </a:ln>
        </p:spPr>
      </p:pic>
      <p:sp>
        <p:nvSpPr>
          <p:cNvPr id="4" name="Espace réservé du numéro de diapositive 3"/>
          <p:cNvSpPr>
            <a:spLocks noGrp="1"/>
          </p:cNvSpPr>
          <p:nvPr>
            <p:ph type="sldNum" sz="quarter" idx="4294967295"/>
          </p:nvPr>
        </p:nvSpPr>
        <p:spPr>
          <a:xfrm>
            <a:off x="5940152" y="6237312"/>
            <a:ext cx="2133600" cy="365125"/>
          </a:xfrm>
          <a:prstGeom prst="rect">
            <a:avLst/>
          </a:prstGeom>
        </p:spPr>
        <p:txBody>
          <a:bodyPr/>
          <a:lstStyle/>
          <a:p>
            <a:pPr>
              <a:defRPr/>
            </a:pPr>
            <a:fld id="{AC59C542-C6E0-4E39-86B7-1D85B8646B56}" type="slidenum">
              <a:rPr lang="fr-FR" sz="1800" smtClean="0">
                <a:solidFill>
                  <a:schemeClr val="tx1"/>
                </a:solidFill>
              </a:rPr>
              <a:pPr>
                <a:defRPr/>
              </a:pPr>
              <a:t>88</a:t>
            </a:fld>
            <a:endParaRPr lang="fr-FR" sz="1800" dirty="0">
              <a:solidFill>
                <a:schemeClr val="tx1"/>
              </a:solidFill>
            </a:endParaRPr>
          </a:p>
        </p:txBody>
      </p:sp>
      <p:sp>
        <p:nvSpPr>
          <p:cNvPr id="5" name="Titre 4"/>
          <p:cNvSpPr>
            <a:spLocks noGrp="1"/>
          </p:cNvSpPr>
          <p:nvPr>
            <p:ph type="title"/>
          </p:nvPr>
        </p:nvSpPr>
        <p:spPr>
          <a:xfrm>
            <a:off x="1043608" y="0"/>
            <a:ext cx="8098103" cy="785818"/>
          </a:xfrm>
        </p:spPr>
        <p:txBody>
          <a:bodyPr/>
          <a:lstStyle/>
          <a:p>
            <a:pPr lvl="0"/>
            <a:r>
              <a:rPr lang="fr-FR" dirty="0" smtClean="0"/>
              <a:t>Messagerie : Compte Rendu de Collecte</a:t>
            </a:r>
            <a:endParaRPr lang="fr-FR" dirty="0"/>
          </a:p>
        </p:txBody>
      </p:sp>
      <p:sp>
        <p:nvSpPr>
          <p:cNvPr id="7" name="Rectangle à coins arrondis 6"/>
          <p:cNvSpPr/>
          <p:nvPr/>
        </p:nvSpPr>
        <p:spPr>
          <a:xfrm>
            <a:off x="323528" y="5445224"/>
            <a:ext cx="8568952" cy="864096"/>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smtClean="0">
                <a:solidFill>
                  <a:schemeClr val="tx1"/>
                </a:solidFill>
              </a:rPr>
              <a:t>Accès au compte rendu de collecte présentant les résultats des contrôles fonctionnels taxonomiques et les vues règlementaires stockés dans un fichier compressé </a:t>
            </a:r>
            <a:endParaRPr lang="fr-FR" sz="1800" dirty="0">
              <a:solidFill>
                <a:schemeClr val="tx1"/>
              </a:solidFill>
            </a:endParaRPr>
          </a:p>
        </p:txBody>
      </p:sp>
      <p:cxnSp>
        <p:nvCxnSpPr>
          <p:cNvPr id="8" name="Connecteur droit avec flèche 7"/>
          <p:cNvCxnSpPr/>
          <p:nvPr/>
        </p:nvCxnSpPr>
        <p:spPr>
          <a:xfrm flipV="1">
            <a:off x="3131840" y="5157192"/>
            <a:ext cx="1440160" cy="288032"/>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flipV="1">
            <a:off x="2699792" y="1412776"/>
            <a:ext cx="216024" cy="4032448"/>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35847" name="Picture 7"/>
          <p:cNvPicPr>
            <a:picLocks noChangeAspect="1" noChangeArrowheads="1"/>
          </p:cNvPicPr>
          <p:nvPr/>
        </p:nvPicPr>
        <p:blipFill>
          <a:blip r:embed="rId3" cstate="print"/>
          <a:srcRect/>
          <a:stretch>
            <a:fillRect/>
          </a:stretch>
        </p:blipFill>
        <p:spPr bwMode="auto">
          <a:xfrm>
            <a:off x="151355" y="908720"/>
            <a:ext cx="8741125" cy="4176464"/>
          </a:xfrm>
          <a:prstGeom prst="rect">
            <a:avLst/>
          </a:prstGeom>
          <a:noFill/>
          <a:ln w="9525">
            <a:noFill/>
            <a:miter lim="800000"/>
            <a:headEnd/>
            <a:tailEnd/>
          </a:ln>
        </p:spPr>
      </p:pic>
      <p:sp>
        <p:nvSpPr>
          <p:cNvPr id="28" name="Rectangle 27"/>
          <p:cNvSpPr/>
          <p:nvPr/>
        </p:nvSpPr>
        <p:spPr>
          <a:xfrm>
            <a:off x="3194970" y="1412776"/>
            <a:ext cx="5688632"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9" name="Rectangle 28"/>
          <p:cNvSpPr/>
          <p:nvPr/>
        </p:nvSpPr>
        <p:spPr>
          <a:xfrm>
            <a:off x="3194970" y="1196752"/>
            <a:ext cx="56886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31" name="Flèche droite rayée 30"/>
          <p:cNvSpPr/>
          <p:nvPr/>
        </p:nvSpPr>
        <p:spPr>
          <a:xfrm rot="12401085">
            <a:off x="7035261" y="1725199"/>
            <a:ext cx="1801192" cy="17325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35848" name="Picture 8"/>
          <p:cNvPicPr>
            <a:picLocks noChangeAspect="1" noChangeArrowheads="1"/>
          </p:cNvPicPr>
          <p:nvPr/>
        </p:nvPicPr>
        <p:blipFill>
          <a:blip r:embed="rId4" cstate="print"/>
          <a:srcRect/>
          <a:stretch>
            <a:fillRect/>
          </a:stretch>
        </p:blipFill>
        <p:spPr bwMode="auto">
          <a:xfrm>
            <a:off x="0" y="764704"/>
            <a:ext cx="9144000" cy="5750499"/>
          </a:xfrm>
          <a:prstGeom prst="rect">
            <a:avLst/>
          </a:prstGeom>
          <a:noFill/>
          <a:ln w="9525">
            <a:noFill/>
            <a:miter lim="800000"/>
            <a:headEnd/>
            <a:tailEnd/>
          </a:ln>
        </p:spPr>
      </p:pic>
      <p:sp>
        <p:nvSpPr>
          <p:cNvPr id="32" name="Rogner un rectangle avec un coin diagonal 31"/>
          <p:cNvSpPr/>
          <p:nvPr/>
        </p:nvSpPr>
        <p:spPr>
          <a:xfrm>
            <a:off x="4932040" y="2348880"/>
            <a:ext cx="4104456" cy="1584176"/>
          </a:xfrm>
          <a:prstGeom prst="snip2Diag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smtClean="0">
                <a:solidFill>
                  <a:schemeClr val="tx1"/>
                </a:solidFill>
              </a:rPr>
              <a:t>Le document PDF présente un compte rendu global des états remis et des contrôles effectués</a:t>
            </a:r>
            <a:endParaRPr lang="fr-FR" sz="1800" dirty="0">
              <a:solidFill>
                <a:schemeClr val="tx1"/>
              </a:solidFill>
            </a:endParaRPr>
          </a:p>
        </p:txBody>
      </p:sp>
      <p:pic>
        <p:nvPicPr>
          <p:cNvPr id="35849" name="Picture 9"/>
          <p:cNvPicPr>
            <a:picLocks noChangeAspect="1" noChangeArrowheads="1"/>
          </p:cNvPicPr>
          <p:nvPr/>
        </p:nvPicPr>
        <p:blipFill>
          <a:blip r:embed="rId5" cstate="print"/>
          <a:srcRect/>
          <a:stretch>
            <a:fillRect/>
          </a:stretch>
        </p:blipFill>
        <p:spPr bwMode="auto">
          <a:xfrm>
            <a:off x="107505" y="739700"/>
            <a:ext cx="9036495" cy="5785643"/>
          </a:xfrm>
          <a:prstGeom prst="rect">
            <a:avLst/>
          </a:prstGeom>
          <a:noFill/>
          <a:ln w="9525">
            <a:noFill/>
            <a:miter lim="800000"/>
            <a:headEnd/>
            <a:tailEnd/>
          </a:ln>
        </p:spPr>
      </p:pic>
      <p:pic>
        <p:nvPicPr>
          <p:cNvPr id="35851" name="Picture 11" descr="C:\DOCUME~1\L836175\LOCALS~1\Temp\SNAGHTML6e7e3d5.PNG"/>
          <p:cNvPicPr>
            <a:picLocks noChangeAspect="1" noChangeArrowheads="1"/>
          </p:cNvPicPr>
          <p:nvPr/>
        </p:nvPicPr>
        <p:blipFill>
          <a:blip r:embed="rId6" cstate="print"/>
          <a:srcRect/>
          <a:stretch>
            <a:fillRect/>
          </a:stretch>
        </p:blipFill>
        <p:spPr bwMode="auto">
          <a:xfrm>
            <a:off x="107505" y="764704"/>
            <a:ext cx="9000999" cy="6093296"/>
          </a:xfrm>
          <a:prstGeom prst="rect">
            <a:avLst/>
          </a:prstGeom>
          <a:noFill/>
        </p:spPr>
      </p:pic>
    </p:spTree>
    <p:extLst>
      <p:ext uri="{BB962C8B-B14F-4D97-AF65-F5344CB8AC3E}">
        <p14:creationId xmlns:p14="http://schemas.microsoft.com/office/powerpoint/2010/main" val="178013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par>
                                <p:cTn id="8" presetID="4"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5847"/>
                                        </p:tgtEl>
                                        <p:attrNameLst>
                                          <p:attrName>style.visibility</p:attrName>
                                        </p:attrNameLst>
                                      </p:cBhvr>
                                      <p:to>
                                        <p:strVal val="visible"/>
                                      </p:to>
                                    </p:set>
                                    <p:animEffect transition="in" filter="box(in)">
                                      <p:cBhvr>
                                        <p:cTn id="18" dur="1000"/>
                                        <p:tgtEl>
                                          <p:spTgt spid="35847"/>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xit" presetSubtype="16" fill="hold" nodeType="clickEffect">
                                  <p:stCondLst>
                                    <p:cond delay="0"/>
                                  </p:stCondLst>
                                  <p:childTnLst>
                                    <p:animEffect transition="out" filter="box(in)">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par>
                                <p:cTn id="24" presetID="4" presetClass="exit" presetSubtype="16" fill="hold" grpId="1" nodeType="withEffect">
                                  <p:stCondLst>
                                    <p:cond delay="0"/>
                                  </p:stCondLst>
                                  <p:childTnLst>
                                    <p:animEffect transition="out" filter="box(in)">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4" presetClass="exit" presetSubtype="16" fill="hold" nodeType="withEffect">
                                  <p:stCondLst>
                                    <p:cond delay="0"/>
                                  </p:stCondLst>
                                  <p:childTnLst>
                                    <p:animEffect transition="out" filter="box(in)">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childTnLst>
                          </p:cTn>
                        </p:par>
                        <p:par>
                          <p:cTn id="30" fill="hold">
                            <p:stCondLst>
                              <p:cond delay="500"/>
                            </p:stCondLst>
                            <p:childTnLst>
                              <p:par>
                                <p:cTn id="31" presetID="3" presetClass="entr" presetSubtype="1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blinds(horizontal)">
                                      <p:cBhvr>
                                        <p:cTn id="33" dur="500"/>
                                        <p:tgtEl>
                                          <p:spTgt spid="28"/>
                                        </p:tgtEl>
                                      </p:cBhvr>
                                    </p:animEffect>
                                  </p:childTnLst>
                                </p:cTn>
                              </p:par>
                            </p:childTnLst>
                          </p:cTn>
                        </p:par>
                        <p:par>
                          <p:cTn id="34" fill="hold">
                            <p:stCondLst>
                              <p:cond delay="1000"/>
                            </p:stCondLst>
                            <p:childTnLst>
                              <p:par>
                                <p:cTn id="35" presetID="3" presetClass="entr" presetSubtype="10"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linds(horizont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5848"/>
                                        </p:tgtEl>
                                        <p:attrNameLst>
                                          <p:attrName>style.visibility</p:attrName>
                                        </p:attrNameLst>
                                      </p:cBhvr>
                                      <p:to>
                                        <p:strVal val="visible"/>
                                      </p:to>
                                    </p:set>
                                    <p:animEffect transition="in" filter="blinds(horizontal)">
                                      <p:cBhvr>
                                        <p:cTn id="42" dur="500"/>
                                        <p:tgtEl>
                                          <p:spTgt spid="35848"/>
                                        </p:tgtEl>
                                      </p:cBhvr>
                                    </p:animEffect>
                                  </p:childTnLst>
                                </p:cTn>
                              </p:par>
                            </p:childTnLst>
                          </p:cTn>
                        </p:par>
                        <p:par>
                          <p:cTn id="43" fill="hold">
                            <p:stCondLst>
                              <p:cond delay="500"/>
                            </p:stCondLst>
                            <p:childTnLst>
                              <p:par>
                                <p:cTn id="44" presetID="5" presetClass="entr" presetSubtype="10"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checkerboard(across)">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35849"/>
                                        </p:tgtEl>
                                        <p:attrNameLst>
                                          <p:attrName>style.visibility</p:attrName>
                                        </p:attrNameLst>
                                      </p:cBhvr>
                                      <p:to>
                                        <p:strVal val="visible"/>
                                      </p:to>
                                    </p:set>
                                    <p:animEffect transition="in" filter="blinds(horizontal)">
                                      <p:cBhvr>
                                        <p:cTn id="51" dur="500"/>
                                        <p:tgtEl>
                                          <p:spTgt spid="35849"/>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35851"/>
                                        </p:tgtEl>
                                        <p:attrNameLst>
                                          <p:attrName>style.visibility</p:attrName>
                                        </p:attrNameLst>
                                      </p:cBhvr>
                                      <p:to>
                                        <p:strVal val="visible"/>
                                      </p:to>
                                    </p:set>
                                    <p:animEffect transition="in" filter="blinds(horizontal)">
                                      <p:cBhvr>
                                        <p:cTn id="56" dur="500"/>
                                        <p:tgtEl>
                                          <p:spTgt spid="35851"/>
                                        </p:tgtEl>
                                      </p:cBhvr>
                                    </p:animEffect>
                                  </p:childTnLst>
                                </p:cTn>
                              </p:par>
                              <p:par>
                                <p:cTn id="57" presetID="3" presetClass="exit" presetSubtype="10" fill="hold" grpId="1" nodeType="withEffect">
                                  <p:stCondLst>
                                    <p:cond delay="0"/>
                                  </p:stCondLst>
                                  <p:childTnLst>
                                    <p:animEffect transition="out" filter="blinds(horizontal)">
                                      <p:cBhvr>
                                        <p:cTn id="58" dur="500"/>
                                        <p:tgtEl>
                                          <p:spTgt spid="28"/>
                                        </p:tgtEl>
                                      </p:cBhvr>
                                    </p:animEffect>
                                    <p:set>
                                      <p:cBhvr>
                                        <p:cTn id="59" dur="1" fill="hold">
                                          <p:stCondLst>
                                            <p:cond delay="499"/>
                                          </p:stCondLst>
                                        </p:cTn>
                                        <p:tgtEl>
                                          <p:spTgt spid="28"/>
                                        </p:tgtEl>
                                        <p:attrNameLst>
                                          <p:attrName>style.visibility</p:attrName>
                                        </p:attrNameLst>
                                      </p:cBhvr>
                                      <p:to>
                                        <p:strVal val="hidden"/>
                                      </p:to>
                                    </p:set>
                                  </p:childTnLst>
                                </p:cTn>
                              </p:par>
                              <p:par>
                                <p:cTn id="60" presetID="3" presetClass="entr" presetSubtype="1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blinds(horizontal)">
                                      <p:cBhvr>
                                        <p:cTn id="6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28" grpId="0" animBg="1"/>
      <p:bldP spid="28" grpId="1" animBg="1"/>
      <p:bldP spid="29" grpId="0" animBg="1"/>
      <p:bldP spid="31" grpId="0" animBg="1"/>
      <p:bldP spid="32"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5940152" y="6237312"/>
            <a:ext cx="2133600" cy="365125"/>
          </a:xfrm>
          <a:prstGeom prst="rect">
            <a:avLst/>
          </a:prstGeom>
        </p:spPr>
        <p:txBody>
          <a:bodyPr/>
          <a:lstStyle/>
          <a:p>
            <a:pPr>
              <a:defRPr/>
            </a:pPr>
            <a:fld id="{AC59C542-C6E0-4E39-86B7-1D85B8646B56}" type="slidenum">
              <a:rPr lang="fr-FR" sz="1800" smtClean="0">
                <a:solidFill>
                  <a:schemeClr val="tx1"/>
                </a:solidFill>
              </a:rPr>
              <a:pPr>
                <a:defRPr/>
              </a:pPr>
              <a:t>89</a:t>
            </a:fld>
            <a:endParaRPr lang="fr-FR" sz="1800" dirty="0">
              <a:solidFill>
                <a:schemeClr val="tx1"/>
              </a:solidFill>
            </a:endParaRPr>
          </a:p>
        </p:txBody>
      </p:sp>
      <p:sp>
        <p:nvSpPr>
          <p:cNvPr id="5" name="Titre 4"/>
          <p:cNvSpPr>
            <a:spLocks noGrp="1"/>
          </p:cNvSpPr>
          <p:nvPr>
            <p:ph type="title"/>
          </p:nvPr>
        </p:nvSpPr>
        <p:spPr>
          <a:xfrm>
            <a:off x="1115616" y="45581"/>
            <a:ext cx="8568952" cy="785818"/>
          </a:xfrm>
          <a:noFill/>
          <a:ln w="9525">
            <a:noFill/>
            <a:miter lim="800000"/>
            <a:headEnd/>
            <a:tailEnd/>
          </a:ln>
        </p:spPr>
        <p:txBody>
          <a:bodyPr vert="horz" wrap="square" lIns="91440" tIns="45720" rIns="91440" bIns="45720" numCol="1" anchor="ctr" anchorCtr="0" compatLnSpc="1">
            <a:prstTxWarp prst="textNoShape">
              <a:avLst/>
            </a:prstTxWarp>
          </a:bodyPr>
          <a:lstStyle/>
          <a:p>
            <a:r>
              <a:rPr lang="fr-FR" dirty="0"/>
              <a:t>Messagerie </a:t>
            </a:r>
            <a:r>
              <a:rPr lang="fr-FR" dirty="0" smtClean="0"/>
              <a:t>: Compte </a:t>
            </a:r>
            <a:r>
              <a:rPr lang="fr-FR" dirty="0"/>
              <a:t>Rendu de Collecte</a:t>
            </a:r>
          </a:p>
        </p:txBody>
      </p:sp>
      <p:pic>
        <p:nvPicPr>
          <p:cNvPr id="35847" name="Picture 7"/>
          <p:cNvPicPr>
            <a:picLocks noChangeAspect="1" noChangeArrowheads="1"/>
          </p:cNvPicPr>
          <p:nvPr/>
        </p:nvPicPr>
        <p:blipFill>
          <a:blip r:embed="rId2" cstate="print"/>
          <a:srcRect/>
          <a:stretch>
            <a:fillRect/>
          </a:stretch>
        </p:blipFill>
        <p:spPr bwMode="auto">
          <a:xfrm>
            <a:off x="151355" y="908720"/>
            <a:ext cx="8741125" cy="4176464"/>
          </a:xfrm>
          <a:prstGeom prst="rect">
            <a:avLst/>
          </a:prstGeom>
          <a:noFill/>
          <a:ln w="9525">
            <a:noFill/>
            <a:miter lim="800000"/>
            <a:headEnd/>
            <a:tailEnd/>
          </a:ln>
        </p:spPr>
      </p:pic>
      <p:sp>
        <p:nvSpPr>
          <p:cNvPr id="29" name="Rectangle 28"/>
          <p:cNvSpPr/>
          <p:nvPr/>
        </p:nvSpPr>
        <p:spPr>
          <a:xfrm>
            <a:off x="3184798" y="1196752"/>
            <a:ext cx="5679754" cy="228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31" name="Flèche droite rayée 30"/>
          <p:cNvSpPr/>
          <p:nvPr/>
        </p:nvSpPr>
        <p:spPr>
          <a:xfrm rot="12401085">
            <a:off x="6963253" y="1725199"/>
            <a:ext cx="1801192" cy="17325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6" name="Rogner un rectangle avec un coin diagonal 15"/>
          <p:cNvSpPr/>
          <p:nvPr/>
        </p:nvSpPr>
        <p:spPr>
          <a:xfrm>
            <a:off x="3347864" y="2780928"/>
            <a:ext cx="5688632" cy="1872208"/>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smtClean="0">
                <a:ln>
                  <a:solidFill>
                    <a:srgbClr val="002060"/>
                  </a:solidFill>
                </a:ln>
                <a:solidFill>
                  <a:schemeClr val="tx1"/>
                </a:solidFill>
              </a:rPr>
              <a:t>Les vues règlementaires au format Excel jointes au compte rendu de collecte PDF  présentent au remettant sa remise ainsi que  la mise en évidence des résultats des contrôles taxonomiques. </a:t>
            </a:r>
          </a:p>
          <a:p>
            <a:pPr algn="ctr"/>
            <a:endParaRPr lang="fr-FR" sz="1800" dirty="0" smtClean="0">
              <a:ln>
                <a:solidFill>
                  <a:srgbClr val="002060"/>
                </a:solidFill>
              </a:ln>
              <a:solidFill>
                <a:schemeClr val="tx1"/>
              </a:solidFill>
            </a:endParaRPr>
          </a:p>
          <a:p>
            <a:pPr algn="ctr"/>
            <a:r>
              <a:rPr lang="fr-FR" sz="1800" dirty="0" smtClean="0">
                <a:ln>
                  <a:solidFill>
                    <a:srgbClr val="002060"/>
                  </a:solidFill>
                </a:ln>
                <a:solidFill>
                  <a:schemeClr val="tx1"/>
                </a:solidFill>
              </a:rPr>
              <a:t>Une vue identique de la remise sera présentée au contrôleur en charge du suivi de l’organisme.</a:t>
            </a:r>
            <a:endParaRPr lang="fr-FR" sz="1800" dirty="0">
              <a:ln>
                <a:solidFill>
                  <a:srgbClr val="002060"/>
                </a:solidFill>
              </a:ln>
            </a:endParaRPr>
          </a:p>
        </p:txBody>
      </p:sp>
      <p:pic>
        <p:nvPicPr>
          <p:cNvPr id="36866" name="Picture 2"/>
          <p:cNvPicPr>
            <a:picLocks noChangeAspect="1" noChangeArrowheads="1"/>
          </p:cNvPicPr>
          <p:nvPr/>
        </p:nvPicPr>
        <p:blipFill>
          <a:blip r:embed="rId3" cstate="print"/>
          <a:srcRect/>
          <a:stretch>
            <a:fillRect/>
          </a:stretch>
        </p:blipFill>
        <p:spPr bwMode="auto">
          <a:xfrm>
            <a:off x="251520" y="692695"/>
            <a:ext cx="8892480" cy="6170275"/>
          </a:xfrm>
          <a:prstGeom prst="rect">
            <a:avLst/>
          </a:prstGeom>
          <a:noFill/>
          <a:ln w="9525">
            <a:noFill/>
            <a:miter lim="800000"/>
            <a:headEnd/>
            <a:tailEnd/>
          </a:ln>
        </p:spPr>
      </p:pic>
      <p:sp>
        <p:nvSpPr>
          <p:cNvPr id="18" name="Rogner un rectangle avec un coin diagonal 17"/>
          <p:cNvSpPr/>
          <p:nvPr/>
        </p:nvSpPr>
        <p:spPr>
          <a:xfrm>
            <a:off x="539552" y="4365104"/>
            <a:ext cx="5904656" cy="1800200"/>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smtClean="0">
                <a:solidFill>
                  <a:schemeClr val="tx1"/>
                </a:solidFill>
              </a:rPr>
              <a:t>La vue règlementaire Excel se présente sous la forme d’un classeur Excel avec un premier onglet index avec un lien vers les états composant la remise avec une indication sur la déclaration de l’état et son contrôle anomalie</a:t>
            </a:r>
            <a:endParaRPr lang="fr-FR" sz="1800" dirty="0">
              <a:solidFill>
                <a:schemeClr val="tx1"/>
              </a:solidFill>
            </a:endParaRPr>
          </a:p>
        </p:txBody>
      </p:sp>
      <p:cxnSp>
        <p:nvCxnSpPr>
          <p:cNvPr id="20" name="Connecteur droit avec flèche 19"/>
          <p:cNvCxnSpPr/>
          <p:nvPr/>
        </p:nvCxnSpPr>
        <p:spPr>
          <a:xfrm flipH="1">
            <a:off x="3995936" y="836712"/>
            <a:ext cx="792088" cy="504056"/>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H="1">
            <a:off x="6660232" y="692696"/>
            <a:ext cx="864096" cy="504056"/>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flipH="1">
            <a:off x="8100392" y="764704"/>
            <a:ext cx="720080" cy="459432"/>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2" name="Rectangle à coins arrondis 41"/>
          <p:cNvSpPr/>
          <p:nvPr/>
        </p:nvSpPr>
        <p:spPr>
          <a:xfrm>
            <a:off x="827584" y="6597352"/>
            <a:ext cx="864096" cy="260648"/>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43" name="Connecteur droit avec flèche 42"/>
          <p:cNvCxnSpPr/>
          <p:nvPr/>
        </p:nvCxnSpPr>
        <p:spPr>
          <a:xfrm flipH="1">
            <a:off x="1691680" y="6237312"/>
            <a:ext cx="648072" cy="360040"/>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36868" name="Picture 4"/>
          <p:cNvPicPr>
            <a:picLocks noChangeAspect="1" noChangeArrowheads="1"/>
          </p:cNvPicPr>
          <p:nvPr/>
        </p:nvPicPr>
        <p:blipFill>
          <a:blip r:embed="rId4" cstate="print"/>
          <a:srcRect/>
          <a:stretch>
            <a:fillRect/>
          </a:stretch>
        </p:blipFill>
        <p:spPr bwMode="auto">
          <a:xfrm>
            <a:off x="0" y="752598"/>
            <a:ext cx="9144000" cy="6105401"/>
          </a:xfrm>
          <a:prstGeom prst="rect">
            <a:avLst/>
          </a:prstGeom>
          <a:noFill/>
          <a:ln w="9525">
            <a:noFill/>
            <a:miter lim="800000"/>
            <a:headEnd/>
            <a:tailEnd/>
          </a:ln>
        </p:spPr>
      </p:pic>
      <p:sp>
        <p:nvSpPr>
          <p:cNvPr id="45" name="Rogner un rectangle avec un coin diagonal 44"/>
          <p:cNvSpPr/>
          <p:nvPr/>
        </p:nvSpPr>
        <p:spPr>
          <a:xfrm>
            <a:off x="467544" y="1124744"/>
            <a:ext cx="6768752" cy="1872208"/>
          </a:xfrm>
          <a:prstGeom prst="snip2Diag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smtClean="0">
                <a:solidFill>
                  <a:schemeClr val="tx1"/>
                </a:solidFill>
              </a:rPr>
              <a:t>La vue règlementaire présente par différente type de mise en évidence les anomalies détectées lors des contrôles taxonomiques. </a:t>
            </a:r>
          </a:p>
          <a:p>
            <a:pPr algn="ctr"/>
            <a:r>
              <a:rPr lang="fr-FR" sz="1800" dirty="0" smtClean="0">
                <a:solidFill>
                  <a:schemeClr val="tx1"/>
                </a:solidFill>
              </a:rPr>
              <a:t>Exemple une surbrillance bleu pour indique une anomalie liée au non respect d’une formule de calcul. </a:t>
            </a:r>
          </a:p>
          <a:p>
            <a:pPr algn="ctr"/>
            <a:r>
              <a:rPr lang="fr-FR" sz="1800" dirty="0" smtClean="0">
                <a:solidFill>
                  <a:schemeClr val="tx1"/>
                </a:solidFill>
              </a:rPr>
              <a:t>Le détail des mises en forme est présenté dans le document PDF</a:t>
            </a:r>
          </a:p>
        </p:txBody>
      </p:sp>
      <p:cxnSp>
        <p:nvCxnSpPr>
          <p:cNvPr id="47" name="Connecteur droit avec flèche 46"/>
          <p:cNvCxnSpPr/>
          <p:nvPr/>
        </p:nvCxnSpPr>
        <p:spPr>
          <a:xfrm>
            <a:off x="3563888" y="2996952"/>
            <a:ext cx="1584176" cy="432048"/>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36870" name="Picture 6"/>
          <p:cNvPicPr>
            <a:picLocks noChangeAspect="1" noChangeArrowheads="1"/>
          </p:cNvPicPr>
          <p:nvPr/>
        </p:nvPicPr>
        <p:blipFill>
          <a:blip r:embed="rId5" cstate="print"/>
          <a:srcRect/>
          <a:stretch>
            <a:fillRect/>
          </a:stretch>
        </p:blipFill>
        <p:spPr bwMode="auto">
          <a:xfrm>
            <a:off x="1" y="1502398"/>
            <a:ext cx="9143999" cy="5355602"/>
          </a:xfrm>
          <a:prstGeom prst="rect">
            <a:avLst/>
          </a:prstGeom>
          <a:noFill/>
          <a:ln w="9525">
            <a:noFill/>
            <a:miter lim="800000"/>
            <a:headEnd/>
            <a:tailEnd/>
          </a:ln>
        </p:spPr>
      </p:pic>
      <p:sp>
        <p:nvSpPr>
          <p:cNvPr id="55" name="Rogner un rectangle avec un coin diagonal 54"/>
          <p:cNvSpPr/>
          <p:nvPr/>
        </p:nvSpPr>
        <p:spPr>
          <a:xfrm>
            <a:off x="0" y="1124744"/>
            <a:ext cx="7344816" cy="1512168"/>
          </a:xfrm>
          <a:prstGeom prst="snip2Diag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smtClean="0">
                <a:solidFill>
                  <a:srgbClr val="002060"/>
                </a:solidFill>
              </a:rPr>
              <a:t>Les contrôles en anomalies sont présentés dans le commentaire de la cellule de la feuille Excel avec les formules en échec.</a:t>
            </a:r>
            <a:endParaRPr lang="fr-FR" sz="1800" dirty="0">
              <a:solidFill>
                <a:srgbClr val="002060"/>
              </a:solidFill>
            </a:endParaRPr>
          </a:p>
        </p:txBody>
      </p:sp>
      <p:cxnSp>
        <p:nvCxnSpPr>
          <p:cNvPr id="57" name="Connecteur droit avec flèche 56"/>
          <p:cNvCxnSpPr>
            <a:stCxn id="55" idx="1"/>
          </p:cNvCxnSpPr>
          <p:nvPr/>
        </p:nvCxnSpPr>
        <p:spPr>
          <a:xfrm>
            <a:off x="3672408" y="2636912"/>
            <a:ext cx="2123728" cy="1080120"/>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13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94444E-6 2.91927E-6 L 0.00226 0.08882 " pathEditMode="relative" rAng="0" ptsTypes="AA">
                                      <p:cBhvr>
                                        <p:cTn id="6" dur="2000" fill="hold"/>
                                        <p:tgtEl>
                                          <p:spTgt spid="31"/>
                                        </p:tgtEl>
                                        <p:attrNameLst>
                                          <p:attrName>ppt_x</p:attrName>
                                          <p:attrName>ppt_y</p:attrName>
                                        </p:attrNameLst>
                                      </p:cBhvr>
                                      <p:rCtr x="1" y="44"/>
                                    </p:animMotion>
                                  </p:childTnLst>
                                </p:cTn>
                              </p:par>
                              <p:par>
                                <p:cTn id="7" presetID="3" presetClass="entr" presetSubtype="1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animEffect transition="in" filter="blinds(horizontal)">
                                      <p:cBhvr>
                                        <p:cTn id="9" dur="500"/>
                                        <p:tgtEl>
                                          <p:spTgt spid="29"/>
                                        </p:tgtEl>
                                      </p:cBhvr>
                                    </p:animEffect>
                                  </p:childTnLst>
                                </p:cTn>
                              </p:par>
                              <p:par>
                                <p:cTn id="10" presetID="3" presetClass="entr" presetSubtype="1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6866"/>
                                        </p:tgtEl>
                                        <p:attrNameLst>
                                          <p:attrName>style.visibility</p:attrName>
                                        </p:attrNameLst>
                                      </p:cBhvr>
                                      <p:to>
                                        <p:strVal val="visible"/>
                                      </p:to>
                                    </p:set>
                                    <p:animEffect transition="in" filter="checkerboard(across)">
                                      <p:cBhvr>
                                        <p:cTn id="17" dur="500"/>
                                        <p:tgtEl>
                                          <p:spTgt spid="3686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linds(horizontal)">
                                      <p:cBhvr>
                                        <p:cTn id="22" dur="500"/>
                                        <p:tgtEl>
                                          <p:spTgt spid="4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blinds(horizontal)">
                                      <p:cBhvr>
                                        <p:cTn id="25" dur="500"/>
                                        <p:tgtEl>
                                          <p:spTgt spid="4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linds(horizontal)">
                                      <p:cBhvr>
                                        <p:cTn id="28" dur="500"/>
                                        <p:tgtEl>
                                          <p:spTgt spid="18"/>
                                        </p:tgtEl>
                                      </p:cBhvr>
                                    </p:animEffect>
                                  </p:childTnLst>
                                </p:cTn>
                              </p:par>
                            </p:childTnLst>
                          </p:cTn>
                        </p:par>
                        <p:par>
                          <p:cTn id="29" fill="hold">
                            <p:stCondLst>
                              <p:cond delay="500"/>
                            </p:stCondLst>
                            <p:childTnLst>
                              <p:par>
                                <p:cTn id="30" presetID="3" presetClass="entr" presetSubtype="10" fill="hold" nodeType="afterEffect">
                                  <p:stCondLst>
                                    <p:cond delay="100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par>
                          <p:cTn id="33" fill="hold">
                            <p:stCondLst>
                              <p:cond delay="2000"/>
                            </p:stCondLst>
                            <p:childTnLst>
                              <p:par>
                                <p:cTn id="34" presetID="3" presetClass="entr" presetSubtype="10" fill="hold" nodeType="afterEffect">
                                  <p:stCondLst>
                                    <p:cond delay="500"/>
                                  </p:stCondLst>
                                  <p:childTnLst>
                                    <p:set>
                                      <p:cBhvr>
                                        <p:cTn id="35" dur="1" fill="hold">
                                          <p:stCondLst>
                                            <p:cond delay="0"/>
                                          </p:stCondLst>
                                        </p:cTn>
                                        <p:tgtEl>
                                          <p:spTgt spid="23"/>
                                        </p:tgtEl>
                                        <p:attrNameLst>
                                          <p:attrName>style.visibility</p:attrName>
                                        </p:attrNameLst>
                                      </p:cBhvr>
                                      <p:to>
                                        <p:strVal val="visible"/>
                                      </p:to>
                                    </p:set>
                                    <p:animEffect transition="in" filter="blinds(horizontal)">
                                      <p:cBhvr>
                                        <p:cTn id="36" dur="500"/>
                                        <p:tgtEl>
                                          <p:spTgt spid="23"/>
                                        </p:tgtEl>
                                      </p:cBhvr>
                                    </p:animEffect>
                                  </p:childTnLst>
                                </p:cTn>
                              </p:par>
                            </p:childTnLst>
                          </p:cTn>
                        </p:par>
                        <p:par>
                          <p:cTn id="37" fill="hold">
                            <p:stCondLst>
                              <p:cond delay="3000"/>
                            </p:stCondLst>
                            <p:childTnLst>
                              <p:par>
                                <p:cTn id="38" presetID="3" presetClass="entr" presetSubtype="10" fill="hold" nodeType="afterEffect">
                                  <p:stCondLst>
                                    <p:cond delay="500"/>
                                  </p:stCondLst>
                                  <p:childTnLst>
                                    <p:set>
                                      <p:cBhvr>
                                        <p:cTn id="39" dur="1" fill="hold">
                                          <p:stCondLst>
                                            <p:cond delay="0"/>
                                          </p:stCondLst>
                                        </p:cTn>
                                        <p:tgtEl>
                                          <p:spTgt spid="33"/>
                                        </p:tgtEl>
                                        <p:attrNameLst>
                                          <p:attrName>style.visibility</p:attrName>
                                        </p:attrNameLst>
                                      </p:cBhvr>
                                      <p:to>
                                        <p:strVal val="visible"/>
                                      </p:to>
                                    </p:set>
                                    <p:animEffect transition="in" filter="blinds(horizontal)">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xit" presetSubtype="10" fill="hold" nodeType="clickEffect">
                                  <p:stCondLst>
                                    <p:cond delay="0"/>
                                  </p:stCondLst>
                                  <p:childTnLst>
                                    <p:animEffect transition="out" filter="blinds(horizontal)">
                                      <p:cBhvr>
                                        <p:cTn id="44" dur="500"/>
                                        <p:tgtEl>
                                          <p:spTgt spid="33"/>
                                        </p:tgtEl>
                                      </p:cBhvr>
                                    </p:animEffect>
                                    <p:set>
                                      <p:cBhvr>
                                        <p:cTn id="45" dur="1" fill="hold">
                                          <p:stCondLst>
                                            <p:cond delay="499"/>
                                          </p:stCondLst>
                                        </p:cTn>
                                        <p:tgtEl>
                                          <p:spTgt spid="33"/>
                                        </p:tgtEl>
                                        <p:attrNameLst>
                                          <p:attrName>style.visibility</p:attrName>
                                        </p:attrNameLst>
                                      </p:cBhvr>
                                      <p:to>
                                        <p:strVal val="hidden"/>
                                      </p:to>
                                    </p:set>
                                  </p:childTnLst>
                                </p:cTn>
                              </p:par>
                              <p:par>
                                <p:cTn id="46" presetID="3" presetClass="exit" presetSubtype="10" fill="hold" nodeType="withEffect">
                                  <p:stCondLst>
                                    <p:cond delay="0"/>
                                  </p:stCondLst>
                                  <p:childTnLst>
                                    <p:animEffect transition="out" filter="blinds(horizontal)">
                                      <p:cBhvr>
                                        <p:cTn id="47" dur="500"/>
                                        <p:tgtEl>
                                          <p:spTgt spid="23"/>
                                        </p:tgtEl>
                                      </p:cBhvr>
                                    </p:animEffect>
                                    <p:set>
                                      <p:cBhvr>
                                        <p:cTn id="48" dur="1" fill="hold">
                                          <p:stCondLst>
                                            <p:cond delay="499"/>
                                          </p:stCondLst>
                                        </p:cTn>
                                        <p:tgtEl>
                                          <p:spTgt spid="23"/>
                                        </p:tgtEl>
                                        <p:attrNameLst>
                                          <p:attrName>style.visibility</p:attrName>
                                        </p:attrNameLst>
                                      </p:cBhvr>
                                      <p:to>
                                        <p:strVal val="hidden"/>
                                      </p:to>
                                    </p:set>
                                  </p:childTnLst>
                                </p:cTn>
                              </p:par>
                              <p:par>
                                <p:cTn id="49" presetID="3" presetClass="exit" presetSubtype="10" fill="hold" nodeType="withEffect">
                                  <p:stCondLst>
                                    <p:cond delay="0"/>
                                  </p:stCondLst>
                                  <p:childTnLst>
                                    <p:animEffect transition="out" filter="blinds(horizontal)">
                                      <p:cBhvr>
                                        <p:cTn id="50" dur="500"/>
                                        <p:tgtEl>
                                          <p:spTgt spid="43"/>
                                        </p:tgtEl>
                                      </p:cBhvr>
                                    </p:animEffect>
                                    <p:set>
                                      <p:cBhvr>
                                        <p:cTn id="51" dur="1" fill="hold">
                                          <p:stCondLst>
                                            <p:cond delay="499"/>
                                          </p:stCondLst>
                                        </p:cTn>
                                        <p:tgtEl>
                                          <p:spTgt spid="43"/>
                                        </p:tgtEl>
                                        <p:attrNameLst>
                                          <p:attrName>style.visibility</p:attrName>
                                        </p:attrNameLst>
                                      </p:cBhvr>
                                      <p:to>
                                        <p:strVal val="hidden"/>
                                      </p:to>
                                    </p:set>
                                  </p:childTnLst>
                                </p:cTn>
                              </p:par>
                              <p:par>
                                <p:cTn id="52" presetID="3" presetClass="exit" presetSubtype="10" fill="hold" grpId="1" nodeType="withEffect">
                                  <p:stCondLst>
                                    <p:cond delay="0"/>
                                  </p:stCondLst>
                                  <p:childTnLst>
                                    <p:animEffect transition="out" filter="blinds(horizontal)">
                                      <p:cBhvr>
                                        <p:cTn id="53" dur="500"/>
                                        <p:tgtEl>
                                          <p:spTgt spid="42"/>
                                        </p:tgtEl>
                                      </p:cBhvr>
                                    </p:animEffect>
                                    <p:set>
                                      <p:cBhvr>
                                        <p:cTn id="54" dur="1" fill="hold">
                                          <p:stCondLst>
                                            <p:cond delay="499"/>
                                          </p:stCondLst>
                                        </p:cTn>
                                        <p:tgtEl>
                                          <p:spTgt spid="42"/>
                                        </p:tgtEl>
                                        <p:attrNameLst>
                                          <p:attrName>style.visibility</p:attrName>
                                        </p:attrNameLst>
                                      </p:cBhvr>
                                      <p:to>
                                        <p:strVal val="hidden"/>
                                      </p:to>
                                    </p:set>
                                  </p:childTnLst>
                                </p:cTn>
                              </p:par>
                              <p:par>
                                <p:cTn id="55" presetID="3" presetClass="exit" presetSubtype="10" fill="hold" grpId="1" nodeType="withEffect">
                                  <p:stCondLst>
                                    <p:cond delay="0"/>
                                  </p:stCondLst>
                                  <p:childTnLst>
                                    <p:animEffect transition="out" filter="blinds(horizontal)">
                                      <p:cBhvr>
                                        <p:cTn id="56" dur="500"/>
                                        <p:tgtEl>
                                          <p:spTgt spid="18"/>
                                        </p:tgtEl>
                                      </p:cBhvr>
                                    </p:animEffect>
                                    <p:set>
                                      <p:cBhvr>
                                        <p:cTn id="57" dur="1" fill="hold">
                                          <p:stCondLst>
                                            <p:cond delay="499"/>
                                          </p:stCondLst>
                                        </p:cTn>
                                        <p:tgtEl>
                                          <p:spTgt spid="18"/>
                                        </p:tgtEl>
                                        <p:attrNameLst>
                                          <p:attrName>style.visibility</p:attrName>
                                        </p:attrNameLst>
                                      </p:cBhvr>
                                      <p:to>
                                        <p:strVal val="hidden"/>
                                      </p:to>
                                    </p:set>
                                  </p:childTnLst>
                                </p:cTn>
                              </p:par>
                              <p:par>
                                <p:cTn id="58" presetID="42" presetClass="path" presetSubtype="0" accel="50000" decel="50000" fill="hold" nodeType="withEffect">
                                  <p:stCondLst>
                                    <p:cond delay="0"/>
                                  </p:stCondLst>
                                  <p:childTnLst>
                                    <p:animMotion origin="layout" path="M 1.66667E-6 -0.02637 L 1.66667E-6 0.27781 " pathEditMode="relative" rAng="0" ptsTypes="AA">
                                      <p:cBhvr>
                                        <p:cTn id="59" dur="2000" fill="hold"/>
                                        <p:tgtEl>
                                          <p:spTgt spid="20"/>
                                        </p:tgtEl>
                                        <p:attrNameLst>
                                          <p:attrName>ppt_x</p:attrName>
                                          <p:attrName>ppt_y</p:attrName>
                                        </p:attrNameLst>
                                      </p:cBhvr>
                                      <p:rCtr x="0" y="152"/>
                                    </p:animMotion>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36868"/>
                                        </p:tgtEl>
                                        <p:attrNameLst>
                                          <p:attrName>style.visibility</p:attrName>
                                        </p:attrNameLst>
                                      </p:cBhvr>
                                      <p:to>
                                        <p:strVal val="visible"/>
                                      </p:to>
                                    </p:set>
                                    <p:animEffect transition="in" filter="blinds(horizontal)">
                                      <p:cBhvr>
                                        <p:cTn id="64" dur="500"/>
                                        <p:tgtEl>
                                          <p:spTgt spid="36868"/>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blinds(horizontal)">
                                      <p:cBhvr>
                                        <p:cTn id="69" dur="500"/>
                                        <p:tgtEl>
                                          <p:spTgt spid="47"/>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blinds(horizontal)">
                                      <p:cBhvr>
                                        <p:cTn id="72" dur="500"/>
                                        <p:tgtEl>
                                          <p:spTgt spid="45"/>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36870"/>
                                        </p:tgtEl>
                                        <p:attrNameLst>
                                          <p:attrName>style.visibility</p:attrName>
                                        </p:attrNameLst>
                                      </p:cBhvr>
                                      <p:to>
                                        <p:strVal val="visible"/>
                                      </p:to>
                                    </p:set>
                                    <p:animEffect transition="in" filter="blinds(horizontal)">
                                      <p:cBhvr>
                                        <p:cTn id="77" dur="500"/>
                                        <p:tgtEl>
                                          <p:spTgt spid="36870"/>
                                        </p:tgtEl>
                                      </p:cBhvr>
                                    </p:animEffect>
                                  </p:childTnLst>
                                </p:cTn>
                              </p:par>
                              <p:par>
                                <p:cTn id="78" presetID="3" presetClass="exit" presetSubtype="10" fill="hold" nodeType="withEffect">
                                  <p:stCondLst>
                                    <p:cond delay="0"/>
                                  </p:stCondLst>
                                  <p:childTnLst>
                                    <p:animEffect transition="out" filter="blinds(horizontal)">
                                      <p:cBhvr>
                                        <p:cTn id="79" dur="500"/>
                                        <p:tgtEl>
                                          <p:spTgt spid="36868"/>
                                        </p:tgtEl>
                                      </p:cBhvr>
                                    </p:animEffect>
                                    <p:set>
                                      <p:cBhvr>
                                        <p:cTn id="80" dur="1" fill="hold">
                                          <p:stCondLst>
                                            <p:cond delay="499"/>
                                          </p:stCondLst>
                                        </p:cTn>
                                        <p:tgtEl>
                                          <p:spTgt spid="36868"/>
                                        </p:tgtEl>
                                        <p:attrNameLst>
                                          <p:attrName>style.visibility</p:attrName>
                                        </p:attrNameLst>
                                      </p:cBhvr>
                                      <p:to>
                                        <p:strVal val="hidden"/>
                                      </p:to>
                                    </p:set>
                                  </p:childTnLst>
                                </p:cTn>
                              </p:par>
                            </p:childTnLst>
                          </p:cTn>
                        </p:par>
                        <p:par>
                          <p:cTn id="81" fill="hold">
                            <p:stCondLst>
                              <p:cond delay="500"/>
                            </p:stCondLst>
                            <p:childTnLst>
                              <p:par>
                                <p:cTn id="82" presetID="3" presetClass="entr" presetSubtype="10" fill="hold" nodeType="afterEffect">
                                  <p:stCondLst>
                                    <p:cond delay="0"/>
                                  </p:stCondLst>
                                  <p:childTnLst>
                                    <p:set>
                                      <p:cBhvr>
                                        <p:cTn id="83" dur="1" fill="hold">
                                          <p:stCondLst>
                                            <p:cond delay="0"/>
                                          </p:stCondLst>
                                        </p:cTn>
                                        <p:tgtEl>
                                          <p:spTgt spid="57"/>
                                        </p:tgtEl>
                                        <p:attrNameLst>
                                          <p:attrName>style.visibility</p:attrName>
                                        </p:attrNameLst>
                                      </p:cBhvr>
                                      <p:to>
                                        <p:strVal val="visible"/>
                                      </p:to>
                                    </p:set>
                                    <p:animEffect transition="in" filter="blinds(horizontal)">
                                      <p:cBhvr>
                                        <p:cTn id="84" dur="500"/>
                                        <p:tgtEl>
                                          <p:spTgt spid="57"/>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blinds(horizontal)">
                                      <p:cBhvr>
                                        <p:cTn id="8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16" grpId="0" animBg="1"/>
      <p:bldP spid="18" grpId="0" animBg="1"/>
      <p:bldP spid="18" grpId="1" animBg="1"/>
      <p:bldP spid="42" grpId="0" animBg="1"/>
      <p:bldP spid="42" grpId="1" animBg="1"/>
      <p:bldP spid="45" grpId="0" animBg="1"/>
      <p:bldP spid="5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27384"/>
            <a:ext cx="8072462" cy="785818"/>
          </a:xfrm>
        </p:spPr>
        <p:txBody>
          <a:bodyPr/>
          <a:lstStyle/>
          <a:p>
            <a:r>
              <a:rPr lang="fr-FR" sz="2400" dirty="0"/>
              <a:t>Les différents niveaux de textes </a:t>
            </a:r>
            <a:r>
              <a:rPr lang="fr-FR" sz="2400" dirty="0" smtClean="0"/>
              <a:t>réglementaires</a:t>
            </a:r>
            <a:br>
              <a:rPr lang="fr-FR" sz="2400" dirty="0" smtClean="0"/>
            </a:br>
            <a:r>
              <a:rPr lang="fr-FR" sz="2400" i="1" dirty="0" smtClean="0"/>
              <a:t>Les orientations et recommandations – Niveau 3</a:t>
            </a:r>
            <a:endParaRPr lang="fr-FR" sz="2400" i="1" dirty="0"/>
          </a:p>
        </p:txBody>
      </p:sp>
      <p:sp>
        <p:nvSpPr>
          <p:cNvPr id="20" name="Espace réservé du contenu 4"/>
          <p:cNvSpPr txBox="1">
            <a:spLocks/>
          </p:cNvSpPr>
          <p:nvPr/>
        </p:nvSpPr>
        <p:spPr>
          <a:xfrm>
            <a:off x="755576" y="980728"/>
            <a:ext cx="8059926" cy="864096"/>
          </a:xfrm>
          <a:prstGeom prst="rect">
            <a:avLst/>
          </a:prstGeom>
        </p:spPr>
        <p:txBody>
          <a:bodyPr vert="horz" lIns="91440" tIns="45720" rIns="91440" bIns="45720" rtlCol="0">
            <a:normAutofit fontScale="92500" lnSpcReduction="10000"/>
          </a:bodyPr>
          <a:lstStyle>
            <a:lvl1pPr marL="266700" indent="-266700" algn="l" defTabSz="914400" rtl="0" eaLnBrk="1" latinLnBrk="0" hangingPunct="1">
              <a:spcBef>
                <a:spcPct val="20000"/>
              </a:spcBef>
              <a:buClr>
                <a:srgbClr val="F7C765"/>
              </a:buClr>
              <a:buFont typeface="Wingdings" pitchFamily="2" charset="2"/>
              <a:buChar char="q"/>
              <a:defRPr sz="2400" b="1" kern="1200">
                <a:solidFill>
                  <a:srgbClr val="002060"/>
                </a:solidFill>
                <a:latin typeface="Arial" pitchFamily="34" charset="0"/>
                <a:ea typeface="+mn-ea"/>
                <a:cs typeface="Arial" pitchFamily="34" charset="0"/>
              </a:defRPr>
            </a:lvl1pPr>
            <a:lvl2pPr marL="901700" marR="0" indent="-366713" algn="l" defTabSz="914400" rtl="0" eaLnBrk="1" fontAlgn="auto" latinLnBrk="0" hangingPunct="1">
              <a:lnSpc>
                <a:spcPct val="100000"/>
              </a:lnSpc>
              <a:spcBef>
                <a:spcPct val="20000"/>
              </a:spcBef>
              <a:spcAft>
                <a:spcPts val="0"/>
              </a:spcAft>
              <a:buClr>
                <a:srgbClr val="F7C765"/>
              </a:buClr>
              <a:buSzTx/>
              <a:buFont typeface="Wingdings" pitchFamily="2" charset="2"/>
              <a:buChar char="§"/>
              <a:tabLst/>
              <a:defRPr sz="2000" b="0" kern="1200">
                <a:solidFill>
                  <a:srgbClr val="002060"/>
                </a:solidFill>
                <a:latin typeface="Arial" pitchFamily="34" charset="0"/>
                <a:ea typeface="+mn-ea"/>
                <a:cs typeface="Arial" pitchFamily="34" charset="0"/>
              </a:defRPr>
            </a:lvl2pPr>
            <a:lvl3pPr marL="1257300" marR="0" indent="-354013" algn="l" defTabSz="914400" rtl="0" eaLnBrk="1" fontAlgn="auto" latinLnBrk="0" hangingPunct="1">
              <a:lnSpc>
                <a:spcPct val="100000"/>
              </a:lnSpc>
              <a:spcBef>
                <a:spcPct val="20000"/>
              </a:spcBef>
              <a:spcAft>
                <a:spcPts val="0"/>
              </a:spcAft>
              <a:buClr>
                <a:srgbClr val="F7C765"/>
              </a:buClr>
              <a:buSzTx/>
              <a:buFont typeface="Wingdings" pitchFamily="2" charset="2"/>
              <a:buChar char="§"/>
              <a:tabLst/>
              <a:defRPr sz="2000" b="0" kern="1200">
                <a:solidFill>
                  <a:srgbClr val="002060"/>
                </a:solidFill>
                <a:latin typeface="+mn-lt"/>
                <a:ea typeface="+mn-ea"/>
                <a:cs typeface="+mn-cs"/>
              </a:defRPr>
            </a:lvl3pPr>
            <a:lvl4pPr marL="1612900" indent="-354013" algn="l" defTabSz="914400" rtl="0" eaLnBrk="1" latinLnBrk="0" hangingPunct="1">
              <a:spcBef>
                <a:spcPct val="20000"/>
              </a:spcBef>
              <a:buClr>
                <a:srgbClr val="F7C765"/>
              </a:buClr>
              <a:buFont typeface="Wingdings" pitchFamily="2" charset="2"/>
              <a:buChar char="§"/>
              <a:defRPr sz="2000" b="0" kern="1200">
                <a:solidFill>
                  <a:srgbClr val="002060"/>
                </a:solidFill>
                <a:latin typeface="+mn-lt"/>
                <a:ea typeface="+mn-ea"/>
                <a:cs typeface="+mn-cs"/>
              </a:defRPr>
            </a:lvl4pPr>
            <a:lvl5pPr marL="1968500" indent="-354013" algn="l" defTabSz="914400" rtl="0" eaLnBrk="1" latinLnBrk="0" hangingPunct="1">
              <a:spcBef>
                <a:spcPct val="20000"/>
              </a:spcBef>
              <a:buClr>
                <a:srgbClr val="F7C765"/>
              </a:buClr>
              <a:buFont typeface="Wingdings" pitchFamily="2" charset="2"/>
              <a:buChar char="§"/>
              <a:defRPr sz="2000" b="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5600" indent="-355600" algn="just">
              <a:spcBef>
                <a:spcPts val="0"/>
              </a:spcBef>
            </a:pPr>
            <a:r>
              <a:rPr lang="fr-FR" sz="1900" dirty="0" smtClean="0"/>
              <a:t>Afin d’établir des pratiques de surveillance cohérentes, efficientes et effectives, ainsi que pour assurer une application commune, uniforme et cohérente du droit de l’Union</a:t>
            </a:r>
          </a:p>
          <a:p>
            <a:pPr lvl="1"/>
            <a:endParaRPr lang="fr-FR" sz="1800" dirty="0" smtClean="0"/>
          </a:p>
          <a:p>
            <a:endParaRPr lang="fr-FR" sz="1800" dirty="0" smtClean="0"/>
          </a:p>
          <a:p>
            <a:endParaRPr lang="fr-FR" sz="1800" dirty="0"/>
          </a:p>
        </p:txBody>
      </p:sp>
      <p:sp>
        <p:nvSpPr>
          <p:cNvPr id="23" name="ZoneTexte 22"/>
          <p:cNvSpPr txBox="1"/>
          <p:nvPr/>
        </p:nvSpPr>
        <p:spPr>
          <a:xfrm>
            <a:off x="282811" y="1844824"/>
            <a:ext cx="8862273" cy="707886"/>
          </a:xfrm>
          <a:prstGeom prst="rect">
            <a:avLst/>
          </a:prstGeom>
          <a:noFill/>
        </p:spPr>
        <p:txBody>
          <a:bodyPr wrap="square" rtlCol="0">
            <a:spAutoFit/>
          </a:bodyPr>
          <a:lstStyle/>
          <a:p>
            <a:pPr algn="ctr"/>
            <a:r>
              <a:rPr lang="fr-FR" sz="2400" dirty="0" smtClean="0">
                <a:solidFill>
                  <a:srgbClr val="002060"/>
                </a:solidFill>
                <a:latin typeface="Arial" panose="020B0604020202020204" pitchFamily="34" charset="0"/>
                <a:cs typeface="Arial" panose="020B0604020202020204" pitchFamily="34" charset="0"/>
              </a:rPr>
              <a:t>Projet d’orientations et recommandations d’EIOPA</a:t>
            </a:r>
          </a:p>
          <a:p>
            <a:pPr algn="ctr"/>
            <a:r>
              <a:rPr lang="fr-FR" sz="1600" b="1" dirty="0" smtClean="0">
                <a:solidFill>
                  <a:srgbClr val="002060"/>
                </a:solidFill>
                <a:latin typeface="Arial" panose="020B0604020202020204" pitchFamily="34" charset="0"/>
                <a:cs typeface="Arial" panose="020B0604020202020204" pitchFamily="34" charset="0"/>
              </a:rPr>
              <a:t>consultation publique </a:t>
            </a:r>
            <a:r>
              <a:rPr lang="fr-FR" sz="1600" dirty="0" smtClean="0">
                <a:solidFill>
                  <a:srgbClr val="002060"/>
                </a:solidFill>
                <a:latin typeface="Arial" panose="020B0604020202020204" pitchFamily="34" charset="0"/>
                <a:cs typeface="Arial" panose="020B0604020202020204" pitchFamily="34" charset="0"/>
              </a:rPr>
              <a:t>et étude d’impact</a:t>
            </a:r>
          </a:p>
        </p:txBody>
      </p:sp>
      <p:sp>
        <p:nvSpPr>
          <p:cNvPr id="29" name="ZoneTexte 28"/>
          <p:cNvSpPr txBox="1"/>
          <p:nvPr/>
        </p:nvSpPr>
        <p:spPr>
          <a:xfrm>
            <a:off x="1841148" y="4310774"/>
            <a:ext cx="2651180" cy="553998"/>
          </a:xfrm>
          <a:prstGeom prst="rect">
            <a:avLst/>
          </a:prstGeom>
          <a:solidFill>
            <a:schemeClr val="tx1">
              <a:lumMod val="50000"/>
              <a:lumOff val="50000"/>
            </a:schemeClr>
          </a:solidFill>
        </p:spPr>
        <p:txBody>
          <a:bodyPr wrap="square" rtlCol="0">
            <a:spAutoFit/>
          </a:bodyPr>
          <a:lstStyle>
            <a:defPPr>
              <a:defRPr lang="fr-FR"/>
            </a:defPPr>
            <a:lvl1pPr>
              <a:defRPr sz="1600" b="1">
                <a:solidFill>
                  <a:schemeClr val="bg1"/>
                </a:solidFill>
                <a:latin typeface="+mn-lt"/>
              </a:defRPr>
            </a:lvl1pPr>
          </a:lstStyle>
          <a:p>
            <a:pPr algn="ctr"/>
            <a:r>
              <a:rPr lang="fr-FR" sz="1500" i="1" dirty="0" err="1" smtClean="0">
                <a:latin typeface="Arial" panose="020B0604020202020204" pitchFamily="34" charset="0"/>
                <a:cs typeface="Arial" panose="020B0604020202020204" pitchFamily="34" charset="0"/>
              </a:rPr>
              <a:t>Comply</a:t>
            </a:r>
            <a:r>
              <a:rPr lang="fr-FR" sz="1500" i="1" dirty="0" smtClean="0">
                <a:latin typeface="Arial" panose="020B0604020202020204" pitchFamily="34" charset="0"/>
                <a:cs typeface="Arial" panose="020B0604020202020204" pitchFamily="34" charset="0"/>
              </a:rPr>
              <a:t> or </a:t>
            </a:r>
            <a:r>
              <a:rPr lang="fr-FR" sz="1500" i="1" dirty="0" err="1" smtClean="0">
                <a:latin typeface="Arial" panose="020B0604020202020204" pitchFamily="34" charset="0"/>
                <a:cs typeface="Arial" panose="020B0604020202020204" pitchFamily="34" charset="0"/>
              </a:rPr>
              <a:t>Explain</a:t>
            </a:r>
            <a:r>
              <a:rPr lang="fr-FR" sz="1500" i="1" dirty="0" smtClean="0">
                <a:latin typeface="Arial" panose="020B0604020202020204" pitchFamily="34" charset="0"/>
                <a:cs typeface="Arial" panose="020B0604020202020204" pitchFamily="34" charset="0"/>
              </a:rPr>
              <a:t> </a:t>
            </a:r>
          </a:p>
          <a:p>
            <a:pPr algn="ctr"/>
            <a:r>
              <a:rPr lang="fr-FR" sz="1500" b="0" dirty="0" smtClean="0">
                <a:latin typeface="Arial" panose="020B0604020202020204" pitchFamily="34" charset="0"/>
                <a:cs typeface="Arial" panose="020B0604020202020204" pitchFamily="34" charset="0"/>
              </a:rPr>
              <a:t>dans les deux mois</a:t>
            </a:r>
            <a:endParaRPr lang="fr-FR" sz="1500" b="0" dirty="0">
              <a:latin typeface="Arial" panose="020B0604020202020204" pitchFamily="34" charset="0"/>
              <a:cs typeface="Arial" panose="020B0604020202020204" pitchFamily="34" charset="0"/>
            </a:endParaRPr>
          </a:p>
        </p:txBody>
      </p:sp>
      <p:cxnSp>
        <p:nvCxnSpPr>
          <p:cNvPr id="34" name="Connecteur droit avec flèche 33"/>
          <p:cNvCxnSpPr/>
          <p:nvPr/>
        </p:nvCxnSpPr>
        <p:spPr>
          <a:xfrm>
            <a:off x="4572000" y="2641235"/>
            <a:ext cx="0" cy="3600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a:off x="2555776" y="3590655"/>
            <a:ext cx="0" cy="702441"/>
          </a:xfrm>
          <a:prstGeom prst="straightConnector1">
            <a:avLst/>
          </a:prstGeom>
          <a:ln w="635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1841148" y="3145392"/>
            <a:ext cx="2651180" cy="353943"/>
          </a:xfrm>
          <a:prstGeom prst="rect">
            <a:avLst/>
          </a:prstGeom>
          <a:solidFill>
            <a:schemeClr val="accent1">
              <a:lumMod val="20000"/>
              <a:lumOff val="80000"/>
            </a:schemeClr>
          </a:solidFill>
          <a:ln>
            <a:solidFill>
              <a:schemeClr val="tx1"/>
            </a:solidFill>
            <a:round/>
          </a:ln>
          <a:effectLst>
            <a:outerShdw blurRad="50800" dist="38100" algn="l" rotWithShape="0">
              <a:prstClr val="black">
                <a:alpha val="40000"/>
              </a:prstClr>
            </a:outerShdw>
          </a:effectLst>
        </p:spPr>
        <p:txBody>
          <a:bodyPr wrap="square" rtlCol="0">
            <a:spAutoFit/>
          </a:bodyPr>
          <a:lstStyle/>
          <a:p>
            <a:pPr algn="ctr"/>
            <a:r>
              <a:rPr lang="fr-FR" sz="1700" b="1" dirty="0" smtClean="0">
                <a:solidFill>
                  <a:srgbClr val="002060"/>
                </a:solidFill>
                <a:latin typeface="Arial" panose="020B0604020202020204" pitchFamily="34" charset="0"/>
                <a:cs typeface="Arial" panose="020B0604020202020204" pitchFamily="34" charset="0"/>
              </a:rPr>
              <a:t>Autorités compétentes</a:t>
            </a:r>
            <a:endParaRPr lang="fr-FR" sz="1700" b="1" dirty="0">
              <a:solidFill>
                <a:srgbClr val="002060"/>
              </a:solidFill>
              <a:latin typeface="Arial" panose="020B0604020202020204" pitchFamily="34" charset="0"/>
              <a:cs typeface="Arial" panose="020B0604020202020204" pitchFamily="34" charset="0"/>
            </a:endParaRPr>
          </a:p>
        </p:txBody>
      </p:sp>
      <p:sp>
        <p:nvSpPr>
          <p:cNvPr id="24" name="ZoneTexte 23"/>
          <p:cNvSpPr txBox="1"/>
          <p:nvPr/>
        </p:nvSpPr>
        <p:spPr>
          <a:xfrm>
            <a:off x="4650941" y="3145392"/>
            <a:ext cx="2873387" cy="353943"/>
          </a:xfrm>
          <a:prstGeom prst="rect">
            <a:avLst/>
          </a:prstGeom>
          <a:solidFill>
            <a:schemeClr val="accent1">
              <a:lumMod val="20000"/>
              <a:lumOff val="80000"/>
            </a:schemeClr>
          </a:solidFill>
          <a:ln>
            <a:solidFill>
              <a:schemeClr val="tx1"/>
            </a:solidFill>
            <a:round/>
          </a:ln>
          <a:effectLst>
            <a:outerShdw blurRad="50800" dist="38100" algn="l" rotWithShape="0">
              <a:prstClr val="black">
                <a:alpha val="40000"/>
              </a:prstClr>
            </a:outerShdw>
          </a:effectLst>
        </p:spPr>
        <p:txBody>
          <a:bodyPr wrap="square" rtlCol="0">
            <a:spAutoFit/>
          </a:bodyPr>
          <a:lstStyle/>
          <a:p>
            <a:pPr algn="ctr"/>
            <a:r>
              <a:rPr lang="fr-FR" sz="1700" b="1" dirty="0" smtClean="0">
                <a:solidFill>
                  <a:srgbClr val="002060"/>
                </a:solidFill>
                <a:latin typeface="Arial" panose="020B0604020202020204" pitchFamily="34" charset="0"/>
                <a:cs typeface="Arial" panose="020B0604020202020204" pitchFamily="34" charset="0"/>
              </a:rPr>
              <a:t>Établissements financiers</a:t>
            </a:r>
            <a:endParaRPr lang="fr-FR" sz="1700" b="1" dirty="0">
              <a:solidFill>
                <a:srgbClr val="002060"/>
              </a:solidFill>
              <a:latin typeface="Arial" panose="020B0604020202020204" pitchFamily="34" charset="0"/>
              <a:cs typeface="Arial" panose="020B0604020202020204" pitchFamily="34" charset="0"/>
            </a:endParaRPr>
          </a:p>
        </p:txBody>
      </p:sp>
      <p:sp>
        <p:nvSpPr>
          <p:cNvPr id="5" name="ZoneTexte 4"/>
          <p:cNvSpPr txBox="1"/>
          <p:nvPr/>
        </p:nvSpPr>
        <p:spPr>
          <a:xfrm>
            <a:off x="1841148" y="3590655"/>
            <a:ext cx="5452988" cy="323165"/>
          </a:xfrm>
          <a:prstGeom prst="rect">
            <a:avLst/>
          </a:prstGeom>
          <a:noFill/>
        </p:spPr>
        <p:txBody>
          <a:bodyPr wrap="square" rtlCol="0">
            <a:spAutoFit/>
          </a:bodyPr>
          <a:lstStyle/>
          <a:p>
            <a:pPr algn="ctr"/>
            <a:r>
              <a:rPr lang="fr-FR" sz="1500" b="1" dirty="0">
                <a:solidFill>
                  <a:srgbClr val="002060"/>
                </a:solidFill>
                <a:latin typeface="Arial" panose="020B0604020202020204" pitchFamily="34" charset="0"/>
                <a:cs typeface="Arial" panose="020B0604020202020204" pitchFamily="34" charset="0"/>
              </a:rPr>
              <a:t>Mettent tout en œuvre pour se conformer</a:t>
            </a:r>
          </a:p>
        </p:txBody>
      </p:sp>
      <p:sp>
        <p:nvSpPr>
          <p:cNvPr id="26" name="ZoneTexte 25"/>
          <p:cNvSpPr txBox="1"/>
          <p:nvPr/>
        </p:nvSpPr>
        <p:spPr>
          <a:xfrm>
            <a:off x="1180964" y="5301207"/>
            <a:ext cx="6782072" cy="830997"/>
          </a:xfrm>
          <a:prstGeom prst="rect">
            <a:avLst/>
          </a:prstGeom>
          <a:noFill/>
        </p:spPr>
        <p:txBody>
          <a:bodyPr wrap="square" rtlCol="0">
            <a:spAutoFit/>
          </a:bodyPr>
          <a:lstStyle>
            <a:defPPr>
              <a:defRPr lang="fr-FR"/>
            </a:defPPr>
            <a:lvl1pPr>
              <a:defRPr sz="1600" b="1">
                <a:solidFill>
                  <a:schemeClr val="bg1"/>
                </a:solidFill>
                <a:latin typeface="+mn-lt"/>
              </a:defRPr>
            </a:lvl1pPr>
          </a:lstStyle>
          <a:p>
            <a:pPr algn="ctr"/>
            <a:r>
              <a:rPr lang="fr-FR" dirty="0" smtClean="0">
                <a:solidFill>
                  <a:srgbClr val="002060"/>
                </a:solidFill>
                <a:latin typeface="Arial" panose="020B0604020202020204" pitchFamily="34" charset="0"/>
                <a:cs typeface="Arial" panose="020B0604020202020204" pitchFamily="34" charset="0"/>
              </a:rPr>
              <a:t>Publication du </a:t>
            </a:r>
            <a:r>
              <a:rPr lang="fr-FR" i="1" dirty="0" err="1" smtClean="0">
                <a:solidFill>
                  <a:srgbClr val="002060"/>
                </a:solidFill>
                <a:latin typeface="Arial" panose="020B0604020202020204" pitchFamily="34" charset="0"/>
                <a:cs typeface="Arial" panose="020B0604020202020204" pitchFamily="34" charset="0"/>
              </a:rPr>
              <a:t>Comply</a:t>
            </a:r>
            <a:r>
              <a:rPr lang="fr-FR" i="1" dirty="0" smtClean="0">
                <a:solidFill>
                  <a:srgbClr val="002060"/>
                </a:solidFill>
                <a:latin typeface="Arial" panose="020B0604020202020204" pitchFamily="34" charset="0"/>
                <a:cs typeface="Arial" panose="020B0604020202020204" pitchFamily="34" charset="0"/>
              </a:rPr>
              <a:t> or </a:t>
            </a:r>
            <a:r>
              <a:rPr lang="fr-FR" i="1" dirty="0" err="1" smtClean="0">
                <a:solidFill>
                  <a:srgbClr val="002060"/>
                </a:solidFill>
                <a:latin typeface="Arial" panose="020B0604020202020204" pitchFamily="34" charset="0"/>
                <a:cs typeface="Arial" panose="020B0604020202020204" pitchFamily="34" charset="0"/>
              </a:rPr>
              <a:t>Explain</a:t>
            </a:r>
            <a:endParaRPr lang="fr-FR" i="1" dirty="0" smtClean="0">
              <a:solidFill>
                <a:srgbClr val="002060"/>
              </a:solidFill>
              <a:latin typeface="Arial" panose="020B0604020202020204" pitchFamily="34" charset="0"/>
              <a:cs typeface="Arial" panose="020B0604020202020204" pitchFamily="34" charset="0"/>
            </a:endParaRPr>
          </a:p>
          <a:p>
            <a:pPr algn="ctr"/>
            <a:r>
              <a:rPr lang="fr-FR" dirty="0" smtClean="0">
                <a:solidFill>
                  <a:srgbClr val="002060"/>
                </a:solidFill>
                <a:latin typeface="Arial" panose="020B0604020202020204" pitchFamily="34" charset="0"/>
                <a:cs typeface="Arial" panose="020B0604020202020204" pitchFamily="34" charset="0"/>
              </a:rPr>
              <a:t>Rapport annuel : </a:t>
            </a:r>
            <a:r>
              <a:rPr lang="fr-FR" b="0" i="1" dirty="0" smtClean="0">
                <a:solidFill>
                  <a:srgbClr val="002060"/>
                </a:solidFill>
                <a:latin typeface="Arial" panose="020B0604020202020204" pitchFamily="34" charset="0"/>
                <a:cs typeface="Arial" panose="020B0604020202020204" pitchFamily="34" charset="0"/>
              </a:rPr>
              <a:t>EIOPA doit indiquer les moyens qu’elle entend mettre en œuvre pour s’assurer que tous suivent les recommandations</a:t>
            </a:r>
            <a:endParaRPr lang="fr-FR" b="0" dirty="0">
              <a:solidFill>
                <a:srgbClr val="002060"/>
              </a:solidFill>
              <a:latin typeface="Arial" panose="020B0604020202020204" pitchFamily="34" charset="0"/>
              <a:cs typeface="Arial" panose="020B0604020202020204" pitchFamily="34" charset="0"/>
            </a:endParaRPr>
          </a:p>
        </p:txBody>
      </p:sp>
      <p:sp>
        <p:nvSpPr>
          <p:cNvPr id="12"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13"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Tree>
    <p:extLst>
      <p:ext uri="{BB962C8B-B14F-4D97-AF65-F5344CB8AC3E}">
        <p14:creationId xmlns:p14="http://schemas.microsoft.com/office/powerpoint/2010/main" val="376198914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1115616" y="-27384"/>
            <a:ext cx="7920880" cy="785813"/>
          </a:xfrm>
          <a:noFill/>
          <a:ln w="9525">
            <a:noFill/>
            <a:miter lim="800000"/>
            <a:headEnd/>
            <a:tailEnd/>
          </a:ln>
        </p:spPr>
        <p:txBody>
          <a:bodyPr vert="horz" wrap="square" lIns="91440" tIns="45720" rIns="91440" bIns="45720" numCol="1" anchor="ctr" anchorCtr="0" compatLnSpc="1">
            <a:prstTxWarp prst="textNoShape">
              <a:avLst/>
            </a:prstTxWarp>
          </a:bodyPr>
          <a:lstStyle/>
          <a:p>
            <a:r>
              <a:rPr lang="fr-FR" dirty="0"/>
              <a:t>Les environnements de remise</a:t>
            </a:r>
          </a:p>
        </p:txBody>
      </p:sp>
      <p:sp>
        <p:nvSpPr>
          <p:cNvPr id="5124" name="Espace réservé du contenu 2"/>
          <p:cNvSpPr>
            <a:spLocks noGrp="1"/>
          </p:cNvSpPr>
          <p:nvPr>
            <p:ph idx="1"/>
          </p:nvPr>
        </p:nvSpPr>
        <p:spPr>
          <a:xfrm>
            <a:off x="467544" y="980728"/>
            <a:ext cx="8568952" cy="4680520"/>
          </a:xfrm>
        </p:spPr>
        <p:txBody>
          <a:bodyPr/>
          <a:lstStyle/>
          <a:p>
            <a:pPr marL="442913" indent="-442913" algn="just"/>
            <a:r>
              <a:rPr lang="fr-FR" dirty="0" smtClean="0"/>
              <a:t>Deux environnements de remise sont ouverts en parallèle et vous  permettent d’accéder au guichet et de transmettre vos remises</a:t>
            </a:r>
          </a:p>
          <a:p>
            <a:pPr lvl="1" indent="-273050">
              <a:spcBef>
                <a:spcPts val="1200"/>
              </a:spcBef>
              <a:tabLst>
                <a:tab pos="534988" algn="l"/>
              </a:tabLst>
            </a:pPr>
            <a:r>
              <a:rPr lang="fr-FR" dirty="0" smtClean="0">
                <a:sym typeface="Wingdings" pitchFamily="2" charset="2"/>
              </a:rPr>
              <a:t>Horaires d’ouverture des deux environnements : du lundi au samedi, de 4h00 à minuit</a:t>
            </a:r>
            <a:endParaRPr lang="fr-FR" dirty="0" smtClean="0"/>
          </a:p>
          <a:p>
            <a:pPr lvl="1" indent="-273050">
              <a:spcBef>
                <a:spcPts val="1200"/>
              </a:spcBef>
              <a:tabLst>
                <a:tab pos="534988" algn="l"/>
              </a:tabLst>
            </a:pPr>
            <a:r>
              <a:rPr lang="fr-FR" dirty="0" smtClean="0"/>
              <a:t>L’environnement </a:t>
            </a:r>
            <a:r>
              <a:rPr lang="fr-FR" u="sng" dirty="0" smtClean="0"/>
              <a:t>de test</a:t>
            </a:r>
            <a:r>
              <a:rPr lang="fr-FR" dirty="0" smtClean="0"/>
              <a:t> qui vous permet de tester votre connexion. Les données seront ignorées par l’ACPR : </a:t>
            </a:r>
            <a:r>
              <a:rPr lang="fr-FR" u="sng" dirty="0" smtClean="0">
                <a:hlinkClick r:id="rId2"/>
              </a:rPr>
              <a:t>https://onegate-test.banque-france.fr</a:t>
            </a:r>
            <a:endParaRPr lang="fr-FR" dirty="0" smtClean="0">
              <a:solidFill>
                <a:schemeClr val="accent1">
                  <a:lumMod val="50000"/>
                </a:schemeClr>
              </a:solidFill>
            </a:endParaRPr>
          </a:p>
          <a:p>
            <a:pPr lvl="1" indent="-273050">
              <a:spcBef>
                <a:spcPts val="1200"/>
              </a:spcBef>
              <a:tabLst>
                <a:tab pos="534988" algn="l"/>
              </a:tabLst>
            </a:pPr>
            <a:r>
              <a:rPr lang="fr-FR" dirty="0" smtClean="0"/>
              <a:t>L’environnement dit </a:t>
            </a:r>
            <a:r>
              <a:rPr lang="fr-FR" u="sng" dirty="0" smtClean="0"/>
              <a:t>de production</a:t>
            </a:r>
            <a:r>
              <a:rPr lang="fr-FR" dirty="0" smtClean="0"/>
              <a:t> est celui qui doit recevoir vos remises réglementaires : </a:t>
            </a:r>
            <a:r>
              <a:rPr lang="fr-FR" dirty="0" smtClean="0">
                <a:solidFill>
                  <a:schemeClr val="accent1">
                    <a:lumMod val="50000"/>
                  </a:schemeClr>
                </a:solidFill>
                <a:hlinkClick r:id="rId3"/>
              </a:rPr>
              <a:t>https://onegate.banque-france.fr/onegate</a:t>
            </a:r>
            <a:endParaRPr lang="fr-FR" dirty="0" smtClean="0">
              <a:solidFill>
                <a:schemeClr val="accent1">
                  <a:lumMod val="50000"/>
                </a:schemeClr>
              </a:solidFill>
            </a:endParaRPr>
          </a:p>
          <a:p>
            <a:pPr marL="442913" indent="-442913">
              <a:spcBef>
                <a:spcPts val="1200"/>
              </a:spcBef>
              <a:tabLst>
                <a:tab pos="534988" algn="l"/>
              </a:tabLst>
            </a:pPr>
            <a:r>
              <a:rPr lang="fr-FR" dirty="0" smtClean="0"/>
              <a:t>Chaque environnement </a:t>
            </a:r>
            <a:r>
              <a:rPr lang="fr-FR" u="sng" dirty="0" smtClean="0"/>
              <a:t>nécessite une accréditation distincte</a:t>
            </a:r>
          </a:p>
          <a:p>
            <a:pPr marL="349250" indent="-349250" algn="just">
              <a:spcBef>
                <a:spcPts val="1200"/>
              </a:spcBef>
              <a:tabLst>
                <a:tab pos="450850" algn="l"/>
              </a:tabLst>
            </a:pPr>
            <a:endParaRPr lang="fr-FR" u="sng" dirty="0" smtClean="0">
              <a:solidFill>
                <a:schemeClr val="accent1">
                  <a:lumMod val="50000"/>
                </a:schemeClr>
              </a:solidFill>
            </a:endParaRPr>
          </a:p>
        </p:txBody>
      </p:sp>
      <p:sp>
        <p:nvSpPr>
          <p:cNvPr id="6"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
        <p:nvSpPr>
          <p:cNvPr id="7"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27384"/>
            <a:ext cx="7632848" cy="720080"/>
          </a:xfrm>
          <a:noFill/>
          <a:ln w="9525">
            <a:noFill/>
            <a:miter lim="800000"/>
            <a:headEnd/>
            <a:tailEnd/>
          </a:ln>
        </p:spPr>
        <p:txBody>
          <a:bodyPr vert="horz" wrap="square" lIns="91440" tIns="45720" rIns="91440" bIns="45720" numCol="1" anchor="ctr" anchorCtr="0" compatLnSpc="1">
            <a:prstTxWarp prst="textNoShape">
              <a:avLst/>
            </a:prstTxWarp>
          </a:bodyPr>
          <a:lstStyle/>
          <a:p>
            <a:r>
              <a:rPr lang="fr-FR" dirty="0"/>
              <a:t>Pour vous accompagner</a:t>
            </a:r>
          </a:p>
        </p:txBody>
      </p:sp>
      <p:sp>
        <p:nvSpPr>
          <p:cNvPr id="3" name="Espace réservé du contenu 2"/>
          <p:cNvSpPr>
            <a:spLocks noGrp="1"/>
          </p:cNvSpPr>
          <p:nvPr>
            <p:ph idx="1"/>
          </p:nvPr>
        </p:nvSpPr>
        <p:spPr>
          <a:xfrm>
            <a:off x="467544" y="980728"/>
            <a:ext cx="8352928" cy="5023460"/>
          </a:xfrm>
        </p:spPr>
        <p:txBody>
          <a:bodyPr>
            <a:normAutofit fontScale="92500"/>
          </a:bodyPr>
          <a:lstStyle/>
          <a:p>
            <a:pPr algn="just">
              <a:spcBef>
                <a:spcPts val="600"/>
              </a:spcBef>
            </a:pPr>
            <a:r>
              <a:rPr lang="fr-FR" dirty="0" smtClean="0"/>
              <a:t>La documentation sur le </a:t>
            </a:r>
            <a:r>
              <a:rPr lang="fr-FR" i="1" dirty="0" err="1" smtClean="0"/>
              <a:t>reporting</a:t>
            </a:r>
            <a:r>
              <a:rPr lang="fr-FR" dirty="0" smtClean="0"/>
              <a:t> Solvabilité II est  disponible sur le site ACPR  </a:t>
            </a:r>
          </a:p>
          <a:p>
            <a:pPr indent="-1588" algn="just">
              <a:buNone/>
            </a:pPr>
            <a:r>
              <a:rPr lang="fr-FR" dirty="0" smtClean="0">
                <a:hlinkClick r:id="rId2"/>
              </a:rPr>
              <a:t>http://acpr.banque-france.fr/solvabilite2/reporting.html</a:t>
            </a:r>
            <a:endParaRPr lang="fr-FR" dirty="0" smtClean="0"/>
          </a:p>
          <a:p>
            <a:pPr indent="-1588" algn="just">
              <a:buNone/>
            </a:pPr>
            <a:endParaRPr lang="fr-FR" dirty="0" smtClean="0">
              <a:hlinkClick r:id="rId3"/>
            </a:endParaRPr>
          </a:p>
          <a:p>
            <a:pPr algn="just">
              <a:spcBef>
                <a:spcPts val="600"/>
              </a:spcBef>
            </a:pPr>
            <a:r>
              <a:rPr lang="fr-FR" dirty="0" smtClean="0"/>
              <a:t>Une page est dédiée à la remise XBRL préparatoire 2014</a:t>
            </a:r>
          </a:p>
          <a:p>
            <a:pPr indent="-1588" algn="just">
              <a:buNone/>
            </a:pPr>
            <a:r>
              <a:rPr lang="fr-FR" dirty="0" smtClean="0">
                <a:hlinkClick r:id="rId3"/>
              </a:rPr>
              <a:t>	http://acpr.banque-france.fr/solvabilite2/reporting/exercice-preparatoire-2014-en-xbrl.html</a:t>
            </a:r>
            <a:r>
              <a:rPr lang="fr-FR" dirty="0" smtClean="0"/>
              <a:t> </a:t>
            </a:r>
          </a:p>
          <a:p>
            <a:pPr indent="-1588" algn="just">
              <a:buNone/>
            </a:pPr>
            <a:endParaRPr lang="fr-FR" dirty="0" smtClean="0"/>
          </a:p>
          <a:p>
            <a:pPr algn="just"/>
            <a:r>
              <a:rPr lang="fr-FR" dirty="0" smtClean="0"/>
              <a:t>Le support à votre disposition </a:t>
            </a:r>
          </a:p>
          <a:p>
            <a:pPr lvl="1" algn="just">
              <a:spcBef>
                <a:spcPts val="600"/>
              </a:spcBef>
            </a:pPr>
            <a:r>
              <a:rPr lang="fr-FR" dirty="0" smtClean="0"/>
              <a:t>Utiliser l’adresse </a:t>
            </a:r>
            <a:r>
              <a:rPr lang="fr-FR" u="sng" dirty="0" smtClean="0">
                <a:hlinkClick r:id="rId4"/>
              </a:rPr>
              <a:t>support-s2-assurances@acpr.banque-france.fr</a:t>
            </a:r>
            <a:r>
              <a:rPr lang="fr-FR" dirty="0" smtClean="0"/>
              <a:t> pour tout contact</a:t>
            </a:r>
          </a:p>
          <a:p>
            <a:pPr lvl="1" algn="just">
              <a:spcBef>
                <a:spcPts val="600"/>
              </a:spcBef>
            </a:pPr>
            <a:r>
              <a:rPr lang="fr-FR" dirty="0" smtClean="0"/>
              <a:t>Vos interlocuteurs actuels pour la transmission des documents prudentiels prendront en charge vos demandes </a:t>
            </a:r>
          </a:p>
          <a:p>
            <a:pPr indent="-1588" algn="just">
              <a:buNone/>
            </a:pPr>
            <a:endParaRPr lang="fr-FR" dirty="0" smtClean="0"/>
          </a:p>
          <a:p>
            <a:pPr lvl="1" algn="just">
              <a:buNone/>
            </a:pPr>
            <a:endParaRPr lang="fr-FR" sz="1400" dirty="0" smtClean="0"/>
          </a:p>
        </p:txBody>
      </p:sp>
      <p:sp>
        <p:nvSpPr>
          <p:cNvPr id="5"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
        <p:nvSpPr>
          <p:cNvPr id="6" name="Espace réservé du numéro de diapositive 3"/>
          <p:cNvSpPr txBox="1">
            <a:spLocks/>
          </p:cNvSpPr>
          <p:nvPr/>
        </p:nvSpPr>
        <p:spPr>
          <a:xfrm>
            <a:off x="6038800"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6"/>
          <p:cNvSpPr txBox="1">
            <a:spLocks/>
          </p:cNvSpPr>
          <p:nvPr/>
        </p:nvSpPr>
        <p:spPr>
          <a:xfrm>
            <a:off x="0" y="6293225"/>
            <a:ext cx="2339752" cy="304128"/>
          </a:xfrm>
          <a:prstGeom prst="rect">
            <a:avLst/>
          </a:prstGeom>
        </p:spPr>
        <p:txBody>
          <a:bodyPr vert="horz" lIns="91440" tIns="45720" rIns="91440" bIns="45720" rtlCol="0" anchor="ctr"/>
          <a:lstStyle/>
          <a:p>
            <a:pPr marL="0" marR="0" lvl="0" indent="0"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8" name="Titre 10"/>
          <p:cNvSpPr txBox="1">
            <a:spLocks/>
          </p:cNvSpPr>
          <p:nvPr/>
        </p:nvSpPr>
        <p:spPr>
          <a:xfrm>
            <a:off x="1187722" y="2430016"/>
            <a:ext cx="6624638" cy="1143000"/>
          </a:xfrm>
          <a:prstGeom prst="rect">
            <a:avLst/>
          </a:prstGeom>
          <a:noFill/>
        </p:spPr>
        <p:txBody>
          <a:bodyPr vert="horz" lIns="91440" tIns="45720" rIns="91440" bIns="45720" rtlCol="0" anchor="ctr">
            <a:normAutofit/>
          </a:bodyPr>
          <a:lstStyle>
            <a:lvl1pPr algn="ctr">
              <a:defRPr sz="3200" b="1" baseline="0">
                <a:solidFill>
                  <a:srgbClr val="002060"/>
                </a:solidFill>
                <a:latin typeface="Arial" pitchFamily="34" charset="0"/>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800" b="1" i="0" u="none" strike="noStrike" kern="1200" cap="none" spc="0" normalizeH="0" baseline="0" noProof="0" dirty="0" smtClean="0">
                <a:ln>
                  <a:noFill/>
                </a:ln>
                <a:effectLst/>
                <a:uLnTx/>
                <a:uFillTx/>
                <a:latin typeface="Arial" pitchFamily="34" charset="0"/>
                <a:ea typeface="+mj-ea"/>
                <a:cs typeface="Arial" pitchFamily="34" charset="0"/>
              </a:rPr>
              <a:t>Questions</a:t>
            </a:r>
            <a:endParaRPr kumimoji="0" lang="fr-FR" sz="3800" b="1" i="0" u="none" strike="noStrike" kern="1200" cap="none" spc="0" normalizeH="0" baseline="0" noProof="0" dirty="0">
              <a:ln>
                <a:noFill/>
              </a:ln>
              <a:effectLst/>
              <a:uLnTx/>
              <a:uFillTx/>
              <a:latin typeface="Arial" pitchFamily="34" charset="0"/>
              <a:ea typeface="+mj-ea"/>
              <a:cs typeface="Arial" pitchFamily="34" charset="0"/>
            </a:endParaRPr>
          </a:p>
        </p:txBody>
      </p:sp>
      <p:sp>
        <p:nvSpPr>
          <p:cNvPr id="5"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
        <p:nvSpPr>
          <p:cNvPr id="7" name="Espace réservé du numéro de diapositive 3"/>
          <p:cNvSpPr txBox="1">
            <a:spLocks/>
          </p:cNvSpPr>
          <p:nvPr/>
        </p:nvSpPr>
        <p:spPr>
          <a:xfrm>
            <a:off x="6804248" y="6237312"/>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C59C542-C6E0-4E39-86B7-1D85B8646B56}" type="slidenum">
              <a:rPr kumimoji="0" lang="fr-FR"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Tree>
    <p:extLst>
      <p:ext uri="{BB962C8B-B14F-4D97-AF65-F5344CB8AC3E}">
        <p14:creationId xmlns:p14="http://schemas.microsoft.com/office/powerpoint/2010/main" val="170404758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6"/>
          <p:cNvSpPr txBox="1">
            <a:spLocks/>
          </p:cNvSpPr>
          <p:nvPr/>
        </p:nvSpPr>
        <p:spPr>
          <a:xfrm>
            <a:off x="0" y="6293225"/>
            <a:ext cx="2339752" cy="304128"/>
          </a:xfrm>
          <a:prstGeom prst="rect">
            <a:avLst/>
          </a:prstGeom>
        </p:spPr>
        <p:txBody>
          <a:bodyPr vert="horz" lIns="91440" tIns="45720" rIns="91440" bIns="45720" rtlCol="0" anchor="ctr"/>
          <a:lstStyle/>
          <a:p>
            <a:pPr marL="0" marR="0" lvl="0" indent="0"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4" name="Espace réservé du numéro de diapositive 3"/>
          <p:cNvSpPr>
            <a:spLocks noGrp="1"/>
          </p:cNvSpPr>
          <p:nvPr>
            <p:ph type="sldNum" sz="quarter" idx="4294967295"/>
          </p:nvPr>
        </p:nvSpPr>
        <p:spPr>
          <a:xfrm>
            <a:off x="6758880" y="6237312"/>
            <a:ext cx="2133600" cy="365125"/>
          </a:xfrm>
          <a:prstGeom prst="rect">
            <a:avLst/>
          </a:prstGeom>
        </p:spPr>
        <p:txBody>
          <a:bodyPr/>
          <a:lstStyle/>
          <a:p>
            <a:pPr algn="r">
              <a:defRPr/>
            </a:pPr>
            <a:fld id="{AC59C542-C6E0-4E39-86B7-1D85B8646B56}" type="slidenum">
              <a:rPr lang="fr-FR" sz="1200" smtClean="0">
                <a:solidFill>
                  <a:srgbClr val="002060"/>
                </a:solidFill>
              </a:rPr>
              <a:pPr algn="r">
                <a:defRPr/>
              </a:pPr>
              <a:t>93</a:t>
            </a:fld>
            <a:endParaRPr lang="fr-FR" sz="1200" dirty="0">
              <a:solidFill>
                <a:srgbClr val="002060"/>
              </a:solidFill>
            </a:endParaRPr>
          </a:p>
        </p:txBody>
      </p:sp>
      <p:sp>
        <p:nvSpPr>
          <p:cNvPr id="7" name="Titre 4"/>
          <p:cNvSpPr txBox="1">
            <a:spLocks noGrp="1"/>
          </p:cNvSpPr>
          <p:nvPr>
            <p:ph type="title"/>
          </p:nvPr>
        </p:nvSpPr>
        <p:spPr>
          <a:xfrm>
            <a:off x="1115616" y="2285992"/>
            <a:ext cx="6624638" cy="1143000"/>
          </a:xfrm>
          <a:prstGeom prst="rect">
            <a:avLst/>
          </a:prstGeom>
        </p:spPr>
        <p:txBody>
          <a:bodyPr/>
          <a:lstStyle/>
          <a:p>
            <a:pPr algn="ctr">
              <a:defRPr/>
            </a:pPr>
            <a:r>
              <a:rPr lang="fr-FR" sz="3500" b="1" kern="0" dirty="0" smtClean="0">
                <a:solidFill>
                  <a:srgbClr val="162A71"/>
                </a:solidFill>
                <a:latin typeface="Arial"/>
                <a:ea typeface="ＭＳ Ｐゴシック" charset="-128"/>
                <a:cs typeface="ＭＳ Ｐゴシック" charset="-128"/>
              </a:rPr>
              <a:t>Conclusion</a:t>
            </a:r>
            <a:endParaRPr lang="fr-FR" sz="3500" b="1" kern="0" dirty="0">
              <a:solidFill>
                <a:srgbClr val="162A71"/>
              </a:solidFill>
              <a:latin typeface="Arial"/>
              <a:ea typeface="ＭＳ Ｐゴシック" charset="-128"/>
              <a:cs typeface="ＭＳ Ｐゴシック" charset="-128"/>
            </a:endParaRPr>
          </a:p>
        </p:txBody>
      </p:sp>
      <p:sp>
        <p:nvSpPr>
          <p:cNvPr id="10" name="Rectangle 9"/>
          <p:cNvSpPr/>
          <p:nvPr/>
        </p:nvSpPr>
        <p:spPr>
          <a:xfrm>
            <a:off x="683568" y="3228992"/>
            <a:ext cx="7474226" cy="1554272"/>
          </a:xfrm>
          <a:prstGeom prst="rect">
            <a:avLst/>
          </a:prstGeom>
        </p:spPr>
        <p:txBody>
          <a:bodyPr wrap="square">
            <a:spAutoFit/>
          </a:bodyPr>
          <a:lstStyle/>
          <a:p>
            <a:pPr algn="ctr">
              <a:defRPr/>
            </a:pPr>
            <a:r>
              <a:rPr lang="fr-FR" sz="3000" b="1" kern="0" dirty="0" smtClean="0">
                <a:solidFill>
                  <a:srgbClr val="0E4090"/>
                </a:solidFill>
                <a:latin typeface="Arial"/>
              </a:rPr>
              <a:t>Sandrine </a:t>
            </a:r>
            <a:r>
              <a:rPr lang="fr-FR" sz="3000" b="1" kern="0" dirty="0" err="1" smtClean="0">
                <a:solidFill>
                  <a:srgbClr val="0E4090"/>
                </a:solidFill>
                <a:latin typeface="Arial"/>
              </a:rPr>
              <a:t>Lemery</a:t>
            </a:r>
            <a:r>
              <a:rPr lang="fr-FR" sz="3000" b="1" kern="0" dirty="0" smtClean="0">
                <a:solidFill>
                  <a:srgbClr val="0E4090"/>
                </a:solidFill>
                <a:latin typeface="Arial"/>
              </a:rPr>
              <a:t>,</a:t>
            </a:r>
          </a:p>
          <a:p>
            <a:pPr algn="ctr">
              <a:defRPr/>
            </a:pPr>
            <a:r>
              <a:rPr lang="fr-FR" sz="500" b="1" kern="0" dirty="0" smtClean="0">
                <a:solidFill>
                  <a:srgbClr val="0E4090"/>
                </a:solidFill>
                <a:latin typeface="Arial"/>
              </a:rPr>
              <a:t> </a:t>
            </a:r>
          </a:p>
          <a:p>
            <a:pPr algn="ctr">
              <a:defRPr/>
            </a:pPr>
            <a:r>
              <a:rPr lang="fr-FR" sz="3000" b="1" kern="0" dirty="0" smtClean="0">
                <a:solidFill>
                  <a:srgbClr val="002060"/>
                </a:solidFill>
                <a:latin typeface="Arial"/>
              </a:rPr>
              <a:t>Première secrétaire générale adjointe de l’ACPR</a:t>
            </a:r>
          </a:p>
        </p:txBody>
      </p:sp>
      <p:sp>
        <p:nvSpPr>
          <p:cNvPr id="8" name="Espace réservé de la date 9"/>
          <p:cNvSpPr txBox="1">
            <a:spLocks/>
          </p:cNvSpPr>
          <p:nvPr/>
        </p:nvSpPr>
        <p:spPr bwMode="auto">
          <a:xfrm>
            <a:off x="107504" y="6303664"/>
            <a:ext cx="2133600" cy="293688"/>
          </a:xfrm>
          <a:prstGeom prst="rect">
            <a:avLst/>
          </a:prstGeom>
          <a:noFill/>
          <a:ln w="9525">
            <a:noFill/>
            <a:miter lim="800000"/>
            <a:headEnd/>
            <a:tailEnd/>
          </a:ln>
        </p:spPr>
        <p:txBody>
          <a:bodyPr/>
          <a:lstStyle/>
          <a:p>
            <a:r>
              <a:rPr lang="fr-FR" sz="1200" dirty="0" smtClean="0">
                <a:solidFill>
                  <a:srgbClr val="162A71"/>
                </a:solidFill>
              </a:rPr>
              <a:t>05</a:t>
            </a:r>
            <a:r>
              <a:rPr lang="fr-FR" sz="1200" dirty="0" smtClean="0">
                <a:solidFill>
                  <a:srgbClr val="162A71"/>
                </a:solidFill>
                <a:ea typeface="ＭＳ Ｐゴシック" charset="-128"/>
              </a:rPr>
              <a:t>/06/2014</a:t>
            </a:r>
            <a:endParaRPr lang="fr-FR" sz="1200" dirty="0">
              <a:solidFill>
                <a:srgbClr val="162A71"/>
              </a:solidFill>
              <a:ea typeface="ＭＳ Ｐゴシック" charset="-128"/>
            </a:endParaRPr>
          </a:p>
        </p:txBody>
      </p:sp>
    </p:spTree>
    <p:extLst>
      <p:ext uri="{BB962C8B-B14F-4D97-AF65-F5344CB8AC3E}">
        <p14:creationId xmlns:p14="http://schemas.microsoft.com/office/powerpoint/2010/main" val="150899651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Template>
  <TotalTime>3079</TotalTime>
  <Words>6325</Words>
  <Application>Microsoft Office PowerPoint</Application>
  <PresentationFormat>Affichage à l'écran (4:3)</PresentationFormat>
  <Paragraphs>1303</Paragraphs>
  <Slides>93</Slides>
  <Notes>35</Notes>
  <HiddenSlides>0</HiddenSlides>
  <MMClips>0</MMClips>
  <ScaleCrop>false</ScaleCrop>
  <HeadingPairs>
    <vt:vector size="4" baseType="variant">
      <vt:variant>
        <vt:lpstr>Thème</vt:lpstr>
      </vt:variant>
      <vt:variant>
        <vt:i4>1</vt:i4>
      </vt:variant>
      <vt:variant>
        <vt:lpstr>Titres des diapositives</vt:lpstr>
      </vt:variant>
      <vt:variant>
        <vt:i4>93</vt:i4>
      </vt:variant>
    </vt:vector>
  </HeadingPairs>
  <TitlesOfParts>
    <vt:vector size="94" baseType="lpstr">
      <vt:lpstr>Presentation</vt:lpstr>
      <vt:lpstr>Présentation PowerPoint</vt:lpstr>
      <vt:lpstr>Introduction</vt:lpstr>
      <vt:lpstr>Présentation PowerPoint</vt:lpstr>
      <vt:lpstr>Présentation PowerPoint</vt:lpstr>
      <vt:lpstr>Calendrier européen Solvabilité II</vt:lpstr>
      <vt:lpstr>Les différents niveaux de textes réglementaires Les actes délégués – Niveau 2</vt:lpstr>
      <vt:lpstr>Les différents niveaux de textes réglementaires Les normes techniques de réglementation – Niveau 2</vt:lpstr>
      <vt:lpstr>Les différents niveaux de textes réglementaires Les normes techniques d’exécution – Niveau 3</vt:lpstr>
      <vt:lpstr>Les différents niveaux de textes réglementaires Les orientations et recommandations – Niveau 3</vt:lpstr>
      <vt:lpstr>Les différents niveaux de textes réglementaires En conclusion</vt:lpstr>
      <vt:lpstr>Le calendrier des consultations publiques</vt:lpstr>
      <vt:lpstr>Les consultations publiques</vt:lpstr>
      <vt:lpstr>Présentation PowerPoint</vt:lpstr>
      <vt:lpstr>Un premier lot de standards techniques d’exécution (ITS) en consultation publique</vt:lpstr>
      <vt:lpstr>Procédures d’approbation</vt:lpstr>
      <vt:lpstr>Approbation des USP</vt:lpstr>
      <vt:lpstr>Approbation du matching adjustment</vt:lpstr>
      <vt:lpstr>Approbation des fonds propres auxiliaires</vt:lpstr>
      <vt:lpstr>Préparer ses demandes</vt:lpstr>
      <vt:lpstr>Un premier lot d’orientations en consultation publique (1/2)</vt:lpstr>
      <vt:lpstr>Un premier lot d’orientations en consultation publique (2/2)</vt:lpstr>
      <vt:lpstr>Exigences quantitatives : quelles prochaines étapes ?</vt:lpstr>
      <vt:lpstr>Présentation PowerPoint</vt:lpstr>
      <vt:lpstr>Exercices 2014 de préparation</vt:lpstr>
      <vt:lpstr>Exercice de remise d’états quantitatifs 2013</vt:lpstr>
      <vt:lpstr>Exercice de remise d’états quantitatifs 2014</vt:lpstr>
      <vt:lpstr>Documents d’aide de l’exercice 2014</vt:lpstr>
      <vt:lpstr>Note méthodologique</vt:lpstr>
      <vt:lpstr>Note méthodologique</vt:lpstr>
      <vt:lpstr>Annexe technique – partie générale</vt:lpstr>
      <vt:lpstr>Annexe technique – partie vie</vt:lpstr>
      <vt:lpstr>Annexe technique – partie non vie</vt:lpstr>
      <vt:lpstr>Enquête de préparation</vt:lpstr>
      <vt:lpstr>Calendrier de publication</vt:lpstr>
      <vt:lpstr>Présentation PowerPoint</vt:lpstr>
      <vt:lpstr>Le déroulement des évènements</vt:lpstr>
      <vt:lpstr>Conséquences</vt:lpstr>
      <vt:lpstr>Les orientations préparatoires EIOPA et les caractéristiques de l’opération d’ORSA préparatoire 2014 de l’ACPR</vt:lpstr>
      <vt:lpstr>Les indications concernant l’opération d’ORSA préparatoire 2014</vt:lpstr>
      <vt:lpstr>Les indications concernant l’opération d’ORSA préparatoire 2014</vt:lpstr>
      <vt:lpstr>Les indications concernant l’opération d’ORSA préparatoire 2014</vt:lpstr>
      <vt:lpstr>Les indications concernant l’opération d’ORSA préparatoire 2014</vt:lpstr>
      <vt:lpstr>Les indications concernant l’opération d’ORSA préparatoire 2014</vt:lpstr>
      <vt:lpstr>Les indications concernant l’opération d’ORSA préparatoire 2014</vt:lpstr>
      <vt:lpstr>Les indications concernant l’opération d’ORSA préparatoire 2014</vt:lpstr>
      <vt:lpstr>Les indications concernant l’opération d’ORSA préparatoire 2014</vt:lpstr>
      <vt:lpstr>Les attentes de l’ACPR sur l’ORSA préparatoire </vt:lpstr>
      <vt:lpstr>Les textes de référence sur l’ORSA</vt:lpstr>
      <vt:lpstr>Présentation PowerPoint</vt:lpstr>
      <vt:lpstr>Présentation PowerPoint</vt:lpstr>
      <vt:lpstr>Présentation PowerPoint</vt:lpstr>
      <vt:lpstr>Présentation PowerPoint</vt:lpstr>
      <vt:lpstr>1.  Rappel des grands principes du système  de gouvernance sous Solvabilité II (1/2)</vt:lpstr>
      <vt:lpstr>1.  Rappel des grands principes du système de  gouvernance sous Solvabilité 2 (2/2)</vt:lpstr>
      <vt:lpstr>2.  Exigences de compétence et d’honorabilité –  principes généraux (1/3)</vt:lpstr>
      <vt:lpstr>2.  Exigences de compétence et d’honorabilité –  principes généraux (2/3)</vt:lpstr>
      <vt:lpstr>2.  Exigences de compétence et d’honorabilité –  principes généraux (3/3)</vt:lpstr>
      <vt:lpstr>Exigences de compétence et d’honorabilité – cas des administrateurs (1/3)</vt:lpstr>
      <vt:lpstr>Exigences de compétence et d’honorabilité – cas des administrateurs (2/3)</vt:lpstr>
      <vt:lpstr>Exigences de compétence et d’honorabilité – cas des administrateurs (3/3)</vt:lpstr>
      <vt:lpstr>Présentation PowerPoint</vt:lpstr>
      <vt:lpstr>Présentation PowerPoint</vt:lpstr>
      <vt:lpstr>1. Calendrier européen de finalisation des dispositions SII sur le reporting</vt:lpstr>
      <vt:lpstr>Présentation PowerPoint</vt:lpstr>
      <vt:lpstr>Textes EIOPA sur le reporting</vt:lpstr>
      <vt:lpstr>2. Du reporting SI vers le reporting SII : calendrier et contenu</vt:lpstr>
      <vt:lpstr>Calendrier des remises (1/3)</vt:lpstr>
      <vt:lpstr>Calendrier des remises (2/3)</vt:lpstr>
      <vt:lpstr>Calendrier des remises (3/3)</vt:lpstr>
      <vt:lpstr>Du reporting SI vers le reporting SII : contenu</vt:lpstr>
      <vt:lpstr>États nationaux spécifiques : calendrier</vt:lpstr>
      <vt:lpstr>Rétro-planning de finalisation du reporting national spécifique prudentiel (indicatif)</vt:lpstr>
      <vt:lpstr>3. Conditions d’exemption de reporting trimestriel - premières modalités de mise en œuvre  envisagées par l’ACPR</vt:lpstr>
      <vt:lpstr>Rappel du contexte</vt:lpstr>
      <vt:lpstr>Modalités de mise en œuvre envisagées par l’ACPR</vt:lpstr>
      <vt:lpstr>Modalités de mise en œuvre envisagées par l’ACPR</vt:lpstr>
      <vt:lpstr>Modalités de mise en œuvre envisagées par l’ACPR</vt:lpstr>
      <vt:lpstr>Présentation PowerPoint</vt:lpstr>
      <vt:lpstr>Présentation du portail ONEGATE</vt:lpstr>
      <vt:lpstr>Présentation du portail ONEGATE</vt:lpstr>
      <vt:lpstr>Accréditation en ligne</vt:lpstr>
      <vt:lpstr>Présentation PowerPoint</vt:lpstr>
      <vt:lpstr>Accréditation en ligne</vt:lpstr>
      <vt:lpstr>Accréditation en ligne</vt:lpstr>
      <vt:lpstr>Échanges en mode A2A</vt:lpstr>
      <vt:lpstr>Échanges en mode U2A: profil utilisateur</vt:lpstr>
      <vt:lpstr>Présentation PowerPoint</vt:lpstr>
      <vt:lpstr>Messagerie : Compte Rendu de Collecte</vt:lpstr>
      <vt:lpstr>Messagerie : Compte Rendu de Collecte</vt:lpstr>
      <vt:lpstr>Les environnements de remise</vt:lpstr>
      <vt:lpstr>Pour vous accompagner</vt:lpstr>
      <vt:lpstr>Présentation PowerPoint</vt:lpstr>
      <vt:lpstr>Conclusion</vt:lpstr>
    </vt:vector>
  </TitlesOfParts>
  <Company>Banque de France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Conférence de l'ACPR : Comment se préparer à Solvabilité II ?</dc:title>
  <dc:creator>Autorité de contrôle prudentiel et de résolution</dc:creator>
  <cp:lastModifiedBy>Charlotte GOSSELET</cp:lastModifiedBy>
  <cp:revision>211</cp:revision>
  <cp:lastPrinted>2014-05-27T16:45:59Z</cp:lastPrinted>
  <dcterms:created xsi:type="dcterms:W3CDTF">2014-02-06T08:27:29Z</dcterms:created>
  <dcterms:modified xsi:type="dcterms:W3CDTF">2014-06-05T15:41:40Z</dcterms:modified>
</cp:coreProperties>
</file>